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144000" cy="5143500" type="screen16x9"/>
  <p:notesSz cx="6815138" cy="994727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-420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mkuimc-my.sharepoint.com/:x:/g/personal/eav_mkuimc_ru/ESYxDbU052JPkTDEI8Hbz-wBM9c5-AA0GfEu0IGYCdTmTw?rtime=go8w_HUK20g" TargetMode="External"/><Relationship Id="rId1" Type="http://schemas.openxmlformats.org/officeDocument/2006/relationships/hyperlink" Target="https://www.surwiki.admsurgut.ru/wiki/images/0/03/%D0%91%D0%B0%D0%BD%D0%BA_%D0%B4%D0%B0%D0%BD%D0%BD%D1%8B%D1%85_%D0%9C%D0%A2%D0%91_%D0%9E%D0%A3_2022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37574-0E13-4897-9EF7-24E7D67CEE0D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16D93-645C-4009-8A65-EC9866E13C28}">
      <dgm:prSet/>
      <dgm:spPr>
        <a:solidFill>
          <a:schemeClr val="accent3">
            <a:lumMod val="75000"/>
          </a:schemeClr>
        </a:solidFill>
        <a:ln w="349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2FF72CA-521E-495F-8957-5533049D75EC}" type="parTrans" cxnId="{2A8537E2-9620-46CF-8872-B08D8BAC7EC2}">
      <dgm:prSet/>
      <dgm:spPr/>
      <dgm:t>
        <a:bodyPr/>
        <a:lstStyle/>
        <a:p>
          <a:endParaRPr lang="ru-RU"/>
        </a:p>
      </dgm:t>
    </dgm:pt>
    <dgm:pt modelId="{07310E10-265D-4D18-9E20-9DC3E24D385A}" type="sibTrans" cxnId="{2A8537E2-9620-46CF-8872-B08D8BAC7EC2}">
      <dgm:prSet/>
      <dgm:spPr>
        <a:solidFill>
          <a:srgbClr val="F29B26"/>
        </a:solidFill>
      </dgm:spPr>
      <dgm:t>
        <a:bodyPr/>
        <a:lstStyle/>
        <a:p>
          <a:endParaRPr lang="ru-RU"/>
        </a:p>
      </dgm:t>
    </dgm:pt>
    <dgm:pt modelId="{6D4644DD-E43C-48FD-BDF5-D87F741D285E}">
      <dgm:prSet phldrT="[Текст]" phldr="1"/>
      <dgm:spPr/>
      <dgm:t>
        <a:bodyPr/>
        <a:lstStyle/>
        <a:p>
          <a:endParaRPr lang="ru-RU" dirty="0"/>
        </a:p>
      </dgm:t>
    </dgm:pt>
    <dgm:pt modelId="{9FC5D5D9-7B49-4DD6-BA72-7D6AF9883E70}" type="sibTrans" cxnId="{EA054BBB-4B28-4B1C-9F0B-051E170E0407}">
      <dgm:prSet/>
      <dgm:spPr>
        <a:solidFill>
          <a:srgbClr val="F29B26"/>
        </a:solidFill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/>
          </dgm14:cNvPr>
        </a:ext>
      </dgm:extLst>
    </dgm:pt>
    <dgm:pt modelId="{C539EF7B-B4CF-4123-87F8-9DC017807336}" type="parTrans" cxnId="{EA054BBB-4B28-4B1C-9F0B-051E170E0407}">
      <dgm:prSet/>
      <dgm:spPr/>
      <dgm:t>
        <a:bodyPr/>
        <a:lstStyle/>
        <a:p>
          <a:endParaRPr lang="ru-RU"/>
        </a:p>
      </dgm:t>
    </dgm:pt>
    <dgm:pt modelId="{16435BB9-6C23-4BE0-AAC2-71CBD65C1B3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/>
          </dgm14:cNvPr>
        </a:ext>
      </dgm:extLst>
    </dgm:pt>
    <dgm:pt modelId="{BC7FB945-2266-4935-A82A-A9D73CF1E16F}" type="sibTrans" cxnId="{2EEE1385-9BB9-4DA4-A3B3-BD95C34B65A7}">
      <dgm:prSet/>
      <dgm:spPr>
        <a:solidFill>
          <a:srgbClr val="1EA185"/>
        </a:solidFill>
      </dgm:spPr>
      <dgm:t>
        <a:bodyPr/>
        <a:lstStyle/>
        <a:p>
          <a:endParaRPr lang="ru-RU"/>
        </a:p>
      </dgm:t>
    </dgm:pt>
    <dgm:pt modelId="{5D87DEDA-8264-4B8B-9058-D0EB4A53A4EF}" type="parTrans" cxnId="{2EEE1385-9BB9-4DA4-A3B3-BD95C34B65A7}">
      <dgm:prSet/>
      <dgm:spPr/>
      <dgm:t>
        <a:bodyPr/>
        <a:lstStyle/>
        <a:p>
          <a:endParaRPr lang="ru-RU"/>
        </a:p>
      </dgm:t>
    </dgm:pt>
    <dgm:pt modelId="{DA2C67D4-B504-411D-AC88-B68873ACB322}" type="pres">
      <dgm:prSet presAssocID="{09B37574-0E13-4897-9EF7-24E7D67CEE0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22A016-5FBA-41A9-9A19-A5DDF33487B5}" type="pres">
      <dgm:prSet presAssocID="{16435BB9-6C23-4BE0-AAC2-71CBD65C1B3A}" presName="composite" presStyleCnt="0"/>
      <dgm:spPr/>
      <dgm:t>
        <a:bodyPr/>
        <a:lstStyle/>
        <a:p>
          <a:endParaRPr lang="ru-RU"/>
        </a:p>
      </dgm:t>
    </dgm:pt>
    <dgm:pt modelId="{5CAE2C88-E028-4835-AA82-10DB52C1DCE6}" type="pres">
      <dgm:prSet presAssocID="{16435BB9-6C23-4BE0-AAC2-71CBD65C1B3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177F0-FBDC-47DE-A54B-E49907ABAE5E}" type="pres">
      <dgm:prSet presAssocID="{16435BB9-6C23-4BE0-AAC2-71CBD65C1B3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D5BC-16D2-4F58-BB30-89E1C3D36B7E}" type="pres">
      <dgm:prSet presAssocID="{16435BB9-6C23-4BE0-AAC2-71CBD65C1B3A}" presName="BalanceSpacing" presStyleCnt="0"/>
      <dgm:spPr/>
      <dgm:t>
        <a:bodyPr/>
        <a:lstStyle/>
        <a:p>
          <a:endParaRPr lang="ru-RU"/>
        </a:p>
      </dgm:t>
    </dgm:pt>
    <dgm:pt modelId="{CEC0CD57-2C09-4988-A4E3-985FBF0CB781}" type="pres">
      <dgm:prSet presAssocID="{16435BB9-6C23-4BE0-AAC2-71CBD65C1B3A}" presName="BalanceSpacing1" presStyleCnt="0"/>
      <dgm:spPr/>
      <dgm:t>
        <a:bodyPr/>
        <a:lstStyle/>
        <a:p>
          <a:endParaRPr lang="ru-RU"/>
        </a:p>
      </dgm:t>
    </dgm:pt>
    <dgm:pt modelId="{7FDA4716-95D3-4BC9-93F4-716D33448BAE}" type="pres">
      <dgm:prSet presAssocID="{BC7FB945-2266-4935-A82A-A9D73CF1E16F}" presName="Accent1Text" presStyleLbl="node1" presStyleIdx="1" presStyleCnt="6"/>
      <dgm:spPr/>
      <dgm:t>
        <a:bodyPr/>
        <a:lstStyle/>
        <a:p>
          <a:endParaRPr lang="ru-RU"/>
        </a:p>
      </dgm:t>
    </dgm:pt>
    <dgm:pt modelId="{8F6A57CF-13D8-4AB3-ACA2-21D5068F7024}" type="pres">
      <dgm:prSet presAssocID="{BC7FB945-2266-4935-A82A-A9D73CF1E16F}" presName="spaceBetweenRectangles" presStyleCnt="0"/>
      <dgm:spPr/>
      <dgm:t>
        <a:bodyPr/>
        <a:lstStyle/>
        <a:p>
          <a:endParaRPr lang="ru-RU"/>
        </a:p>
      </dgm:t>
    </dgm:pt>
    <dgm:pt modelId="{CDF5E3A8-00DA-45A8-921C-1B299667D492}" type="pres">
      <dgm:prSet presAssocID="{6D4644DD-E43C-48FD-BDF5-D87F741D285E}" presName="composite" presStyleCnt="0"/>
      <dgm:spPr/>
      <dgm:t>
        <a:bodyPr/>
        <a:lstStyle/>
        <a:p>
          <a:endParaRPr lang="ru-RU"/>
        </a:p>
      </dgm:t>
    </dgm:pt>
    <dgm:pt modelId="{5AD03F92-92FB-4A67-A5C5-7CEDD259F2F9}" type="pres">
      <dgm:prSet presAssocID="{6D4644DD-E43C-48FD-BDF5-D87F741D285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1B6BE-62C2-4777-8AEE-57D211D6D606}" type="pres">
      <dgm:prSet presAssocID="{6D4644DD-E43C-48FD-BDF5-D87F741D285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81A66-25AD-4911-BDB3-505B06EC2DA6}" type="pres">
      <dgm:prSet presAssocID="{6D4644DD-E43C-48FD-BDF5-D87F741D285E}" presName="BalanceSpacing" presStyleCnt="0"/>
      <dgm:spPr/>
      <dgm:t>
        <a:bodyPr/>
        <a:lstStyle/>
        <a:p>
          <a:endParaRPr lang="ru-RU"/>
        </a:p>
      </dgm:t>
    </dgm:pt>
    <dgm:pt modelId="{3C04F460-65F8-4213-9679-9DA33EA7B1E8}" type="pres">
      <dgm:prSet presAssocID="{6D4644DD-E43C-48FD-BDF5-D87F741D285E}" presName="BalanceSpacing1" presStyleCnt="0"/>
      <dgm:spPr/>
      <dgm:t>
        <a:bodyPr/>
        <a:lstStyle/>
        <a:p>
          <a:endParaRPr lang="ru-RU"/>
        </a:p>
      </dgm:t>
    </dgm:pt>
    <dgm:pt modelId="{27930B18-A342-44B2-84F0-33FDF8F02101}" type="pres">
      <dgm:prSet presAssocID="{9FC5D5D9-7B49-4DD6-BA72-7D6AF9883E70}" presName="Accent1Text" presStyleLbl="node1" presStyleIdx="3" presStyleCnt="6" custLinFactNeighborX="4540" custLinFactNeighborY="889"/>
      <dgm:spPr/>
      <dgm:t>
        <a:bodyPr/>
        <a:lstStyle/>
        <a:p>
          <a:endParaRPr lang="ru-RU"/>
        </a:p>
      </dgm:t>
    </dgm:pt>
    <dgm:pt modelId="{BB9728F5-4F77-4DBC-BBE5-3B95783D6437}" type="pres">
      <dgm:prSet presAssocID="{9FC5D5D9-7B49-4DD6-BA72-7D6AF9883E70}" presName="spaceBetweenRectangles" presStyleCnt="0"/>
      <dgm:spPr/>
      <dgm:t>
        <a:bodyPr/>
        <a:lstStyle/>
        <a:p>
          <a:endParaRPr lang="ru-RU"/>
        </a:p>
      </dgm:t>
    </dgm:pt>
    <dgm:pt modelId="{A880E97C-B389-4F23-BE56-632C67074B64}" type="pres">
      <dgm:prSet presAssocID="{E1116D93-645C-4009-8A65-EC9866E13C28}" presName="composite" presStyleCnt="0"/>
      <dgm:spPr/>
      <dgm:t>
        <a:bodyPr/>
        <a:lstStyle/>
        <a:p>
          <a:endParaRPr lang="ru-RU"/>
        </a:p>
      </dgm:t>
    </dgm:pt>
    <dgm:pt modelId="{CDB82F49-A607-402E-A6C4-8D7919900920}" type="pres">
      <dgm:prSet presAssocID="{E1116D93-645C-4009-8A65-EC9866E13C2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9B8F4-A279-407C-A87D-B8D02ADFCBFC}" type="pres">
      <dgm:prSet presAssocID="{E1116D93-645C-4009-8A65-EC9866E13C2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A84EB-69F5-4651-BF03-A25F5C4A4C25}" type="pres">
      <dgm:prSet presAssocID="{E1116D93-645C-4009-8A65-EC9866E13C28}" presName="BalanceSpacing" presStyleCnt="0"/>
      <dgm:spPr/>
      <dgm:t>
        <a:bodyPr/>
        <a:lstStyle/>
        <a:p>
          <a:endParaRPr lang="ru-RU"/>
        </a:p>
      </dgm:t>
    </dgm:pt>
    <dgm:pt modelId="{19B0C94F-1DCF-4319-A817-66545143423B}" type="pres">
      <dgm:prSet presAssocID="{E1116D93-645C-4009-8A65-EC9866E13C28}" presName="BalanceSpacing1" presStyleCnt="0"/>
      <dgm:spPr/>
      <dgm:t>
        <a:bodyPr/>
        <a:lstStyle/>
        <a:p>
          <a:endParaRPr lang="ru-RU"/>
        </a:p>
      </dgm:t>
    </dgm:pt>
    <dgm:pt modelId="{35506093-DB21-4FE2-A3F3-C959CAC71C69}" type="pres">
      <dgm:prSet presAssocID="{07310E10-265D-4D18-9E20-9DC3E24D385A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C9882CB-6C47-46E7-A30E-5DEC7DA70EC6}" type="presOf" srcId="{6D4644DD-E43C-48FD-BDF5-D87F741D285E}" destId="{5AD03F92-92FB-4A67-A5C5-7CEDD259F2F9}" srcOrd="0" destOrd="0" presId="urn:microsoft.com/office/officeart/2008/layout/AlternatingHexagons"/>
    <dgm:cxn modelId="{251164CB-BE69-4EA2-B463-889906C88380}" type="presOf" srcId="{9FC5D5D9-7B49-4DD6-BA72-7D6AF9883E70}" destId="{27930B18-A342-44B2-84F0-33FDF8F02101}" srcOrd="0" destOrd="0" presId="urn:microsoft.com/office/officeart/2008/layout/AlternatingHexagons"/>
    <dgm:cxn modelId="{2EEE1385-9BB9-4DA4-A3B3-BD95C34B65A7}" srcId="{09B37574-0E13-4897-9EF7-24E7D67CEE0D}" destId="{16435BB9-6C23-4BE0-AAC2-71CBD65C1B3A}" srcOrd="0" destOrd="0" parTransId="{5D87DEDA-8264-4B8B-9058-D0EB4A53A4EF}" sibTransId="{BC7FB945-2266-4935-A82A-A9D73CF1E16F}"/>
    <dgm:cxn modelId="{EA054BBB-4B28-4B1C-9F0B-051E170E0407}" srcId="{09B37574-0E13-4897-9EF7-24E7D67CEE0D}" destId="{6D4644DD-E43C-48FD-BDF5-D87F741D285E}" srcOrd="1" destOrd="0" parTransId="{C539EF7B-B4CF-4123-87F8-9DC017807336}" sibTransId="{9FC5D5D9-7B49-4DD6-BA72-7D6AF9883E70}"/>
    <dgm:cxn modelId="{DAAA1D1E-EEEC-47DE-BF98-1C866767CE8C}" type="presOf" srcId="{07310E10-265D-4D18-9E20-9DC3E24D385A}" destId="{35506093-DB21-4FE2-A3F3-C959CAC71C69}" srcOrd="0" destOrd="0" presId="urn:microsoft.com/office/officeart/2008/layout/AlternatingHexagons"/>
    <dgm:cxn modelId="{EC86BF02-E523-440C-89F8-1F8B00390443}" type="presOf" srcId="{E1116D93-645C-4009-8A65-EC9866E13C28}" destId="{CDB82F49-A607-402E-A6C4-8D7919900920}" srcOrd="0" destOrd="0" presId="urn:microsoft.com/office/officeart/2008/layout/AlternatingHexagons"/>
    <dgm:cxn modelId="{2A8537E2-9620-46CF-8872-B08D8BAC7EC2}" srcId="{09B37574-0E13-4897-9EF7-24E7D67CEE0D}" destId="{E1116D93-645C-4009-8A65-EC9866E13C28}" srcOrd="2" destOrd="0" parTransId="{32FF72CA-521E-495F-8957-5533049D75EC}" sibTransId="{07310E10-265D-4D18-9E20-9DC3E24D385A}"/>
    <dgm:cxn modelId="{7AB318BF-EA5E-47BE-8CBE-A090C84741B7}" type="presOf" srcId="{BC7FB945-2266-4935-A82A-A9D73CF1E16F}" destId="{7FDA4716-95D3-4BC9-93F4-716D33448BAE}" srcOrd="0" destOrd="0" presId="urn:microsoft.com/office/officeart/2008/layout/AlternatingHexagons"/>
    <dgm:cxn modelId="{290D4398-F61B-441A-9CAB-63B7D966930E}" type="presOf" srcId="{09B37574-0E13-4897-9EF7-24E7D67CEE0D}" destId="{DA2C67D4-B504-411D-AC88-B68873ACB322}" srcOrd="0" destOrd="0" presId="urn:microsoft.com/office/officeart/2008/layout/AlternatingHexagons"/>
    <dgm:cxn modelId="{FB6CDA87-9B4A-4B51-BFBA-9D4E5F3C76AF}" type="presOf" srcId="{16435BB9-6C23-4BE0-AAC2-71CBD65C1B3A}" destId="{5CAE2C88-E028-4835-AA82-10DB52C1DCE6}" srcOrd="0" destOrd="0" presId="urn:microsoft.com/office/officeart/2008/layout/AlternatingHexagons"/>
    <dgm:cxn modelId="{F7CA3CD1-E286-465E-AE90-5308D83AC459}" type="presParOf" srcId="{DA2C67D4-B504-411D-AC88-B68873ACB322}" destId="{7422A016-5FBA-41A9-9A19-A5DDF33487B5}" srcOrd="0" destOrd="0" presId="urn:microsoft.com/office/officeart/2008/layout/AlternatingHexagons"/>
    <dgm:cxn modelId="{45C15645-3D9B-41C5-AD4E-5D5954CC98E2}" type="presParOf" srcId="{7422A016-5FBA-41A9-9A19-A5DDF33487B5}" destId="{5CAE2C88-E028-4835-AA82-10DB52C1DCE6}" srcOrd="0" destOrd="0" presId="urn:microsoft.com/office/officeart/2008/layout/AlternatingHexagons"/>
    <dgm:cxn modelId="{E5CF5DDA-55F2-4420-BCA9-381EDC071142}" type="presParOf" srcId="{7422A016-5FBA-41A9-9A19-A5DDF33487B5}" destId="{441177F0-FBDC-47DE-A54B-E49907ABAE5E}" srcOrd="1" destOrd="0" presId="urn:microsoft.com/office/officeart/2008/layout/AlternatingHexagons"/>
    <dgm:cxn modelId="{F6B8F431-0473-4A5E-8488-EE427197A1C5}" type="presParOf" srcId="{7422A016-5FBA-41A9-9A19-A5DDF33487B5}" destId="{2676D5BC-16D2-4F58-BB30-89E1C3D36B7E}" srcOrd="2" destOrd="0" presId="urn:microsoft.com/office/officeart/2008/layout/AlternatingHexagons"/>
    <dgm:cxn modelId="{B9538654-C9BB-4F98-905A-94ED4A91D159}" type="presParOf" srcId="{7422A016-5FBA-41A9-9A19-A5DDF33487B5}" destId="{CEC0CD57-2C09-4988-A4E3-985FBF0CB781}" srcOrd="3" destOrd="0" presId="urn:microsoft.com/office/officeart/2008/layout/AlternatingHexagons"/>
    <dgm:cxn modelId="{E716151F-D5A8-422C-9F67-63F5F557C3C2}" type="presParOf" srcId="{7422A016-5FBA-41A9-9A19-A5DDF33487B5}" destId="{7FDA4716-95D3-4BC9-93F4-716D33448BAE}" srcOrd="4" destOrd="0" presId="urn:microsoft.com/office/officeart/2008/layout/AlternatingHexagons"/>
    <dgm:cxn modelId="{F9073996-136E-402B-B975-FF03D31815FA}" type="presParOf" srcId="{DA2C67D4-B504-411D-AC88-B68873ACB322}" destId="{8F6A57CF-13D8-4AB3-ACA2-21D5068F7024}" srcOrd="1" destOrd="0" presId="urn:microsoft.com/office/officeart/2008/layout/AlternatingHexagons"/>
    <dgm:cxn modelId="{5D03F9C7-A94B-4429-8DAB-3DA90F6CFB37}" type="presParOf" srcId="{DA2C67D4-B504-411D-AC88-B68873ACB322}" destId="{CDF5E3A8-00DA-45A8-921C-1B299667D492}" srcOrd="2" destOrd="0" presId="urn:microsoft.com/office/officeart/2008/layout/AlternatingHexagons"/>
    <dgm:cxn modelId="{800001C6-C93F-41B5-8AB6-4B70CEDF3BA8}" type="presParOf" srcId="{CDF5E3A8-00DA-45A8-921C-1B299667D492}" destId="{5AD03F92-92FB-4A67-A5C5-7CEDD259F2F9}" srcOrd="0" destOrd="0" presId="urn:microsoft.com/office/officeart/2008/layout/AlternatingHexagons"/>
    <dgm:cxn modelId="{457BAB4D-585D-46CC-B763-431973058265}" type="presParOf" srcId="{CDF5E3A8-00DA-45A8-921C-1B299667D492}" destId="{E0D1B6BE-62C2-4777-8AEE-57D211D6D606}" srcOrd="1" destOrd="0" presId="urn:microsoft.com/office/officeart/2008/layout/AlternatingHexagons"/>
    <dgm:cxn modelId="{7DAD6E41-4425-4729-BF45-3F123DC629B8}" type="presParOf" srcId="{CDF5E3A8-00DA-45A8-921C-1B299667D492}" destId="{F4681A66-25AD-4911-BDB3-505B06EC2DA6}" srcOrd="2" destOrd="0" presId="urn:microsoft.com/office/officeart/2008/layout/AlternatingHexagons"/>
    <dgm:cxn modelId="{C028937D-0B5E-4381-98C6-BD64F4BE28D4}" type="presParOf" srcId="{CDF5E3A8-00DA-45A8-921C-1B299667D492}" destId="{3C04F460-65F8-4213-9679-9DA33EA7B1E8}" srcOrd="3" destOrd="0" presId="urn:microsoft.com/office/officeart/2008/layout/AlternatingHexagons"/>
    <dgm:cxn modelId="{1F0507F6-378F-4A2A-A715-0E0FB37CD18A}" type="presParOf" srcId="{CDF5E3A8-00DA-45A8-921C-1B299667D492}" destId="{27930B18-A342-44B2-84F0-33FDF8F02101}" srcOrd="4" destOrd="0" presId="urn:microsoft.com/office/officeart/2008/layout/AlternatingHexagons"/>
    <dgm:cxn modelId="{4E8D9919-E669-4F81-977E-3AFDEBDFDB5B}" type="presParOf" srcId="{DA2C67D4-B504-411D-AC88-B68873ACB322}" destId="{BB9728F5-4F77-4DBC-BBE5-3B95783D6437}" srcOrd="3" destOrd="0" presId="urn:microsoft.com/office/officeart/2008/layout/AlternatingHexagons"/>
    <dgm:cxn modelId="{AD007467-9ABD-47A9-ABFE-852CC4758DAC}" type="presParOf" srcId="{DA2C67D4-B504-411D-AC88-B68873ACB322}" destId="{A880E97C-B389-4F23-BE56-632C67074B64}" srcOrd="4" destOrd="0" presId="urn:microsoft.com/office/officeart/2008/layout/AlternatingHexagons"/>
    <dgm:cxn modelId="{FC47B150-5B8D-42EC-B1A2-C478BCA6763F}" type="presParOf" srcId="{A880E97C-B389-4F23-BE56-632C67074B64}" destId="{CDB82F49-A607-402E-A6C4-8D7919900920}" srcOrd="0" destOrd="0" presId="urn:microsoft.com/office/officeart/2008/layout/AlternatingHexagons"/>
    <dgm:cxn modelId="{97F38FB6-6431-45B7-A0C3-E06CF1D8F5CB}" type="presParOf" srcId="{A880E97C-B389-4F23-BE56-632C67074B64}" destId="{5149B8F4-A279-407C-A87D-B8D02ADFCBFC}" srcOrd="1" destOrd="0" presId="urn:microsoft.com/office/officeart/2008/layout/AlternatingHexagons"/>
    <dgm:cxn modelId="{25ED7DDC-830A-4D88-8623-4D06C532923B}" type="presParOf" srcId="{A880E97C-B389-4F23-BE56-632C67074B64}" destId="{CF7A84EB-69F5-4651-BF03-A25F5C4A4C25}" srcOrd="2" destOrd="0" presId="urn:microsoft.com/office/officeart/2008/layout/AlternatingHexagons"/>
    <dgm:cxn modelId="{80C1A681-C155-4CC9-BFFF-F6931BD94AB4}" type="presParOf" srcId="{A880E97C-B389-4F23-BE56-632C67074B64}" destId="{19B0C94F-1DCF-4319-A817-66545143423B}" srcOrd="3" destOrd="0" presId="urn:microsoft.com/office/officeart/2008/layout/AlternatingHexagons"/>
    <dgm:cxn modelId="{E1675B55-E37E-4182-9B88-FB4122DB36D6}" type="presParOf" srcId="{A880E97C-B389-4F23-BE56-632C67074B64}" destId="{35506093-DB21-4FE2-A3F3-C959CAC71C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2C88-E028-4835-AA82-10DB52C1DCE6}">
      <dsp:nvSpPr>
        <dsp:cNvPr id="0" name=""/>
        <dsp:cNvSpPr/>
      </dsp:nvSpPr>
      <dsp:spPr>
        <a:xfrm rot="5400000">
          <a:off x="2518272" y="90613"/>
          <a:ext cx="1384024" cy="12041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5400000">
        <a:off x="2518272" y="90613"/>
        <a:ext cx="1384024" cy="1204101"/>
      </dsp:txXfrm>
    </dsp:sp>
    <dsp:sp modelId="{441177F0-FBDC-47DE-A54B-E49907ABAE5E}">
      <dsp:nvSpPr>
        <dsp:cNvPr id="0" name=""/>
        <dsp:cNvSpPr/>
      </dsp:nvSpPr>
      <dsp:spPr>
        <a:xfrm>
          <a:off x="3848873" y="277456"/>
          <a:ext cx="1544571" cy="83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A4716-95D3-4BC9-93F4-716D33448BAE}">
      <dsp:nvSpPr>
        <dsp:cNvPr id="0" name=""/>
        <dsp:cNvSpPr/>
      </dsp:nvSpPr>
      <dsp:spPr>
        <a:xfrm rot="5400000">
          <a:off x="1217842" y="90613"/>
          <a:ext cx="1384024" cy="1204101"/>
        </a:xfrm>
        <a:prstGeom prst="hexagon">
          <a:avLst>
            <a:gd name="adj" fmla="val 25000"/>
            <a:gd name="vf" fmla="val 115470"/>
          </a:avLst>
        </a:prstGeom>
        <a:solidFill>
          <a:srgbClr val="1EA18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1217842" y="90613"/>
        <a:ext cx="1384024" cy="1204101"/>
      </dsp:txXfrm>
    </dsp:sp>
    <dsp:sp modelId="{5AD03F92-92FB-4A67-A5C5-7CEDD259F2F9}">
      <dsp:nvSpPr>
        <dsp:cNvPr id="0" name=""/>
        <dsp:cNvSpPr/>
      </dsp:nvSpPr>
      <dsp:spPr>
        <a:xfrm rot="5400000">
          <a:off x="1865566" y="1265373"/>
          <a:ext cx="1384024" cy="12041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1865566" y="1265373"/>
        <a:ext cx="1384024" cy="1204101"/>
      </dsp:txXfrm>
    </dsp:sp>
    <dsp:sp modelId="{E0D1B6BE-62C2-4777-8AEE-57D211D6D606}">
      <dsp:nvSpPr>
        <dsp:cNvPr id="0" name=""/>
        <dsp:cNvSpPr/>
      </dsp:nvSpPr>
      <dsp:spPr>
        <a:xfrm>
          <a:off x="410956" y="1452217"/>
          <a:ext cx="1494746" cy="83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0B18-A342-44B2-84F0-33FDF8F02101}">
      <dsp:nvSpPr>
        <dsp:cNvPr id="0" name=""/>
        <dsp:cNvSpPr/>
      </dsp:nvSpPr>
      <dsp:spPr>
        <a:xfrm rot="5400000">
          <a:off x="3220661" y="1277677"/>
          <a:ext cx="1384024" cy="1204101"/>
        </a:xfrm>
        <a:prstGeom prst="hexagon">
          <a:avLst>
            <a:gd name="adj" fmla="val 25000"/>
            <a:gd name="vf" fmla="val 115470"/>
          </a:avLst>
        </a:prstGeom>
        <a:solidFill>
          <a:srgbClr val="F29B2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220661" y="1277677"/>
        <a:ext cx="1384024" cy="1204101"/>
      </dsp:txXfrm>
    </dsp:sp>
    <dsp:sp modelId="{CDB82F49-A607-402E-A6C4-8D7919900920}">
      <dsp:nvSpPr>
        <dsp:cNvPr id="0" name=""/>
        <dsp:cNvSpPr/>
      </dsp:nvSpPr>
      <dsp:spPr>
        <a:xfrm rot="5400000">
          <a:off x="2518272" y="2440133"/>
          <a:ext cx="1384024" cy="12041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3492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 rot="5400000">
        <a:off x="2518272" y="2440133"/>
        <a:ext cx="1384024" cy="1204101"/>
      </dsp:txXfrm>
    </dsp:sp>
    <dsp:sp modelId="{5149B8F4-A279-407C-A87D-B8D02ADFCBFC}">
      <dsp:nvSpPr>
        <dsp:cNvPr id="0" name=""/>
        <dsp:cNvSpPr/>
      </dsp:nvSpPr>
      <dsp:spPr>
        <a:xfrm>
          <a:off x="3848873" y="2626977"/>
          <a:ext cx="1544571" cy="83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06093-DB21-4FE2-A3F3-C959CAC71C69}">
      <dsp:nvSpPr>
        <dsp:cNvPr id="0" name=""/>
        <dsp:cNvSpPr/>
      </dsp:nvSpPr>
      <dsp:spPr>
        <a:xfrm rot="5400000">
          <a:off x="1217842" y="2440133"/>
          <a:ext cx="1384024" cy="1204101"/>
        </a:xfrm>
        <a:prstGeom prst="hexagon">
          <a:avLst>
            <a:gd name="adj" fmla="val 25000"/>
            <a:gd name="vf" fmla="val 115470"/>
          </a:avLst>
        </a:prstGeom>
        <a:solidFill>
          <a:srgbClr val="F29B2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1217842" y="2440133"/>
        <a:ext cx="1384024" cy="1204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8685" y="4724956"/>
            <a:ext cx="4997768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16571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surwiki.admsurgut.ru/wiki/images/0/03/%D0%91%D0%B0%D0%BD%D0%BA_%D0%B4%D0%B0%D0%BD%D0%BD%D1%8B%D1%85_%D0%9C%D0%A2%D0%91_%D0%9E%D0%A3_2022.pdf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196614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970796"/>
            <a:ext cx="8029072" cy="802572"/>
          </a:xfrm>
        </p:spPr>
        <p:txBody>
          <a:bodyPr>
            <a:noAutofit/>
          </a:bodyPr>
          <a:lstStyle/>
          <a:p>
            <a:r>
              <a:rPr lang="ru-RU" dirty="0"/>
              <a:t>Направление </a:t>
            </a:r>
            <a:r>
              <a:rPr lang="ru-RU" dirty="0" smtClean="0"/>
              <a:t>практики: специальные </a:t>
            </a:r>
            <a:r>
              <a:rPr lang="ru-RU" dirty="0"/>
              <a:t>проекты для </a:t>
            </a:r>
            <a:r>
              <a:rPr lang="ru-RU" dirty="0" smtClean="0"/>
              <a:t>людей </a:t>
            </a:r>
            <a:r>
              <a:rPr lang="ru-RU" dirty="0"/>
              <a:t>старшего </a:t>
            </a:r>
            <a:r>
              <a:rPr lang="ru-RU" dirty="0" smtClean="0"/>
              <a:t>возраста</a:t>
            </a:r>
          </a:p>
          <a:p>
            <a:r>
              <a:rPr lang="ru-RU" dirty="0" smtClean="0"/>
              <a:t>Наименование субъекта: Смоленская область  </a:t>
            </a:r>
            <a:endParaRPr lang="ru-RU" dirty="0"/>
          </a:p>
          <a:p>
            <a:r>
              <a:rPr lang="ru-RU" dirty="0"/>
              <a:t>Автор практики: </a:t>
            </a:r>
            <a:r>
              <a:rPr lang="ru-RU" dirty="0" smtClean="0"/>
              <a:t>ОГБУ «Смоленский КЦСОН», ФИО: Роговская Анна Александровна, </a:t>
            </a:r>
            <a:r>
              <a:rPr lang="ru-RU" dirty="0"/>
              <a:t>контактные </a:t>
            </a:r>
            <a:r>
              <a:rPr lang="ru-RU" dirty="0" smtClean="0"/>
              <a:t>данные: 89107268348, </a:t>
            </a:r>
            <a:r>
              <a:rPr lang="en-US" dirty="0">
                <a:latin typeface="Proxima Nova Rg" panose="02000506030000020004"/>
              </a:rPr>
              <a:t>smolcso@gmail.com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Школа финансовой безопасности</a:t>
            </a:r>
            <a:endParaRPr lang="ru-RU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6" t="3726" r="24924"/>
          <a:stretch/>
        </p:blipFill>
        <p:spPr bwMode="auto">
          <a:xfrm>
            <a:off x="-214950" y="-321420"/>
            <a:ext cx="2345408" cy="2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859837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0404"/>
            <a:ext cx="4696234" cy="483614"/>
          </a:xfrm>
        </p:spPr>
        <p:txBody>
          <a:bodyPr/>
          <a:lstStyle/>
          <a:p>
            <a:pPr algn="ctr"/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Возможности и инструменты для тиражирования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19606" y="1737315"/>
            <a:ext cx="5436463" cy="2886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b="0" dirty="0"/>
              <a:t>В связи с тем, что данные технологии зарекомендовали себя с положительной стороны,  они могут быть внедрены в других социально-значимых Учреждениях. Слушатели оценили инициативу данного проекта и доступность изложения материала. </a:t>
            </a:r>
          </a:p>
          <a:p>
            <a:pPr algn="just"/>
            <a:r>
              <a:rPr lang="ru-RU" sz="1300" b="0" dirty="0"/>
              <a:t>Также в настоящий момент создаются </a:t>
            </a:r>
            <a:r>
              <a:rPr lang="ru-RU" sz="1300" b="0" dirty="0" err="1"/>
              <a:t>мультидисциплинарные</a:t>
            </a:r>
            <a:r>
              <a:rPr lang="ru-RU" sz="1300" b="0" dirty="0"/>
              <a:t> команды, состоящие из специалистов различных ведомств, которые выезжают в сельские местности и оказывают как консультативную, так и практическую помощь населению, в составе данных команд выезжают приглашенные нами специалисты банковской сферы, с целью повышения финансовой грамотности пожилого населения.</a:t>
            </a:r>
          </a:p>
          <a:p>
            <a:pPr algn="just"/>
            <a:r>
              <a:rPr lang="ru-RU" sz="1300" b="0" dirty="0" smtClean="0"/>
              <a:t> </a:t>
            </a:r>
            <a:r>
              <a:rPr lang="ru-RU" sz="1300" b="0" dirty="0"/>
              <a:t>Чтобы внедрить практику в другом регионе можно создать аналог. Учреждение готово оказать методическую поддержку при внедрении практики, предоставить методические </a:t>
            </a:r>
            <a:r>
              <a:rPr lang="ru-RU" sz="1300" b="0" dirty="0" smtClean="0"/>
              <a:t>материалы.</a:t>
            </a:r>
            <a:endParaRPr lang="ru-RU" sz="1300" b="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602" y="1001485"/>
            <a:ext cx="2591046" cy="1672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787" y="2865116"/>
            <a:ext cx="2389083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7807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859837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772027"/>
            <a:ext cx="4696234" cy="483614"/>
          </a:xfrm>
        </p:spPr>
        <p:txBody>
          <a:bodyPr/>
          <a:lstStyle/>
          <a:p>
            <a:pPr algn="ctr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Наши мероприятия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08" y="1091942"/>
            <a:ext cx="2563949" cy="1922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2" b="18483"/>
          <a:stretch/>
        </p:blipFill>
        <p:spPr>
          <a:xfrm>
            <a:off x="440509" y="3100250"/>
            <a:ext cx="2563948" cy="1907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425" y="1079864"/>
            <a:ext cx="2612886" cy="1935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849" y="1079863"/>
            <a:ext cx="2515184" cy="1935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1020" b="42603"/>
          <a:stretch/>
        </p:blipFill>
        <p:spPr>
          <a:xfrm>
            <a:off x="3369849" y="3089857"/>
            <a:ext cx="2519729" cy="1908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76" r="12551" b="8063"/>
          <a:stretch/>
        </p:blipFill>
        <p:spPr>
          <a:xfrm>
            <a:off x="6250426" y="3100250"/>
            <a:ext cx="2612886" cy="1898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3429374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49" y="99953"/>
            <a:ext cx="6845749" cy="386207"/>
          </a:xfrm>
        </p:spPr>
        <p:txBody>
          <a:bodyPr/>
          <a:lstStyle/>
          <a:p>
            <a:pPr algn="ctr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0" y="780967"/>
            <a:ext cx="4288221" cy="1263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мероприятия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, адаптированные для людей старшего возраста, направленные на повышение финансовой грамотности и поведенческой компетенции принятия финансовых решений. </a:t>
            </a: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16581" y="1533161"/>
            <a:ext cx="3655057" cy="35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Актуальность проекта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0" y="1883920"/>
            <a:ext cx="4288221" cy="1263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Недостаток финансовой грамотности у пожилых лиц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позволяет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им рационально распоряжаться своими доходами и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сбережениями, адекватно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оценивать возможные последствия при получении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финансовых услуг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Граждане старшего поколения нередко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становятся жертвами финансовых мошенников.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Им чаще навязывают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ненужные услуги или убеждают их вложить деньги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сомнительный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продукт. </a:t>
            </a: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пенсионеры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боятся пользоваться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банковскими картами и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доверяют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электронным способам оплаты.</a:t>
            </a:r>
          </a:p>
          <a:p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31641" t="33491" r="50822" b="33077"/>
          <a:stretch/>
        </p:blipFill>
        <p:spPr>
          <a:xfrm>
            <a:off x="4517716" y="862257"/>
            <a:ext cx="3743688" cy="37934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401231" y="820265"/>
            <a:ext cx="3655057" cy="35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Краткое описание проекта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28315" y="1192517"/>
            <a:ext cx="6403114" cy="2318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мероприятиях пожилые граждане знакомятся с основными правилами принятия решения по использованию финансовых продуктов и услуг, знакомятся с современными онлайн-технологиями, получают представление об основах безопасного инвестирования, узнают какие приемы используют финансовые мошенники и как защитить свои права потребителя финансовых услуг. </a:t>
            </a: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работы «Школы финансовой безопасности» также разрабатываются методические материалы, буклеты, памятки для граждан старшего возраста. Все материалы предоставляются как гражданам, состоящим на обслуживании (их более 2500 человек), так и посетителям Учреждения, а также активно размещаются в социальных сетях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занятий в «Школе финансовой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безопасности»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привлекается психолог Учреждения. Занятия с психологом позволяют слушателям узнать об основных способах психологической защиты от мошенников и алгоритмах отказа, включая тренировку навыков защиты своих интересов, а также умения говорить «нет».</a:t>
            </a:r>
          </a:p>
          <a:p>
            <a:pPr marL="0" indent="0" algn="just">
              <a:buNone/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16" y="958531"/>
            <a:ext cx="1709190" cy="1393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815" y="2351903"/>
            <a:ext cx="1599591" cy="1184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163" y="3650594"/>
            <a:ext cx="1073908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9511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539966" y="889934"/>
            <a:ext cx="3655057" cy="35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Краткое описание проекта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28316" y="1347536"/>
            <a:ext cx="5131662" cy="34944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проводятся на базе Учреждения по тематическим модулям:</a:t>
            </a:r>
          </a:p>
          <a:p>
            <a:pPr marL="0" indent="0" algn="just">
              <a:buNone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- «Мошенничество. Основы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безопасности»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(занятия с юристом и иными работниками учреждения);</a:t>
            </a:r>
          </a:p>
          <a:p>
            <a:pPr marL="0" indent="0" algn="just">
              <a:buNone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- «Обмани мошенников» (занятия с психологом);</a:t>
            </a:r>
          </a:p>
          <a:p>
            <a:pPr marL="0" indent="0" algn="just">
              <a:buNone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- «Уроки финансовой грамотности» (мероприятия с приглашенными представителями банковской сферы, в том числе онлайн-занятия).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позволяет защитить наиболее уязвимые слои населения, помочь гражданам старшего поколения свободнее ориентироваться в мире финансов, защитить себя и свою семью от финансового мошенничества.</a:t>
            </a:r>
          </a:p>
          <a:p>
            <a:pPr marL="0" indent="0" algn="just">
              <a:buNone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14" y="804056"/>
            <a:ext cx="2447109" cy="2299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237" y="2786743"/>
            <a:ext cx="2185852" cy="19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1688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3" y="868566"/>
            <a:ext cx="2684554" cy="483614"/>
          </a:xfrm>
        </p:spPr>
        <p:txBody>
          <a:bodyPr/>
          <a:lstStyle/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Целевая группа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28315" y="1347537"/>
            <a:ext cx="5982789" cy="1263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Пенсионеры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предпенсионеры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Данная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для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финансовой грамотности граждан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пожилого возраста,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желающих получить информацию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 эффективному управлению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денежными средствами и обезопасить личные финансы. </a:t>
            </a:r>
          </a:p>
          <a:p>
            <a:pPr marL="0" indent="0" algn="just">
              <a:buNone/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-139340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311196" y="2708941"/>
            <a:ext cx="2684554" cy="48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Цель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0" y="3290123"/>
            <a:ext cx="6376987" cy="1263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базового уровня финансовой грамотности и </a:t>
            </a: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финансовой 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пожилых </a:t>
            </a: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людей, грамотное управление 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своими денежными </a:t>
            </a: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средствами, планирование личного бюджета, формирование навыков оплаты коммунальных услуг, используя 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возможности </a:t>
            </a: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 ресурсов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15" y="407267"/>
            <a:ext cx="8371251" cy="4539201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333" y="800855"/>
            <a:ext cx="2684554" cy="483614"/>
          </a:xfrm>
        </p:spPr>
        <p:txBody>
          <a:bodyPr/>
          <a:lstStyle/>
          <a:p>
            <a:pPr algn="ctr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Задачи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2279333" y="1449934"/>
            <a:ext cx="6064979" cy="31917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знаний о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финансовых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системах и финансовых продуктах, а также о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способах получения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о них из разных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и защиты своих финансов от мошенников;</a:t>
            </a:r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навыков и умений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управлять финансовыми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процессам (то есть управлять доходами и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расходами);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развитие умения применять полученную информацию в процессе принятия решений о сохранении и накоплении своих денежных средств, при сравнении преимуществ и недостатков различных финансовых услуг в процессе выбора;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процесс получения электронных услуг через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и поддержать социально-экономическую активность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пожилых людей;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адаптировать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пожилых граждан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обрести знания,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что такое банковские кредиты (потребительский, ипотечный), страхование, дебетовая карта, финансовое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мошенничество.</a:t>
            </a:r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57797" y="1196325"/>
            <a:ext cx="4626223" cy="33897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Словесный метод (беседа, объяснение, консультация, диалог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Стимулирования и мотивации деятельности и поведения (работа психолога).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 практической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(выездные занятия и консультирование).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Наглядный метод или метод показа и демонстрации (презентации, видеоролики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-74024" y="822024"/>
            <a:ext cx="2684554" cy="48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Методы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484914" y="293683"/>
            <a:ext cx="5804401" cy="4413097"/>
            <a:chOff x="4669010" y="293683"/>
            <a:chExt cx="5620305" cy="4413097"/>
          </a:xfrm>
        </p:grpSpPr>
        <p:sp>
          <p:nvSpPr>
            <p:cNvPr id="39" name="AutoShape 2">
              <a:extLst>
                <a:ext uri="{FF2B5EF4-FFF2-40B4-BE49-F238E27FC236}">
                  <a16:creationId xmlns="" xmlns:a16="http://schemas.microsoft.com/office/drawing/2014/main" id="{0641D384-6799-43F0-9141-44D27DD300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7957" y="293683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669010" y="971931"/>
              <a:ext cx="5620305" cy="3734849"/>
              <a:chOff x="3117459" y="1748695"/>
              <a:chExt cx="5620305" cy="3734849"/>
            </a:xfrm>
          </p:grpSpPr>
          <p:graphicFrame>
            <p:nvGraphicFramePr>
              <p:cNvPr id="23" name="Схема 22">
                <a:extLst>
                  <a:ext uri="{FF2B5EF4-FFF2-40B4-BE49-F238E27FC236}">
                    <a16:creationId xmlns="" xmlns:a16="http://schemas.microsoft.com/office/drawing/2014/main" id="{E8CE7ADB-0328-3666-9F48-EEDEBF1B402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xmlns="" val="949813500"/>
                  </p:ext>
                </p:extLst>
              </p:nvPr>
            </p:nvGraphicFramePr>
            <p:xfrm>
              <a:off x="3117459" y="1748695"/>
              <a:ext cx="5620305" cy="37348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26" name="Группа 25">
                <a:extLst>
                  <a:ext uri="{FF2B5EF4-FFF2-40B4-BE49-F238E27FC236}">
                    <a16:creationId xmlns="" xmlns:a16="http://schemas.microsoft.com/office/drawing/2014/main" id="{3C2A2B02-BDE6-72F6-FA2A-24928D79BB9B}"/>
                  </a:ext>
                </a:extLst>
              </p:cNvPr>
              <p:cNvGrpSpPr/>
              <p:nvPr/>
            </p:nvGrpSpPr>
            <p:grpSpPr>
              <a:xfrm>
                <a:off x="4990326" y="2923949"/>
                <a:ext cx="1204377" cy="1384341"/>
                <a:chOff x="1620521" y="3133710"/>
                <a:chExt cx="1605836" cy="1845788"/>
              </a:xfr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27" name="Шестиугольник 26">
                  <a:extLst>
                    <a:ext uri="{FF2B5EF4-FFF2-40B4-BE49-F238E27FC236}">
                      <a16:creationId xmlns="" xmlns:a16="http://schemas.microsoft.com/office/drawing/2014/main" id="{0810E948-BC83-A20C-453D-F44D609841B7}"/>
                    </a:ext>
                  </a:extLst>
                </p:cNvPr>
                <p:cNvSpPr/>
                <p:nvPr/>
              </p:nvSpPr>
              <p:spPr>
                <a:xfrm rot="5400000">
                  <a:off x="1500545" y="3253686"/>
                  <a:ext cx="1845788" cy="160583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Шестиугольник 4">
                  <a:extLst>
                    <a:ext uri="{FF2B5EF4-FFF2-40B4-BE49-F238E27FC236}">
                      <a16:creationId xmlns="" xmlns:a16="http://schemas.microsoft.com/office/drawing/2014/main" id="{758D755A-A0E0-2BD5-92C8-523C1B9D19E2}"/>
                    </a:ext>
                  </a:extLst>
                </p:cNvPr>
                <p:cNvSpPr txBox="1"/>
                <p:nvPr/>
              </p:nvSpPr>
              <p:spPr>
                <a:xfrm>
                  <a:off x="1870764" y="3421345"/>
                  <a:ext cx="1105350" cy="1270518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7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AutoShape 29">
                <a:extLst>
                  <a:ext uri="{FF2B5EF4-FFF2-40B4-BE49-F238E27FC236}">
                    <a16:creationId xmlns="" xmlns:a16="http://schemas.microsoft.com/office/drawing/2014/main" id="{662DAFB4-4663-4DAF-860A-79FA019DA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865" y="3380870"/>
                <a:ext cx="496587" cy="498063"/>
              </a:xfrm>
              <a:custGeom>
                <a:avLst/>
                <a:gdLst>
                  <a:gd name="T0" fmla="+- 0 10736 439"/>
                  <a:gd name="T1" fmla="*/ T0 w 20595"/>
                  <a:gd name="T2" fmla="+- 0 10869 621"/>
                  <a:gd name="T3" fmla="*/ 10869 h 20497"/>
                  <a:gd name="T4" fmla="+- 0 10736 439"/>
                  <a:gd name="T5" fmla="*/ T4 w 20595"/>
                  <a:gd name="T6" fmla="+- 0 10869 621"/>
                  <a:gd name="T7" fmla="*/ 10869 h 20497"/>
                  <a:gd name="T8" fmla="+- 0 10736 439"/>
                  <a:gd name="T9" fmla="*/ T8 w 20595"/>
                  <a:gd name="T10" fmla="+- 0 10869 621"/>
                  <a:gd name="T11" fmla="*/ 10869 h 20497"/>
                  <a:gd name="T12" fmla="+- 0 10736 439"/>
                  <a:gd name="T13" fmla="*/ T12 w 20595"/>
                  <a:gd name="T14" fmla="+- 0 10869 621"/>
                  <a:gd name="T15" fmla="*/ 10869 h 204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595" h="20497">
                    <a:moveTo>
                      <a:pt x="18898" y="1863"/>
                    </a:moveTo>
                    <a:cubicBezTo>
                      <a:pt x="16636" y="-621"/>
                      <a:pt x="12968" y="-621"/>
                      <a:pt x="10707" y="1863"/>
                    </a:cubicBezTo>
                    <a:lnTo>
                      <a:pt x="1317" y="12053"/>
                    </a:lnTo>
                    <a:cubicBezTo>
                      <a:pt x="-439" y="13982"/>
                      <a:pt x="-439" y="17121"/>
                      <a:pt x="1317" y="19050"/>
                    </a:cubicBezTo>
                    <a:cubicBezTo>
                      <a:pt x="3073" y="20979"/>
                      <a:pt x="5931" y="20979"/>
                      <a:pt x="7687" y="19050"/>
                    </a:cubicBezTo>
                    <a:lnTo>
                      <a:pt x="17078" y="8860"/>
                    </a:lnTo>
                    <a:cubicBezTo>
                      <a:pt x="18335" y="7479"/>
                      <a:pt x="18335" y="5242"/>
                      <a:pt x="17078" y="3862"/>
                    </a:cubicBezTo>
                    <a:cubicBezTo>
                      <a:pt x="15821" y="2482"/>
                      <a:pt x="13783" y="2482"/>
                      <a:pt x="12527" y="3862"/>
                    </a:cubicBezTo>
                    <a:lnTo>
                      <a:pt x="5467" y="11614"/>
                    </a:lnTo>
                    <a:cubicBezTo>
                      <a:pt x="5216" y="11891"/>
                      <a:pt x="5216" y="12337"/>
                      <a:pt x="5467" y="12614"/>
                    </a:cubicBezTo>
                    <a:cubicBezTo>
                      <a:pt x="5719" y="12890"/>
                      <a:pt x="6126" y="12890"/>
                      <a:pt x="6378" y="12614"/>
                    </a:cubicBezTo>
                    <a:lnTo>
                      <a:pt x="13437" y="4861"/>
                    </a:lnTo>
                    <a:cubicBezTo>
                      <a:pt x="14190" y="4035"/>
                      <a:pt x="15414" y="4035"/>
                      <a:pt x="16167" y="4861"/>
                    </a:cubicBezTo>
                    <a:cubicBezTo>
                      <a:pt x="16920" y="5688"/>
                      <a:pt x="16920" y="7034"/>
                      <a:pt x="16167" y="7860"/>
                    </a:cubicBezTo>
                    <a:lnTo>
                      <a:pt x="6777" y="18050"/>
                    </a:lnTo>
                    <a:cubicBezTo>
                      <a:pt x="5520" y="19430"/>
                      <a:pt x="3484" y="19430"/>
                      <a:pt x="2227" y="18050"/>
                    </a:cubicBezTo>
                    <a:cubicBezTo>
                      <a:pt x="970" y="16670"/>
                      <a:pt x="970" y="14433"/>
                      <a:pt x="2227" y="13053"/>
                    </a:cubicBezTo>
                    <a:lnTo>
                      <a:pt x="11525" y="2963"/>
                    </a:lnTo>
                    <a:cubicBezTo>
                      <a:pt x="13285" y="1030"/>
                      <a:pt x="16139" y="1030"/>
                      <a:pt x="17896" y="2963"/>
                    </a:cubicBezTo>
                    <a:cubicBezTo>
                      <a:pt x="19657" y="4896"/>
                      <a:pt x="19657" y="8027"/>
                      <a:pt x="17897" y="9959"/>
                    </a:cubicBezTo>
                    <a:lnTo>
                      <a:pt x="10929" y="17611"/>
                    </a:lnTo>
                    <a:cubicBezTo>
                      <a:pt x="10677" y="17888"/>
                      <a:pt x="10677" y="18334"/>
                      <a:pt x="10929" y="18610"/>
                    </a:cubicBezTo>
                    <a:cubicBezTo>
                      <a:pt x="11181" y="18887"/>
                      <a:pt x="11588" y="18887"/>
                      <a:pt x="11839" y="18610"/>
                    </a:cubicBezTo>
                    <a:lnTo>
                      <a:pt x="18898" y="10859"/>
                    </a:lnTo>
                    <a:cubicBezTo>
                      <a:pt x="21160" y="8375"/>
                      <a:pt x="21160" y="4347"/>
                      <a:pt x="18898" y="1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12">
                <a:extLst>
                  <a:ext uri="{FF2B5EF4-FFF2-40B4-BE49-F238E27FC236}">
                    <a16:creationId xmlns="" xmlns:a16="http://schemas.microsoft.com/office/drawing/2014/main" id="{7A8EF800-307F-4784-B174-D91C9B58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979" y="4544561"/>
                <a:ext cx="464344" cy="465138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="" xmlns:a16="http://schemas.microsoft.com/office/drawing/2014/main" id="{4EFD4D50-3518-4318-A161-7F25FE3EA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tretch>
                <a:fillRect/>
              </a:stretch>
            </p:blipFill>
            <p:spPr>
              <a:xfrm>
                <a:off x="5256509" y="3202805"/>
                <a:ext cx="739837" cy="739837"/>
              </a:xfrm>
              <a:prstGeom prst="rect">
                <a:avLst/>
              </a:prstGeom>
            </p:spPr>
          </p:pic>
          <p:pic>
            <p:nvPicPr>
              <p:cNvPr id="35" name="Рисунок 34">
                <a:extLst>
                  <a:ext uri="{FF2B5EF4-FFF2-40B4-BE49-F238E27FC236}">
                    <a16:creationId xmlns="" xmlns:a16="http://schemas.microsoft.com/office/drawing/2014/main" id="{E14093D8-F073-476B-99D5-C25BC1514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lum bright="70000" contrast="-70000"/>
              </a:blip>
              <a:stretch>
                <a:fillRect/>
              </a:stretch>
            </p:blipFill>
            <p:spPr>
              <a:xfrm>
                <a:off x="5819369" y="2030233"/>
                <a:ext cx="815060" cy="815060"/>
              </a:xfrm>
              <a:prstGeom prst="rect">
                <a:avLst/>
              </a:prstGeom>
            </p:spPr>
          </p:pic>
          <p:grpSp>
            <p:nvGrpSpPr>
              <p:cNvPr id="36" name="Group 91">
                <a:extLst>
                  <a:ext uri="{FF2B5EF4-FFF2-40B4-BE49-F238E27FC236}">
                    <a16:creationId xmlns="" xmlns:a16="http://schemas.microsoft.com/office/drawing/2014/main" id="{E0A2B9BE-ED73-4319-9049-5DE196691DA6}"/>
                  </a:ext>
                </a:extLst>
              </p:cNvPr>
              <p:cNvGrpSpPr/>
              <p:nvPr/>
            </p:nvGrpSpPr>
            <p:grpSpPr>
              <a:xfrm>
                <a:off x="4717979" y="2177569"/>
                <a:ext cx="464344" cy="464344"/>
                <a:chOff x="8204317" y="2115665"/>
                <a:chExt cx="464344" cy="464344"/>
              </a:xfrm>
              <a:solidFill>
                <a:schemeClr val="bg1"/>
              </a:solidFill>
            </p:grpSpPr>
            <p:sp>
              <p:nvSpPr>
                <p:cNvPr id="37" name="AutoShape 81">
                  <a:extLst>
                    <a:ext uri="{FF2B5EF4-FFF2-40B4-BE49-F238E27FC236}">
                      <a16:creationId xmlns="" xmlns:a16="http://schemas.microsoft.com/office/drawing/2014/main" id="{A612B468-34B9-4864-B769-E2A0C72DE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4317" y="2115665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35" y="9811"/>
                      </a:moveTo>
                      <a:cubicBezTo>
                        <a:pt x="20220" y="10144"/>
                        <a:pt x="20081" y="10800"/>
                        <a:pt x="18899" y="10800"/>
                      </a:cubicBezTo>
                      <a:lnTo>
                        <a:pt x="17549" y="10800"/>
                      </a:lnTo>
                      <a:cubicBezTo>
                        <a:pt x="17363" y="10800"/>
                        <a:pt x="17212" y="10950"/>
                        <a:pt x="17212" y="11137"/>
                      </a:cubicBezTo>
                      <a:cubicBezTo>
                        <a:pt x="17212" y="11324"/>
                        <a:pt x="17363" y="11475"/>
                        <a:pt x="17549" y="11475"/>
                      </a:cubicBezTo>
                      <a:lnTo>
                        <a:pt x="18858" y="11475"/>
                      </a:lnTo>
                      <a:cubicBezTo>
                        <a:pt x="19870" y="11475"/>
                        <a:pt x="20003" y="12314"/>
                        <a:pt x="19938" y="12719"/>
                      </a:cubicBezTo>
                      <a:cubicBezTo>
                        <a:pt x="19855" y="13223"/>
                        <a:pt x="19618" y="14175"/>
                        <a:pt x="18478" y="14175"/>
                      </a:cubicBezTo>
                      <a:lnTo>
                        <a:pt x="16874" y="14175"/>
                      </a:lnTo>
                      <a:cubicBezTo>
                        <a:pt x="16688" y="14175"/>
                        <a:pt x="16537" y="14325"/>
                        <a:pt x="16537" y="14512"/>
                      </a:cubicBezTo>
                      <a:cubicBezTo>
                        <a:pt x="16537" y="14699"/>
                        <a:pt x="16688" y="14850"/>
                        <a:pt x="16874" y="14850"/>
                      </a:cubicBezTo>
                      <a:lnTo>
                        <a:pt x="18203" y="14850"/>
                      </a:lnTo>
                      <a:cubicBezTo>
                        <a:pt x="19343" y="14850"/>
                        <a:pt x="19243" y="15718"/>
                        <a:pt x="19079" y="16237"/>
                      </a:cubicBezTo>
                      <a:cubicBezTo>
                        <a:pt x="18864" y="16918"/>
                        <a:pt x="18732" y="17549"/>
                        <a:pt x="17297" y="17549"/>
                      </a:cubicBezTo>
                      <a:lnTo>
                        <a:pt x="16196" y="17549"/>
                      </a:lnTo>
                      <a:cubicBezTo>
                        <a:pt x="16009" y="17549"/>
                        <a:pt x="15859" y="17700"/>
                        <a:pt x="15859" y="17887"/>
                      </a:cubicBezTo>
                      <a:cubicBezTo>
                        <a:pt x="15859" y="18073"/>
                        <a:pt x="16009" y="18225"/>
                        <a:pt x="16196" y="18225"/>
                      </a:cubicBezTo>
                      <a:lnTo>
                        <a:pt x="17255" y="18225"/>
                      </a:lnTo>
                      <a:cubicBezTo>
                        <a:pt x="17993" y="18225"/>
                        <a:pt x="18027" y="18923"/>
                        <a:pt x="17950" y="19174"/>
                      </a:cubicBezTo>
                      <a:cubicBezTo>
                        <a:pt x="17866" y="19448"/>
                        <a:pt x="17767" y="19651"/>
                        <a:pt x="17762" y="19660"/>
                      </a:cubicBezTo>
                      <a:cubicBezTo>
                        <a:pt x="17558" y="20028"/>
                        <a:pt x="17229" y="20249"/>
                        <a:pt x="16534" y="20249"/>
                      </a:cubicBezTo>
                      <a:lnTo>
                        <a:pt x="12844" y="20249"/>
                      </a:lnTo>
                      <a:cubicBezTo>
                        <a:pt x="10990" y="20249"/>
                        <a:pt x="9151" y="19829"/>
                        <a:pt x="9104" y="19818"/>
                      </a:cubicBezTo>
                      <a:cubicBezTo>
                        <a:pt x="6299" y="19172"/>
                        <a:pt x="6152" y="19122"/>
                        <a:pt x="5976" y="19072"/>
                      </a:cubicBezTo>
                      <a:cubicBezTo>
                        <a:pt x="5976" y="19072"/>
                        <a:pt x="5405" y="18976"/>
                        <a:pt x="5405" y="18478"/>
                      </a:cubicBezTo>
                      <a:lnTo>
                        <a:pt x="5399" y="9155"/>
                      </a:lnTo>
                      <a:cubicBezTo>
                        <a:pt x="5399" y="8839"/>
                        <a:pt x="5601" y="8552"/>
                        <a:pt x="5935" y="8452"/>
                      </a:cubicBezTo>
                      <a:cubicBezTo>
                        <a:pt x="5977" y="8435"/>
                        <a:pt x="6034" y="8419"/>
                        <a:pt x="6074" y="8401"/>
                      </a:cubicBezTo>
                      <a:cubicBezTo>
                        <a:pt x="9158" y="7125"/>
                        <a:pt x="10097" y="4324"/>
                        <a:pt x="10124" y="2025"/>
                      </a:cubicBezTo>
                      <a:cubicBezTo>
                        <a:pt x="10128" y="1702"/>
                        <a:pt x="10378" y="1350"/>
                        <a:pt x="10800" y="1350"/>
                      </a:cubicBezTo>
                      <a:cubicBezTo>
                        <a:pt x="11514" y="1350"/>
                        <a:pt x="12774" y="2782"/>
                        <a:pt x="12774" y="4554"/>
                      </a:cubicBezTo>
                      <a:cubicBezTo>
                        <a:pt x="12774" y="6155"/>
                        <a:pt x="12711" y="6432"/>
                        <a:pt x="12149" y="8100"/>
                      </a:cubicBezTo>
                      <a:cubicBezTo>
                        <a:pt x="18899" y="8100"/>
                        <a:pt x="18852" y="8196"/>
                        <a:pt x="19448" y="8353"/>
                      </a:cubicBezTo>
                      <a:cubicBezTo>
                        <a:pt x="20187" y="8564"/>
                        <a:pt x="20249" y="9175"/>
                        <a:pt x="20249" y="9386"/>
                      </a:cubicBezTo>
                      <a:cubicBezTo>
                        <a:pt x="20249" y="9618"/>
                        <a:pt x="20243" y="9584"/>
                        <a:pt x="20235" y="9811"/>
                      </a:cubicBezTo>
                      <a:moveTo>
                        <a:pt x="4724" y="19575"/>
                      </a:moveTo>
                      <a:cubicBezTo>
                        <a:pt x="4724" y="19948"/>
                        <a:pt x="4423" y="20249"/>
                        <a:pt x="4049" y="20249"/>
                      </a:cubicBezTo>
                      <a:lnTo>
                        <a:pt x="2024" y="20249"/>
                      </a:lnTo>
                      <a:cubicBezTo>
                        <a:pt x="1652" y="20249"/>
                        <a:pt x="1349" y="19948"/>
                        <a:pt x="1349" y="19575"/>
                      </a:cubicBezTo>
                      <a:lnTo>
                        <a:pt x="1349" y="8774"/>
                      </a:lnTo>
                      <a:cubicBezTo>
                        <a:pt x="1349" y="8401"/>
                        <a:pt x="1652" y="8100"/>
                        <a:pt x="2024" y="8100"/>
                      </a:cubicBezTo>
                      <a:lnTo>
                        <a:pt x="4049" y="8100"/>
                      </a:lnTo>
                      <a:cubicBezTo>
                        <a:pt x="4423" y="8100"/>
                        <a:pt x="4724" y="8401"/>
                        <a:pt x="4724" y="8774"/>
                      </a:cubicBezTo>
                      <a:cubicBezTo>
                        <a:pt x="4724" y="8774"/>
                        <a:pt x="4724" y="19575"/>
                        <a:pt x="4724" y="19575"/>
                      </a:cubicBezTo>
                      <a:close/>
                      <a:moveTo>
                        <a:pt x="19686" y="7069"/>
                      </a:moveTo>
                      <a:cubicBezTo>
                        <a:pt x="18842" y="6846"/>
                        <a:pt x="16858" y="6849"/>
                        <a:pt x="13956" y="6773"/>
                      </a:cubicBezTo>
                      <a:cubicBezTo>
                        <a:pt x="14093" y="6139"/>
                        <a:pt x="14124" y="5568"/>
                        <a:pt x="14124" y="4554"/>
                      </a:cubicBezTo>
                      <a:cubicBezTo>
                        <a:pt x="14124" y="2133"/>
                        <a:pt x="12361" y="0"/>
                        <a:pt x="10800" y="0"/>
                      </a:cubicBezTo>
                      <a:cubicBezTo>
                        <a:pt x="9698" y="0"/>
                        <a:pt x="8789" y="901"/>
                        <a:pt x="8774" y="2009"/>
                      </a:cubicBezTo>
                      <a:cubicBezTo>
                        <a:pt x="8760" y="3368"/>
                        <a:pt x="8340" y="5716"/>
                        <a:pt x="6074" y="6906"/>
                      </a:cubicBezTo>
                      <a:cubicBezTo>
                        <a:pt x="5908" y="6994"/>
                        <a:pt x="5433" y="7228"/>
                        <a:pt x="5364" y="7259"/>
                      </a:cubicBezTo>
                      <a:lnTo>
                        <a:pt x="5399" y="7289"/>
                      </a:lnTo>
                      <a:cubicBezTo>
                        <a:pt x="5045" y="6984"/>
                        <a:pt x="4554" y="6750"/>
                        <a:pt x="4049" y="6750"/>
                      </a:cubicBezTo>
                      <a:lnTo>
                        <a:pt x="2024" y="6750"/>
                      </a:lnTo>
                      <a:cubicBezTo>
                        <a:pt x="908" y="6750"/>
                        <a:pt x="0" y="7658"/>
                        <a:pt x="0" y="8774"/>
                      </a:cubicBezTo>
                      <a:lnTo>
                        <a:pt x="0" y="19575"/>
                      </a:lnTo>
                      <a:cubicBezTo>
                        <a:pt x="0" y="20691"/>
                        <a:pt x="908" y="21599"/>
                        <a:pt x="2024" y="21599"/>
                      </a:cubicBezTo>
                      <a:lnTo>
                        <a:pt x="4049" y="21599"/>
                      </a:lnTo>
                      <a:cubicBezTo>
                        <a:pt x="4853" y="21599"/>
                        <a:pt x="5525" y="21114"/>
                        <a:pt x="5850" y="20434"/>
                      </a:cubicBezTo>
                      <a:cubicBezTo>
                        <a:pt x="5859" y="20437"/>
                        <a:pt x="5873" y="20441"/>
                        <a:pt x="5882" y="20442"/>
                      </a:cubicBezTo>
                      <a:cubicBezTo>
                        <a:pt x="5927" y="20454"/>
                        <a:pt x="5979" y="20467"/>
                        <a:pt x="6044" y="20485"/>
                      </a:cubicBezTo>
                      <a:cubicBezTo>
                        <a:pt x="6056" y="20487"/>
                        <a:pt x="6062" y="20488"/>
                        <a:pt x="6074" y="20492"/>
                      </a:cubicBezTo>
                      <a:cubicBezTo>
                        <a:pt x="6464" y="20588"/>
                        <a:pt x="7212" y="20768"/>
                        <a:pt x="8812" y="21135"/>
                      </a:cubicBezTo>
                      <a:cubicBezTo>
                        <a:pt x="9155" y="21213"/>
                        <a:pt x="10966" y="21599"/>
                        <a:pt x="12844" y="21599"/>
                      </a:cubicBezTo>
                      <a:lnTo>
                        <a:pt x="16534" y="21599"/>
                      </a:lnTo>
                      <a:cubicBezTo>
                        <a:pt x="17659" y="21599"/>
                        <a:pt x="18469" y="21167"/>
                        <a:pt x="18952" y="20298"/>
                      </a:cubicBezTo>
                      <a:cubicBezTo>
                        <a:pt x="18958" y="20285"/>
                        <a:pt x="19114" y="19982"/>
                        <a:pt x="19240" y="19572"/>
                      </a:cubicBezTo>
                      <a:cubicBezTo>
                        <a:pt x="19336" y="19263"/>
                        <a:pt x="19371" y="18827"/>
                        <a:pt x="19256" y="18384"/>
                      </a:cubicBezTo>
                      <a:cubicBezTo>
                        <a:pt x="19981" y="17886"/>
                        <a:pt x="20214" y="17133"/>
                        <a:pt x="20366" y="16643"/>
                      </a:cubicBezTo>
                      <a:cubicBezTo>
                        <a:pt x="20620" y="15838"/>
                        <a:pt x="20544" y="15235"/>
                        <a:pt x="20367" y="14803"/>
                      </a:cubicBezTo>
                      <a:cubicBezTo>
                        <a:pt x="20775" y="14418"/>
                        <a:pt x="21122" y="13831"/>
                        <a:pt x="21269" y="12935"/>
                      </a:cubicBezTo>
                      <a:cubicBezTo>
                        <a:pt x="21361" y="12380"/>
                        <a:pt x="21263" y="11809"/>
                        <a:pt x="21007" y="11334"/>
                      </a:cubicBezTo>
                      <a:cubicBezTo>
                        <a:pt x="21389" y="10905"/>
                        <a:pt x="21564" y="10365"/>
                        <a:pt x="21583" y="9865"/>
                      </a:cubicBezTo>
                      <a:lnTo>
                        <a:pt x="21591" y="9724"/>
                      </a:lnTo>
                      <a:cubicBezTo>
                        <a:pt x="21596" y="9635"/>
                        <a:pt x="21600" y="9581"/>
                        <a:pt x="21600" y="9386"/>
                      </a:cubicBezTo>
                      <a:cubicBezTo>
                        <a:pt x="21600" y="8533"/>
                        <a:pt x="21010" y="7446"/>
                        <a:pt x="19686" y="706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38" name="AutoShape 82">
                  <a:extLst>
                    <a:ext uri="{FF2B5EF4-FFF2-40B4-BE49-F238E27FC236}">
                      <a16:creationId xmlns="" xmlns:a16="http://schemas.microsoft.com/office/drawing/2014/main" id="{32969A3E-5681-421A-8ACA-D2C78D643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7973" y="2492697"/>
                  <a:ext cx="43657" cy="436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4400"/>
                      </a:moveTo>
                      <a:cubicBezTo>
                        <a:pt x="8820" y="14400"/>
                        <a:pt x="7200" y="12782"/>
                        <a:pt x="7200" y="10800"/>
                      </a:cubicBezTo>
                      <a:cubicBezTo>
                        <a:pt x="7200" y="8817"/>
                        <a:pt x="8820" y="7200"/>
                        <a:pt x="10800" y="7200"/>
                      </a:cubicBezTo>
                      <a:cubicBezTo>
                        <a:pt x="12779" y="7200"/>
                        <a:pt x="14400" y="8817"/>
                        <a:pt x="14400" y="10800"/>
                      </a:cubicBezTo>
                      <a:cubicBezTo>
                        <a:pt x="14400" y="12782"/>
                        <a:pt x="12779" y="14400"/>
                        <a:pt x="10800" y="14400"/>
                      </a:cubicBezTo>
                      <a:moveTo>
                        <a:pt x="10800" y="0"/>
                      </a:move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  <p:pic>
            <p:nvPicPr>
              <p:cNvPr id="40" name="Рисунок 39">
                <a:extLst>
                  <a:ext uri="{FF2B5EF4-FFF2-40B4-BE49-F238E27FC236}">
                    <a16:creationId xmlns="" xmlns:a16="http://schemas.microsoft.com/office/drawing/2014/main" id="{2BCA123B-EA70-4E6C-A57A-0A0FBD551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847679" y="4386945"/>
                <a:ext cx="786749" cy="786749"/>
              </a:xfrm>
              <a:prstGeom prst="rect">
                <a:avLst/>
              </a:prstGeom>
            </p:spPr>
          </p:pic>
        </p:grpSp>
        <p:sp>
          <p:nvSpPr>
            <p:cNvPr id="43" name="Шестиугольник 42">
              <a:hlinkClick r:id="rId10"/>
            </p:cNvPr>
            <p:cNvSpPr/>
            <p:nvPr/>
          </p:nvSpPr>
          <p:spPr>
            <a:xfrm rot="5400000">
              <a:off x="5117293" y="2237167"/>
              <a:ext cx="1384341" cy="12043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04586" y="2342295"/>
              <a:ext cx="998556" cy="998556"/>
            </a:xfrm>
            <a:prstGeom prst="rect">
              <a:avLst/>
            </a:prstGeom>
          </p:spPr>
        </p:pic>
      </p:grpSp>
      <p:sp>
        <p:nvSpPr>
          <p:cNvPr id="49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460920" y="2870612"/>
            <a:ext cx="4401495" cy="48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Организации – партнеры проекта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0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57797" y="3680262"/>
            <a:ext cx="4626223" cy="1238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«Ростелеком»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«ВТБ»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«Сбербанк России»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АНО «Компас» (центр психологических решений)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2" y="657848"/>
            <a:ext cx="4269513" cy="483614"/>
          </a:xfrm>
        </p:spPr>
        <p:txBody>
          <a:bodyPr/>
          <a:lstStyle/>
          <a:p>
            <a:pPr algn="ctr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Формы проведения работы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44712" y="1003562"/>
            <a:ext cx="5164182" cy="13019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Игровая форма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Видео-уроки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Выездные занятия и консультирование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-629329" y="2542859"/>
            <a:ext cx="2684554" cy="48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Этапы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144712" y="2913306"/>
            <a:ext cx="5050971" cy="1711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Подготовительный: </a:t>
            </a:r>
          </a:p>
          <a:p>
            <a:pPr algn="just">
              <a:buFontTx/>
              <a:buChar char="-"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азработка методических материалов; </a:t>
            </a:r>
          </a:p>
          <a:p>
            <a:pPr algn="just">
              <a:buFontTx/>
              <a:buChar char="-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партнеров;</a:t>
            </a:r>
          </a:p>
          <a:p>
            <a:pPr algn="just">
              <a:buFontTx/>
              <a:buChar char="-"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проекте;</a:t>
            </a:r>
          </a:p>
          <a:p>
            <a:pPr algn="just">
              <a:buFontTx/>
              <a:buChar char="-"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 слушателей.</a:t>
            </a: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Основной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людей старшего возраста финансовой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грамотности и способах защиты от мошенников.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576" y="783579"/>
            <a:ext cx="2177144" cy="1944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1335" b="9926"/>
          <a:stretch/>
        </p:blipFill>
        <p:spPr>
          <a:xfrm>
            <a:off x="6905897" y="866972"/>
            <a:ext cx="1892158" cy="1861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455" y="2743463"/>
            <a:ext cx="365760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21061"/>
            <a:ext cx="6845749" cy="3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Школа финансовой безопасности </a:t>
            </a:r>
            <a:b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ОГБУ «Смоленский КЦСОН»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225" y="800855"/>
            <a:ext cx="4269513" cy="483614"/>
          </a:xfrm>
        </p:spPr>
        <p:txBody>
          <a:bodyPr/>
          <a:lstStyle/>
          <a:p>
            <a:pPr algn="ctr"/>
            <a:r>
              <a:rPr lang="ru-RU" sz="20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Достигнутые результаты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357051" y="1206092"/>
            <a:ext cx="6644639" cy="1711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135 слушателей приняли участие в работе проекта.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Проведено 33 мероприятия.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Подготовлено и передано получателям услуг более </a:t>
            </a:r>
            <a:r>
              <a:rPr lang="ru-RU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методических материалов (в т.ч. памяток и буклетов).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Участники проекта более внимательно совершают покупки онлайн и проявляют осторожность при угрозе мошенничества.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Наладили эффективное межведомственное сотрудничество для повышения финансовой грамотности участников проекта.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Участие в проекте позволило гражданам старшего поколения получить необходимые знания и  чувствовать себя более уверенными и защищенными в финансовой сфере.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Слушатели стали увереннее чувствовать себя при общении с банковскими сотрудниками, в </a:t>
            </a:r>
            <a:r>
              <a:rPr lang="ru-RU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. при оплате услуг ЖКХ.</a:t>
            </a:r>
          </a:p>
          <a:p>
            <a:pPr marL="0" indent="0" algn="just">
              <a:buNone/>
            </a:pPr>
            <a:r>
              <a:rPr lang="ru-RU" sz="1100" b="0" dirty="0">
                <a:latin typeface="Arial" panose="020B0604020202020204" pitchFamily="34" charset="0"/>
                <a:cs typeface="Arial" panose="020B0604020202020204" pitchFamily="34" charset="0"/>
              </a:rPr>
              <a:t>•	В сфере социального обслуживания создана система обучения финансовой грамотности людей старшего возраста.</a:t>
            </a:r>
          </a:p>
          <a:p>
            <a:pPr marL="0" indent="0" algn="just">
              <a:buNone/>
            </a:pPr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549" y="1045029"/>
            <a:ext cx="1962034" cy="1590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" r="6214"/>
          <a:stretch/>
        </p:blipFill>
        <p:spPr>
          <a:xfrm>
            <a:off x="7001690" y="2796494"/>
            <a:ext cx="2124894" cy="17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2639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796</Words>
  <Application>Microsoft Office PowerPoint</Application>
  <PresentationFormat>Экран (16:9)</PresentationFormat>
  <Paragraphs>83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Школа финансовой безопасности</vt:lpstr>
      <vt:lpstr>Школа финансовой безопасности  ОГБУ «Смоленский КЦСОН»</vt:lpstr>
      <vt:lpstr>Слайд 3</vt:lpstr>
      <vt:lpstr>Слайд 4</vt:lpstr>
      <vt:lpstr>Целевая группа</vt:lpstr>
      <vt:lpstr>Задачи</vt:lpstr>
      <vt:lpstr>Слайд 7</vt:lpstr>
      <vt:lpstr>Формы проведения работы</vt:lpstr>
      <vt:lpstr>Достигнутые результаты</vt:lpstr>
      <vt:lpstr>Возможности и инструменты для тиражирования</vt:lpstr>
      <vt:lpstr>Наши мероприятия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Annushka Rogovskay</dc:creator>
  <cp:lastModifiedBy>Самородская</cp:lastModifiedBy>
  <cp:revision>97</cp:revision>
  <cp:lastPrinted>2025-04-11T14:06:59Z</cp:lastPrinted>
  <dcterms:modified xsi:type="dcterms:W3CDTF">2025-04-15T12:12:55Z</dcterms:modified>
</cp:coreProperties>
</file>