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407" r:id="rId2"/>
    <p:sldId id="406" r:id="rId3"/>
    <p:sldId id="397" r:id="rId4"/>
    <p:sldId id="398" r:id="rId5"/>
    <p:sldId id="401" r:id="rId6"/>
    <p:sldId id="399" r:id="rId7"/>
    <p:sldId id="400" r:id="rId8"/>
    <p:sldId id="402" r:id="rId9"/>
    <p:sldId id="404" r:id="rId10"/>
    <p:sldId id="403" r:id="rId11"/>
  </p:sldIdLst>
  <p:sldSz cx="9144000" cy="5143500" type="screen16x9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6"/>
    <a:srgbClr val="ED7D00"/>
    <a:srgbClr val="009655"/>
    <a:srgbClr val="00AC62"/>
    <a:srgbClr val="007DDA"/>
    <a:srgbClr val="00D077"/>
    <a:srgbClr val="FFFFFF"/>
    <a:srgbClr val="E5235A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255" autoAdjust="0"/>
  </p:normalViewPr>
  <p:slideViewPr>
    <p:cSldViewPr>
      <p:cViewPr>
        <p:scale>
          <a:sx n="142" d="100"/>
          <a:sy n="142" d="100"/>
        </p:scale>
        <p:origin x="-744" y="-126"/>
      </p:cViewPr>
      <p:guideLst>
        <p:guide orient="horz" pos="1620"/>
        <p:guide pos="288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7F-CA41-48D6-9A7C-DAAAFC5108D7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83BF-A427-4377-B36C-4FAB41E4CA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1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83BF-A427-4377-B36C-4FAB41E4CA6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51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69678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710472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938586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57619F-0893-8947-BC7A-391910512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0900" y="1181100"/>
            <a:ext cx="3883025" cy="34861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522221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5292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993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593876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274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627507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6788489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151868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099799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315775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8423745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_grajdan@kipu-rc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50484" y="3795886"/>
            <a:ext cx="6350680" cy="1152128"/>
          </a:xfrm>
        </p:spPr>
        <p:txBody>
          <a:bodyPr>
            <a:noAutofit/>
          </a:bodyPr>
          <a:lstStyle/>
          <a:p>
            <a:r>
              <a:rPr lang="ru-RU" sz="1200" b="0" dirty="0" smtClean="0"/>
              <a:t>Финансовое </a:t>
            </a:r>
            <a:r>
              <a:rPr lang="ru-RU" sz="1200" b="0" dirty="0"/>
              <a:t>просвещение детей и </a:t>
            </a:r>
            <a:r>
              <a:rPr lang="ru-RU" sz="1200" b="0" dirty="0" smtClean="0"/>
              <a:t>молодежи</a:t>
            </a:r>
          </a:p>
          <a:p>
            <a:r>
              <a:rPr lang="ru-RU" sz="1200" b="0" dirty="0" smtClean="0"/>
              <a:t>Республика Крым</a:t>
            </a:r>
          </a:p>
          <a:p>
            <a:r>
              <a:rPr lang="ru-RU" sz="1200" b="0" dirty="0" smtClean="0"/>
              <a:t>Центр </a:t>
            </a:r>
            <a:r>
              <a:rPr lang="ru-RU" sz="1200" b="0" dirty="0"/>
              <a:t>изучения гражданских инициатив ГБОУВО РК «Крымский инженерно-педагогический университет имени </a:t>
            </a:r>
            <a:r>
              <a:rPr lang="ru-RU" sz="1200" b="0" dirty="0" err="1"/>
              <a:t>Февзи</a:t>
            </a:r>
            <a:r>
              <a:rPr lang="ru-RU" sz="1200" b="0" dirty="0"/>
              <a:t> Якубова»</a:t>
            </a:r>
          </a:p>
          <a:p>
            <a:r>
              <a:rPr lang="ru-RU" sz="1200" b="0" dirty="0" smtClean="0"/>
              <a:t>Начальник Центра - </a:t>
            </a:r>
            <a:r>
              <a:rPr lang="ru-RU" sz="1200" b="0" dirty="0" err="1" smtClean="0"/>
              <a:t>Кропотова</a:t>
            </a:r>
            <a:r>
              <a:rPr lang="ru-RU" sz="1200" b="0" dirty="0" smtClean="0"/>
              <a:t> </a:t>
            </a:r>
            <a:r>
              <a:rPr lang="ru-RU" sz="1200" b="0" dirty="0"/>
              <a:t>Наталья Владимировна</a:t>
            </a:r>
            <a:r>
              <a:rPr lang="ru-RU" sz="1200" b="0" dirty="0" smtClean="0"/>
              <a:t>, </a:t>
            </a: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+7-978-624-40-76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centr_grajdan@kipu-rc.ru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.grushev\Downloads\fe45bd67-1b44-586a-95af-4538c6d9bfe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7" y="40770"/>
            <a:ext cx="2469124" cy="14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0"/>
          <p:cNvSpPr txBox="1">
            <a:spLocks/>
          </p:cNvSpPr>
          <p:nvPr/>
        </p:nvSpPr>
        <p:spPr>
          <a:xfrm>
            <a:off x="1417874" y="1536648"/>
            <a:ext cx="4215901" cy="101329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/>
              <a:t>Образовательный проект «ШКОЛА У МОРЯ»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410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87523" y="2122748"/>
            <a:ext cx="8235673" cy="2681251"/>
            <a:chOff x="191343" y="2852935"/>
            <a:chExt cx="11868980" cy="3864130"/>
          </a:xfrm>
        </p:grpSpPr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0052" y="2852935"/>
              <a:ext cx="6860271" cy="3863323"/>
            </a:xfrm>
            <a:prstGeom prst="rect">
              <a:avLst/>
            </a:prstGeom>
          </p:spPr>
        </p:pic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343" y="2852935"/>
              <a:ext cx="4895957" cy="3864130"/>
            </a:xfrm>
            <a:prstGeom prst="rect">
              <a:avLst/>
            </a:prstGeom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611188" y="274873"/>
            <a:ext cx="5472608" cy="35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fontAlgn="auto" hangingPunct="1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НА КОГО НАПРАВЛЕН ПРОЕКТ?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Proxima Nov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036" y="771550"/>
            <a:ext cx="818834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rPr>
              <a:t>Проект направлен на обучающихся 1 -11 классов общеобразовательных школ Республики Крым. Учеников объединяет желание повысить свою культуру экономического мышления и знаний, умений, навыков в сфере финансовой грамотности через реализацию проектной деятельности по благоустройству окружающего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3271692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06211" y="843558"/>
            <a:ext cx="8052381" cy="3960440"/>
            <a:chOff x="0" y="538093"/>
            <a:chExt cx="12192000" cy="59964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38093"/>
              <a:ext cx="12192000" cy="461909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1864" y="2718117"/>
              <a:ext cx="7031615" cy="381642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875965" y="908720"/>
              <a:ext cx="7195872" cy="1864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с 26 июня по 14 июля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на базе профильной смены </a:t>
              </a:r>
            </a:p>
            <a:p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  лагере отдыха для детей «Алые Паруса» </a:t>
              </a:r>
            </a:p>
            <a:p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пгт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 Заозерное Республики Крым проведен</a:t>
              </a:r>
            </a:p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образовательный проект «Школа у моря»</a:t>
              </a:r>
            </a:p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Proxima Nova"/>
                <a:ea typeface="Artifakt Element Book" panose="020B0503050000020004" pitchFamily="34" charset="-52"/>
              </a:endParaRPr>
            </a:p>
          </p:txBody>
        </p:sp>
        <p:pic>
          <p:nvPicPr>
            <p:cNvPr id="10" name="Рисунок 9" descr="T:\_Мониторинг\_scan\Школьное ИБ\Статья Школа у моря\!!!для журнала\4.JPG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6384" y="538093"/>
              <a:ext cx="4560406" cy="597251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16836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07780" y="771549"/>
            <a:ext cx="8589501" cy="3085702"/>
            <a:chOff x="0" y="770392"/>
            <a:chExt cx="12434097" cy="45365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770392"/>
              <a:ext cx="12192000" cy="4536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2097" y="770392"/>
              <a:ext cx="12192000" cy="1764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 рамках научной деятельности кандидатами психологических и экономических наук </a:t>
              </a:r>
              <a:endParaRPr lang="ru-RU" sz="1400" dirty="0" smtClean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на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базе Академии предпрофессионального образования КИПУ имени Февзи Якубова проведено исследование финансовой грамотности среди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подростков, в котором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приняли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участие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511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обучающихся 9-11 классов общеобразовательных школ республики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611188" y="274873"/>
            <a:ext cx="5472608" cy="35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fontAlgn="auto" hangingPunct="1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НАУЧНЫЕ ИССЛЕДОВАНИЯ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Proxima Nov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455" y="1796247"/>
            <a:ext cx="6616211" cy="2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4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188" y="274873"/>
            <a:ext cx="5472608" cy="35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fontAlgn="auto" hangingPunct="1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ЭТАПЫ ПРОВЕДЕНИЯ ПРОЕКТА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Proxima Nova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1666" y="627535"/>
            <a:ext cx="8422446" cy="4300482"/>
            <a:chOff x="659395" y="1109315"/>
            <a:chExt cx="12055695" cy="61556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59395" y="1109315"/>
              <a:ext cx="11161240" cy="14097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Этапы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1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.</a:t>
              </a:r>
            </a:p>
            <a:p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На территории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КИПУ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имени </a:t>
              </a:r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Февзи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Якубова на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протяжении недели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проводилось интенсивное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обучение волонтеров из числа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студентов </a:t>
              </a:r>
            </a:p>
            <a:p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2747" y="2327328"/>
              <a:ext cx="5659755" cy="3129783"/>
            </a:xfrm>
            <a:prstGeom prst="rect">
              <a:avLst/>
            </a:prstGeom>
          </p:spPr>
        </p:pic>
        <p:pic>
          <p:nvPicPr>
            <p:cNvPr id="6" name="Рисунок 5" descr="T:\_Мониторинг\_scan\Школьное ИБ\Статья Школа у моря\!!!для журнала\11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271" y="2323810"/>
              <a:ext cx="5506205" cy="3169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830476" y="5493350"/>
              <a:ext cx="11884614" cy="1771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Все тематические мероприятия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реализованы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прошедшими предварительное обучение вожатыми – студентами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КИПУ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имени </a:t>
              </a:r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Февзи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Якубова. По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итогам обучения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отобраны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для работы с детьми </a:t>
              </a:r>
            </a:p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18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вожатых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,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получивших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неоценимые навыки в работе с детьми 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организации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проектной деятельности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учащихся 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905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11188" y="274873"/>
            <a:ext cx="5472608" cy="35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fontAlgn="auto" hangingPunct="1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ЭТАПЫ ПРОВЕДЕНИЯ ПРОЕКТА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Proxima Nov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11188" y="891912"/>
            <a:ext cx="8199837" cy="3873602"/>
            <a:chOff x="611188" y="891912"/>
            <a:chExt cx="8199837" cy="38736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29717" y="1222288"/>
              <a:ext cx="5730515" cy="24622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Этап 2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На территории детского лагеря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рамках Школы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у моря на протяжении  21 дня с ребятами работали волонтеры, специалисты Центра инициативного бюджетирования НИФИ Минфина России и эксперты-спикеры</a:t>
              </a:r>
            </a:p>
            <a:p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endParaRPr lang="ru-RU" sz="1400" dirty="0" smtClean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endParaRPr lang="ru-RU" sz="1400" dirty="0" smtClean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</p:txBody>
        </p:sp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577" y="891912"/>
              <a:ext cx="2667448" cy="3419804"/>
            </a:xfrm>
            <a:prstGeom prst="rect">
              <a:avLst/>
            </a:prstGeom>
          </p:spPr>
        </p:pic>
        <p:pic>
          <p:nvPicPr>
            <p:cNvPr id="8" name="Рисунок 7" descr="Вырезка экрана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188" y="2826953"/>
              <a:ext cx="3269771" cy="1938561"/>
            </a:xfrm>
            <a:prstGeom prst="rect">
              <a:avLst/>
            </a:prstGeom>
          </p:spPr>
        </p:pic>
        <p:pic>
          <p:nvPicPr>
            <p:cNvPr id="10" name="Рисунок 9" descr="Вырезка экрана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3995936" y="2818967"/>
              <a:ext cx="2087860" cy="1938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87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555526"/>
            <a:ext cx="8748464" cy="4238989"/>
            <a:chOff x="0" y="-101661"/>
            <a:chExt cx="15311482" cy="6983056"/>
          </a:xfrm>
        </p:grpSpPr>
        <p:pic>
          <p:nvPicPr>
            <p:cNvPr id="3" name="Рисунок 2" descr="Вырезка экрана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01661"/>
              <a:ext cx="12229395" cy="698305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1720580" y="2982502"/>
              <a:ext cx="3590902" cy="3022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8000" b="1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530</a:t>
              </a:r>
            </a:p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                             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887845" y="5197543"/>
              <a:ext cx="5235484" cy="761723"/>
            </a:xfrm>
            <a:prstGeom prst="rect">
              <a:avLst/>
            </a:prstGeom>
            <a:solidFill>
              <a:srgbClr val="009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Proxima Nova"/>
                </a:rPr>
                <a:t>школьников</a:t>
              </a:r>
              <a:endParaRPr lang="ru-RU" sz="3200" b="1" dirty="0">
                <a:solidFill>
                  <a:schemeClr val="bg1"/>
                </a:solidFill>
                <a:latin typeface="Proxima No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418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45120" y="744007"/>
            <a:ext cx="8547359" cy="3630374"/>
            <a:chOff x="99995" y="715585"/>
            <a:chExt cx="12100141" cy="5139371"/>
          </a:xfrm>
        </p:grpSpPr>
        <p:pic>
          <p:nvPicPr>
            <p:cNvPr id="3" name="Рисунок 2" descr="1723549049719.jpg - Быстрый просмотр ACDSee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6579" y="715585"/>
              <a:ext cx="6843557" cy="507156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9995" y="1454320"/>
              <a:ext cx="5256583" cy="44006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Обучающие мероприятия </a:t>
              </a:r>
            </a:p>
            <a:p>
              <a:endParaRPr lang="ru-RU" sz="1400" dirty="0" smtClean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Организационные мероприятия – выдача инструкции, объяснение плана действий, подведение итогов.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 smtClean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Просвещение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подростков по актуальным теориям, затрагивающим стимуляцию финансовой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грамотности.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Тренинговые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мероприятия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в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области финансовой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грамотности.</a:t>
              </a:r>
            </a:p>
            <a:p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</a:rPr>
                <a:t>Индивидуальные консультации.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</a:endParaRP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611188" y="274873"/>
            <a:ext cx="5472608" cy="35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fontAlgn="auto" hangingPunct="1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ОСНОВНЫЕ МЕРОПРИЯТИЯ ПРОЕКТА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Proxima Nov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86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188" y="843558"/>
            <a:ext cx="8353300" cy="4106217"/>
            <a:chOff x="213331" y="980728"/>
            <a:chExt cx="11876959" cy="58383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3331" y="980728"/>
              <a:ext cx="11876959" cy="2150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Рост количества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молодежи подросткового возраста, нуждающейся в развитии финансовой грамотности и культуры экономического и управленческого поведения в целом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Большое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количество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маркетплейсов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, подверженность рекламе современных обучающихся и связанный с этим уровень тревожности 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самооценки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dirty="0" smtClean="0">
                <a:solidFill>
                  <a:schemeClr val="accent1">
                    <a:lumMod val="50000"/>
                  </a:schemeClr>
                </a:solidFill>
                <a:latin typeface="Proxima Nova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3331" y="5882961"/>
              <a:ext cx="11876957" cy="936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В связи с этим, актуальным становится повышение уровня финансовых знаний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обучающихся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7928" y="2492896"/>
              <a:ext cx="6432376" cy="3502592"/>
            </a:xfrm>
            <a:prstGeom prst="rect">
              <a:avLst/>
            </a:prstGeom>
          </p:spPr>
        </p:pic>
        <p:pic>
          <p:nvPicPr>
            <p:cNvPr id="6" name="Рисунок 5" descr="Вырезка экрана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392" y="2492896"/>
              <a:ext cx="4729255" cy="350259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11188" y="274873"/>
            <a:ext cx="5472608" cy="352662"/>
            <a:chOff x="611188" y="274873"/>
            <a:chExt cx="5472608" cy="352662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611188" y="274873"/>
              <a:ext cx="5472608" cy="352662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l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i="0" u="none" strike="noStrike" cap="none" spc="0" baseline="0">
                  <a:solidFill>
                    <a:srgbClr val="000000"/>
                  </a:solidFill>
                  <a:uFillTx/>
                  <a:latin typeface="Proxima Nova Rg" panose="02000506030000020004" pitchFamily="2" charset="0"/>
                  <a:ea typeface="+mn-ea"/>
                  <a:cs typeface="+mn-cs"/>
                  <a:sym typeface="Helvetica Neue Medium"/>
                </a:defRPr>
              </a:lvl1pPr>
              <a:lvl2pPr marL="0" marR="0" indent="154305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308610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462915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617220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771525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925830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1080135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1234440" algn="ctr" defTabSz="278607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78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eaLnBrk="1" fontAlgn="auto" hangingPunct="1"/>
              <a:r>
                <a:rPr lang="ru-RU" kern="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cs typeface="Times New Roman" panose="02020603050405020304" pitchFamily="18" charset="0"/>
                </a:rPr>
                <a:t>АКТУАЛЬНОСТЬ ПРОЕКТА   </a:t>
              </a:r>
              <a:r>
                <a:rPr lang="ru-RU" sz="1400" kern="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cs typeface="Times New Roman" panose="02020603050405020304" pitchFamily="18" charset="0"/>
                </a:rPr>
                <a:t>ОСНОВНЫЕ ПРОБЛЕМЫ</a:t>
              </a:r>
              <a:endParaRPr lang="ru-RU" sz="1400" kern="0" dirty="0">
                <a:solidFill>
                  <a:schemeClr val="accent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flipV="1">
              <a:off x="3745849" y="428344"/>
              <a:ext cx="45720" cy="457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044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4188" y="992857"/>
            <a:ext cx="8387886" cy="3280685"/>
            <a:chOff x="522856" y="1137572"/>
            <a:chExt cx="10645617" cy="41637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22857" y="1950479"/>
              <a:ext cx="5275047" cy="1242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реализация авторских техник обучения (кейсы и игры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).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  <a:latin typeface="Proxima Nova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856" y="2861598"/>
              <a:ext cx="5302334" cy="1206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у молодежи появится возможность самореализации через деятельность в проектной сфере.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2857" y="3963960"/>
              <a:ext cx="5300076" cy="1337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к работе проекта будут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привлечены специалисты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НИФИ Минфина России и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эксперты-спикеры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2857" y="1137572"/>
              <a:ext cx="5275047" cy="1164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возможна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ea typeface="Calibri" panose="020F0502020204030204" pitchFamily="34" charset="0"/>
                  <a:cs typeface="Arial" panose="020B0604020202020204" pitchFamily="34" charset="0"/>
                </a:rPr>
                <a:t>реализация подобного проекта в других образовательных организациях Российской Федерации.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7708" y="1137574"/>
              <a:ext cx="5380765" cy="4163732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611188" y="274873"/>
            <a:ext cx="6481092" cy="352662"/>
            <a:chOff x="611188" y="274873"/>
            <a:chExt cx="6481092" cy="35266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11188" y="274873"/>
              <a:ext cx="6481092" cy="352662"/>
              <a:chOff x="611188" y="274873"/>
              <a:chExt cx="5472608" cy="352662"/>
            </a:xfrm>
          </p:grpSpPr>
          <p:sp>
            <p:nvSpPr>
              <p:cNvPr id="21" name="Заголовок 1"/>
              <p:cNvSpPr txBox="1">
                <a:spLocks/>
              </p:cNvSpPr>
              <p:nvPr/>
            </p:nvSpPr>
            <p:spPr>
              <a:xfrm>
                <a:off x="611188" y="274873"/>
                <a:ext cx="5472608" cy="352662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0" tIns="0" rIns="0" bIns="0" anchor="t">
                <a:normAutofit/>
              </a:bodyPr>
              <a:lstStyle>
                <a:lvl1pPr marL="0" marR="0" indent="0" algn="l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cap="none" spc="0" baseline="0">
                    <a:solidFill>
                      <a:srgbClr val="000000"/>
                    </a:solidFill>
                    <a:uFillTx/>
                    <a:latin typeface="Proxima Nova Rg" panose="02000506030000020004" pitchFamily="2" charset="0"/>
                    <a:ea typeface="+mn-ea"/>
                    <a:cs typeface="+mn-cs"/>
                    <a:sym typeface="Helvetica Neue Medium"/>
                  </a:defRPr>
                </a:lvl1pPr>
                <a:lvl2pPr marL="0" marR="0" indent="154305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2pPr>
                <a:lvl3pPr marL="0" marR="0" indent="308610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3pPr>
                <a:lvl4pPr marL="0" marR="0" indent="462915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4pPr>
                <a:lvl5pPr marL="0" marR="0" indent="617220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5pPr>
                <a:lvl6pPr marL="0" marR="0" indent="771525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6pPr>
                <a:lvl7pPr marL="0" marR="0" indent="925830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7pPr>
                <a:lvl8pPr marL="0" marR="0" indent="1080135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8pPr>
                <a:lvl9pPr marL="0" marR="0" indent="1234440" algn="ctr" defTabSz="278607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78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 Medium"/>
                  </a:defRPr>
                </a:lvl9pPr>
              </a:lstStyle>
              <a:p>
                <a:pPr eaLnBrk="1" fontAlgn="auto" hangingPunct="1"/>
                <a:r>
                  <a:rPr lang="ru-RU" kern="0" dirty="0" smtClean="0">
                    <a:solidFill>
                      <a:schemeClr val="accent1">
                        <a:lumMod val="50000"/>
                      </a:schemeClr>
                    </a:solidFill>
                    <a:latin typeface="Proxima Nova"/>
                    <a:cs typeface="Times New Roman" panose="02020603050405020304" pitchFamily="18" charset="0"/>
                  </a:rPr>
                  <a:t>АКТУАЛЬНОСТЬ ПРОЕКТА   </a:t>
                </a:r>
                <a:r>
                  <a:rPr lang="ru-RU" sz="1400" kern="0" dirty="0" smtClean="0">
                    <a:solidFill>
                      <a:schemeClr val="accent1">
                        <a:lumMod val="50000"/>
                      </a:schemeClr>
                    </a:solidFill>
                    <a:latin typeface="Proxima Nova"/>
                    <a:cs typeface="Times New Roman" panose="02020603050405020304" pitchFamily="18" charset="0"/>
                  </a:rPr>
                  <a:t>ОСНОВНЫЕ ПРЕИМУЩЕСТВА</a:t>
                </a:r>
                <a:endParaRPr lang="ru-RU" sz="1400" kern="0" dirty="0">
                  <a:solidFill>
                    <a:schemeClr val="accent1">
                      <a:lumMod val="50000"/>
                    </a:schemeClr>
                  </a:solidFill>
                  <a:latin typeface="Proxima Nov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 flipV="1">
                <a:off x="3745849" y="428344"/>
                <a:ext cx="45720" cy="4572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>
            <a:xfrm flipV="1">
              <a:off x="3745849" y="428344"/>
              <a:ext cx="45720" cy="457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858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16750</TotalTime>
  <Words>379</Words>
  <Application>Microsoft Office PowerPoint</Application>
  <PresentationFormat>Экран (16:9)</PresentationFormat>
  <Paragraphs>51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Грушев Александр Сергеевич</cp:lastModifiedBy>
  <cp:revision>1184</cp:revision>
  <dcterms:created xsi:type="dcterms:W3CDTF">2010-05-23T14:28:12Z</dcterms:created>
  <dcterms:modified xsi:type="dcterms:W3CDTF">2025-04-17T13:12:26Z</dcterms:modified>
</cp:coreProperties>
</file>