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9" r:id="rId2"/>
    <p:sldId id="273" r:id="rId3"/>
    <p:sldId id="259" r:id="rId4"/>
    <p:sldId id="256" r:id="rId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340567-229A-4849-8501-2EF0F06A1248}">
          <p14:sldIdLst>
            <p14:sldId id="269"/>
            <p14:sldId id="273"/>
          </p14:sldIdLst>
        </p14:section>
        <p14:section name="Раздел без заголовка" id="{8F588F6C-459A-4FC3-87D1-29F15E2DCEA0}">
          <p14:sldIdLst>
            <p14:sldId id="259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648" y="10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9F79A-154D-4F3E-849D-8FDF87B0ED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8F215-141D-4B7A-9AB0-795314B004F1}">
      <dgm:prSet custT="1"/>
      <dgm:spPr>
        <a:solidFill>
          <a:schemeClr val="bg1"/>
        </a:solidFill>
      </dgm:spPr>
      <dgm:t>
        <a:bodyPr/>
        <a:lstStyle/>
        <a:p>
          <a:r>
            <a:rPr lang="ru-RU" sz="2900" dirty="0">
              <a:solidFill>
                <a:schemeClr val="tx2">
                  <a:lumMod val="40000"/>
                  <a:lumOff val="60000"/>
                </a:schemeClr>
              </a:solidFill>
            </a:rPr>
            <a:t> </a:t>
          </a:r>
          <a:r>
            <a:rPr lang="ru-RU" sz="2400" dirty="0">
              <a:solidFill>
                <a:schemeClr val="accent4">
                  <a:lumMod val="50000"/>
                </a:schemeClr>
              </a:solidFill>
            </a:rPr>
            <a:t>Проект  ПАО «Сбербанк», ГУ МВД по Самарской области и  министерства образования Самарской области</a:t>
          </a:r>
        </a:p>
      </dgm:t>
    </dgm:pt>
    <dgm:pt modelId="{E6B9D539-45EB-42DB-BDF4-2632E9045913}" type="parTrans" cxnId="{EBC147E6-11C4-4563-A89D-F8B27358F4D6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C0E31481-FE77-410F-9061-F6F5F998553E}" type="sibTrans" cxnId="{EBC147E6-11C4-4563-A89D-F8B27358F4D6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018C45BC-5CB3-4D12-890A-C3644F39486A}" type="pres">
      <dgm:prSet presAssocID="{B699F79A-154D-4F3E-849D-8FDF87B0ED0E}" presName="Name0" presStyleCnt="0">
        <dgm:presLayoutVars>
          <dgm:dir/>
          <dgm:animLvl val="lvl"/>
          <dgm:resizeHandles val="exact"/>
        </dgm:presLayoutVars>
      </dgm:prSet>
      <dgm:spPr/>
    </dgm:pt>
    <dgm:pt modelId="{898B55CE-6823-493F-842F-031582C03816}" type="pres">
      <dgm:prSet presAssocID="{09E8F215-141D-4B7A-9AB0-795314B004F1}" presName="linNode" presStyleCnt="0"/>
      <dgm:spPr/>
    </dgm:pt>
    <dgm:pt modelId="{6F38680B-B1BD-4712-AA31-016ADB4E5D7B}" type="pres">
      <dgm:prSet presAssocID="{09E8F215-141D-4B7A-9AB0-795314B004F1}" presName="parentText" presStyleLbl="node1" presStyleIdx="0" presStyleCnt="1" custScaleX="277778" custLinFactNeighborX="-3557" custLinFactNeighborY="-2917">
        <dgm:presLayoutVars>
          <dgm:chMax val="1"/>
          <dgm:bulletEnabled val="1"/>
        </dgm:presLayoutVars>
      </dgm:prSet>
      <dgm:spPr/>
    </dgm:pt>
  </dgm:ptLst>
  <dgm:cxnLst>
    <dgm:cxn modelId="{8AF48417-CF98-4BCD-B2AB-74955AEDBC11}" type="presOf" srcId="{B699F79A-154D-4F3E-849D-8FDF87B0ED0E}" destId="{018C45BC-5CB3-4D12-890A-C3644F39486A}" srcOrd="0" destOrd="0" presId="urn:microsoft.com/office/officeart/2005/8/layout/vList5"/>
    <dgm:cxn modelId="{EBC147E6-11C4-4563-A89D-F8B27358F4D6}" srcId="{B699F79A-154D-4F3E-849D-8FDF87B0ED0E}" destId="{09E8F215-141D-4B7A-9AB0-795314B004F1}" srcOrd="0" destOrd="0" parTransId="{E6B9D539-45EB-42DB-BDF4-2632E9045913}" sibTransId="{C0E31481-FE77-410F-9061-F6F5F998553E}"/>
    <dgm:cxn modelId="{A4794CF2-689E-4917-9B47-2E552A83C768}" type="presOf" srcId="{09E8F215-141D-4B7A-9AB0-795314B004F1}" destId="{6F38680B-B1BD-4712-AA31-016ADB4E5D7B}" srcOrd="0" destOrd="0" presId="urn:microsoft.com/office/officeart/2005/8/layout/vList5"/>
    <dgm:cxn modelId="{D0A47973-A09C-4BC8-8610-761A43CE7E1B}" type="presParOf" srcId="{018C45BC-5CB3-4D12-890A-C3644F39486A}" destId="{898B55CE-6823-493F-842F-031582C03816}" srcOrd="0" destOrd="0" presId="urn:microsoft.com/office/officeart/2005/8/layout/vList5"/>
    <dgm:cxn modelId="{BA8D6775-BFE5-46E6-88F4-D9A6194A8EC2}" type="presParOf" srcId="{898B55CE-6823-493F-842F-031582C03816}" destId="{6F38680B-B1BD-4712-AA31-016ADB4E5D7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8680B-B1BD-4712-AA31-016ADB4E5D7B}">
      <dsp:nvSpPr>
        <dsp:cNvPr id="0" name=""/>
        <dsp:cNvSpPr/>
      </dsp:nvSpPr>
      <dsp:spPr>
        <a:xfrm>
          <a:off x="0" y="0"/>
          <a:ext cx="6422739" cy="1302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solidFill>
                <a:schemeClr val="tx2">
                  <a:lumMod val="40000"/>
                  <a:lumOff val="60000"/>
                </a:schemeClr>
              </a:solidFill>
            </a:rPr>
            <a:t> </a:t>
          </a:r>
          <a:r>
            <a:rPr lang="ru-RU" sz="2400" kern="1200" dirty="0">
              <a:solidFill>
                <a:schemeClr val="accent4">
                  <a:lumMod val="50000"/>
                </a:schemeClr>
              </a:solidFill>
            </a:rPr>
            <a:t>Проект  ПАО «Сбербанк», ГУ МВД по Самарской области и  министерства образования Самарской области</a:t>
          </a:r>
        </a:p>
      </dsp:txBody>
      <dsp:txXfrm>
        <a:off x="63560" y="63560"/>
        <a:ext cx="6295619" cy="1174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6054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7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36919" y="3721961"/>
            <a:ext cx="8244406" cy="1079178"/>
          </a:xfr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rtl="0" hangingPunct="0">
              <a:spcAft>
                <a:spcPts val="0"/>
              </a:spcAft>
            </a:pPr>
            <a:r>
              <a:rPr lang="ru-RU" sz="110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Направление практики: 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финансовое просвещение детей и молодежи </a:t>
            </a:r>
          </a:p>
          <a:p>
            <a:pPr defTabSz="825500" rtl="0" hangingPunct="0">
              <a:spcAft>
                <a:spcPts val="0"/>
              </a:spcAft>
            </a:pPr>
            <a:r>
              <a:rPr lang="ru-RU" sz="110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Наименование субъекта: 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Самарская область </a:t>
            </a:r>
          </a:p>
          <a:p>
            <a:pPr defTabSz="825500" rtl="0" hangingPunct="0">
              <a:spcAft>
                <a:spcPts val="0"/>
              </a:spcAft>
            </a:pPr>
            <a:r>
              <a:rPr lang="ru-RU" sz="110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Автор практики: 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Министерство образования Самарской области; ПАО Сбербанк, ГУ МВД по Самарской области</a:t>
            </a:r>
          </a:p>
          <a:p>
            <a:pPr defTabSz="825500" rtl="0" hangingPunct="0">
              <a:spcAft>
                <a:spcPts val="0"/>
              </a:spcAft>
            </a:pPr>
            <a:r>
              <a:rPr lang="ru-RU" sz="1100" b="0" dirty="0" err="1">
                <a:latin typeface="Arial Narrow" panose="020B0606020202030204" pitchFamily="34" charset="0"/>
                <a:cs typeface="CB_Stem Extra Light" panose="020B0403020203020204" pitchFamily="34" charset="-52"/>
              </a:rPr>
              <a:t>Шурунова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 Е.Л. , (846)979-79-62, </a:t>
            </a:r>
            <a:r>
              <a:rPr lang="en-US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rcfg63@yandex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.</a:t>
            </a:r>
            <a:r>
              <a:rPr lang="en-US" sz="1100" b="0" dirty="0" err="1">
                <a:latin typeface="Arial Narrow" panose="020B0606020202030204" pitchFamily="34" charset="0"/>
                <a:cs typeface="CB_Stem Extra Light" panose="020B0403020203020204" pitchFamily="34" charset="-52"/>
              </a:rPr>
              <a:t>ru</a:t>
            </a:r>
            <a:endParaRPr lang="ru-RU" sz="1100" b="0" dirty="0">
              <a:solidFill>
                <a:schemeClr val="tx1"/>
              </a:solidFill>
              <a:latin typeface="Arial Narrow" panose="020B0606020202030204" pitchFamily="34" charset="0"/>
              <a:cs typeface="CB_Stem Extra Light" panose="020B0403020203020204" pitchFamily="34" charset="-52"/>
            </a:endParaRPr>
          </a:p>
          <a:p>
            <a:pPr defTabSz="825500" rtl="0" hangingPunct="0">
              <a:spcAft>
                <a:spcPts val="0"/>
              </a:spcAft>
            </a:pPr>
            <a:endParaRPr lang="ru-RU" sz="1100" b="0" dirty="0">
              <a:solidFill>
                <a:schemeClr val="tx1"/>
              </a:solidFill>
              <a:latin typeface="Arial Narrow" panose="020B0606020202030204" pitchFamily="34" charset="0"/>
              <a:cs typeface="CB_Stem Extra Light" panose="020B0403020203020204" pitchFamily="34" charset="-5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B09FE49-D29F-4654-8D04-B5D8AD33563E}"/>
              </a:ext>
            </a:extLst>
          </p:cNvPr>
          <p:cNvSpPr txBox="1">
            <a:spLocks/>
          </p:cNvSpPr>
          <p:nvPr/>
        </p:nvSpPr>
        <p:spPr>
          <a:xfrm>
            <a:off x="436919" y="1162051"/>
            <a:ext cx="7570169" cy="123825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60000" tIns="0" rIns="180000" bIns="36000" anchor="b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CB_Stem Medium" panose="020B0603020203020204" pitchFamily="34" charset="-52"/>
              </a:rPr>
              <a:t>Просветительский проект </a:t>
            </a:r>
          </a:p>
          <a:p>
            <a:pPr algn="ctr" hangingPunct="1"/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CB_Stem Medium" panose="020B0603020203020204" pitchFamily="34" charset="-52"/>
              </a:rPr>
              <a:t>«Финансовая безопасность в образовательных организациях»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628088-3F3D-254C-BFE6-FCBA318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-6230"/>
            <a:ext cx="1455655" cy="15855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413127" y="340655"/>
            <a:ext cx="1595470" cy="446002"/>
            <a:chOff x="7548530" y="279212"/>
            <a:chExt cx="1595470" cy="446002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13BE5905-7444-4269-B624-11A6D78FE0EE}"/>
                </a:ext>
              </a:extLst>
            </p:cNvPr>
            <p:cNvSpPr/>
            <p:nvPr/>
          </p:nvSpPr>
          <p:spPr>
            <a:xfrm>
              <a:off x="7548530" y="279212"/>
              <a:ext cx="1595470" cy="446002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C65C2571-C309-45FF-8114-18C564E55A8B}"/>
                </a:ext>
              </a:extLst>
            </p:cNvPr>
            <p:cNvGrpSpPr/>
            <p:nvPr/>
          </p:nvGrpSpPr>
          <p:grpSpPr>
            <a:xfrm>
              <a:off x="7630052" y="279212"/>
              <a:ext cx="1452080" cy="329483"/>
              <a:chOff x="7551270" y="1112157"/>
              <a:chExt cx="1452080" cy="329483"/>
            </a:xfrm>
          </p:grpSpPr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18BF492B-3189-462C-A515-F827704A5A4A}"/>
                  </a:ext>
                </a:extLst>
              </p:cNvPr>
              <p:cNvGrpSpPr/>
              <p:nvPr/>
            </p:nvGrpSpPr>
            <p:grpSpPr>
              <a:xfrm>
                <a:off x="7656309" y="1112157"/>
                <a:ext cx="1154175" cy="45719"/>
                <a:chOff x="6940550" y="194411"/>
                <a:chExt cx="1918243" cy="36000"/>
              </a:xfrm>
            </p:grpSpPr>
            <p:sp>
              <p:nvSpPr>
                <p:cNvPr id="70" name="Прямоугольник: скругленные углы 69">
                  <a:extLst>
                    <a:ext uri="{FF2B5EF4-FFF2-40B4-BE49-F238E27FC236}">
                      <a16:creationId xmlns:a16="http://schemas.microsoft.com/office/drawing/2014/main" id="{EC3BB434-078C-40E3-A5DB-939D34AE4BBB}"/>
                    </a:ext>
                  </a:extLst>
                </p:cNvPr>
                <p:cNvSpPr/>
                <p:nvPr/>
              </p:nvSpPr>
              <p:spPr>
                <a:xfrm>
                  <a:off x="6940550" y="194411"/>
                  <a:ext cx="470443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8BDB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1" name="Прямоугольник: скругленные углы 70">
                  <a:extLst>
                    <a:ext uri="{FF2B5EF4-FFF2-40B4-BE49-F238E27FC236}">
                      <a16:creationId xmlns:a16="http://schemas.microsoft.com/office/drawing/2014/main" id="{96D4CAFE-252E-4570-941F-CFEBF71E06FE}"/>
                    </a:ext>
                  </a:extLst>
                </p:cNvPr>
                <p:cNvSpPr/>
                <p:nvPr/>
              </p:nvSpPr>
              <p:spPr>
                <a:xfrm>
                  <a:off x="8388350" y="194411"/>
                  <a:ext cx="470443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5B7BC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2" name="Прямоугольник 71">
                  <a:extLst>
                    <a:ext uri="{FF2B5EF4-FFF2-40B4-BE49-F238E27FC236}">
                      <a16:creationId xmlns:a16="http://schemas.microsoft.com/office/drawing/2014/main" id="{50FA61BA-868F-4A61-8C3D-96AF9ECCB0ED}"/>
                    </a:ext>
                  </a:extLst>
                </p:cNvPr>
                <p:cNvSpPr/>
                <p:nvPr/>
              </p:nvSpPr>
              <p:spPr>
                <a:xfrm>
                  <a:off x="7346950" y="194411"/>
                  <a:ext cx="540000" cy="36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3" name="Прямоугольник 72">
                  <a:extLst>
                    <a:ext uri="{FF2B5EF4-FFF2-40B4-BE49-F238E27FC236}">
                      <a16:creationId xmlns:a16="http://schemas.microsoft.com/office/drawing/2014/main" id="{D8D17115-0C47-493B-9264-493D08ABE264}"/>
                    </a:ext>
                  </a:extLst>
                </p:cNvPr>
                <p:cNvSpPr/>
                <p:nvPr/>
              </p:nvSpPr>
              <p:spPr>
                <a:xfrm>
                  <a:off x="7899943" y="194411"/>
                  <a:ext cx="288000" cy="36000"/>
                </a:xfrm>
                <a:prstGeom prst="rect">
                  <a:avLst/>
                </a:prstGeom>
                <a:solidFill>
                  <a:srgbClr val="F17E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id="{6C22431D-5906-45C9-B3D0-8F7DA7EF4C1A}"/>
                    </a:ext>
                  </a:extLst>
                </p:cNvPr>
                <p:cNvSpPr/>
                <p:nvPr/>
              </p:nvSpPr>
              <p:spPr>
                <a:xfrm>
                  <a:off x="8197207" y="194411"/>
                  <a:ext cx="180000" cy="36000"/>
                </a:xfrm>
                <a:prstGeom prst="rect">
                  <a:avLst/>
                </a:prstGeom>
                <a:solidFill>
                  <a:srgbClr val="E6185A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E5982F05-660F-435D-9044-6D806CF5365E}"/>
                    </a:ext>
                  </a:extLst>
                </p:cNvPr>
                <p:cNvSpPr/>
                <p:nvPr/>
              </p:nvSpPr>
              <p:spPr>
                <a:xfrm>
                  <a:off x="8392309" y="194411"/>
                  <a:ext cx="180000" cy="36000"/>
                </a:xfrm>
                <a:prstGeom prst="rect">
                  <a:avLst/>
                </a:prstGeom>
                <a:solidFill>
                  <a:srgbClr val="004F9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E62605D0-2770-4B4E-AF58-89B2FCAC74E9}"/>
                  </a:ext>
                </a:extLst>
              </p:cNvPr>
              <p:cNvSpPr/>
              <p:nvPr/>
            </p:nvSpPr>
            <p:spPr>
              <a:xfrm>
                <a:off x="7551270" y="1195419"/>
                <a:ext cx="1452080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 Medium"/>
                  </a:rPr>
                  <a:t>м</a:t>
                </a:r>
                <a:r>
                  <a:rPr kumimoji="0" lang="ru-RU" sz="1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 Medium"/>
                  </a:rPr>
                  <a:t>ои финансы</a:t>
                </a:r>
              </a:p>
            </p:txBody>
          </p:sp>
        </p:grpSp>
      </p:grp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67502"/>
            <a:ext cx="6888265" cy="998375"/>
          </a:xfrm>
        </p:spPr>
        <p:txBody>
          <a:bodyPr/>
          <a:lstStyle/>
          <a:p>
            <a:r>
              <a:rPr lang="ru-RU" sz="3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 txBox="1">
            <a:spLocks/>
          </p:cNvSpPr>
          <p:nvPr/>
        </p:nvSpPr>
        <p:spPr>
          <a:xfrm>
            <a:off x="6515043" y="2019339"/>
            <a:ext cx="2066447" cy="44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80000"/>
              </a:lnSpc>
            </a:pPr>
            <a:r>
              <a:rPr lang="ru-RU" sz="3200" spc="-15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73688" y="2475127"/>
            <a:ext cx="27730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400" b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Около 700 советников директора  образовательных организаций по  воспитанию и взаимодействию с детскими общественными организациями  прошли обучающий семинар в сентябре 2024 года</a:t>
            </a:r>
          </a:p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ru-RU" sz="1400" b="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6A2628E-79C0-435B-BA16-A7FB685F921E}"/>
              </a:ext>
            </a:extLst>
          </p:cNvPr>
          <p:cNvCxnSpPr>
            <a:cxnSpLocks/>
          </p:cNvCxnSpPr>
          <p:nvPr/>
        </p:nvCxnSpPr>
        <p:spPr>
          <a:xfrm flipH="1" flipV="1">
            <a:off x="6131997" y="2175642"/>
            <a:ext cx="4150" cy="2894051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6A2628E-79C0-435B-BA16-A7FB685F921E}"/>
              </a:ext>
            </a:extLst>
          </p:cNvPr>
          <p:cNvCxnSpPr>
            <a:cxnSpLocks/>
          </p:cNvCxnSpPr>
          <p:nvPr/>
        </p:nvCxnSpPr>
        <p:spPr>
          <a:xfrm>
            <a:off x="924339" y="2592976"/>
            <a:ext cx="3627783" cy="21524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66415" y="2942890"/>
            <a:ext cx="4294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Проект призван помочь школьникам и студентам и их родителям научиться ответственному отношению к своим финансам, а также предотвращению злоупотреблений в финансовой сфере.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532C910-7BE0-D334-6C6B-F359515CBC1A}"/>
              </a:ext>
            </a:extLst>
          </p:cNvPr>
          <p:cNvSpPr txBox="1">
            <a:spLocks/>
          </p:cNvSpPr>
          <p:nvPr/>
        </p:nvSpPr>
        <p:spPr>
          <a:xfrm>
            <a:off x="-1165452" y="808181"/>
            <a:ext cx="6645875" cy="1806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80000"/>
              </a:lnSpc>
            </a:pPr>
            <a:r>
              <a:rPr lang="ru-RU" sz="3200" spc="-1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spc="-15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E4CDA3BC-A9F9-9A08-CCC1-00D96F2D0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670712"/>
              </p:ext>
            </p:extLst>
          </p:nvPr>
        </p:nvGraphicFramePr>
        <p:xfrm>
          <a:off x="86030" y="248477"/>
          <a:ext cx="6429013" cy="130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3C4DFE-680E-1BD4-6154-EA27C2D6F41C}"/>
              </a:ext>
            </a:extLst>
          </p:cNvPr>
          <p:cNvSpPr/>
          <p:nvPr/>
        </p:nvSpPr>
        <p:spPr>
          <a:xfrm>
            <a:off x="2117035" y="2029725"/>
            <a:ext cx="1769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chemeClr val="accent3"/>
                </a:solidFill>
                <a:latin typeface="Arial Narrow" panose="020B0606020202030204" pitchFamily="34" charset="0"/>
                <a:cs typeface="Arial" charset="0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12910033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BC48E0-8FBE-0717-623C-72BA4541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965" y="2574570"/>
            <a:ext cx="4682035" cy="25745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05" y="2792894"/>
            <a:ext cx="3572736" cy="1918254"/>
          </a:xfrm>
        </p:spPr>
        <p:txBody>
          <a:bodyPr/>
          <a:lstStyle/>
          <a:p>
            <a:pPr algn="ctr"/>
            <a:r>
              <a:rPr lang="ru-RU" sz="2000" dirty="0"/>
              <a:t>   Октябрь - ноябрь 2024      года проведено 1 118 занятий для обучающихся 1-11 классов и студентов 1- 4 курсов СПО </a:t>
            </a:r>
            <a:br>
              <a:rPr lang="ru-RU" sz="2000" dirty="0"/>
            </a:br>
            <a:r>
              <a:rPr lang="ru-RU" sz="2000" dirty="0"/>
              <a:t>(25426  чел.)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285B253-A120-8161-BE85-508F7DBFCDD5}"/>
              </a:ext>
            </a:extLst>
          </p:cNvPr>
          <p:cNvSpPr txBox="1">
            <a:spLocks/>
          </p:cNvSpPr>
          <p:nvPr/>
        </p:nvSpPr>
        <p:spPr>
          <a:xfrm>
            <a:off x="129208" y="566529"/>
            <a:ext cx="4163715" cy="1113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ПАО «Сбербанк»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ГУ МВД по Самарской Области министерство образования 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Самарской области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76681B-3C58-1F01-FC0E-774FFF991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07" y="0"/>
            <a:ext cx="4769893" cy="26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396" y="238836"/>
            <a:ext cx="4365624" cy="19187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 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ПАО «Сбербанк»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ГУ МВД по Самарской Области министерство образования 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Самарской области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4874C1-18E2-A7D3-933A-BC29D16E9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161" y="2462964"/>
            <a:ext cx="4517839" cy="2680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643BF3-EE7C-2D72-13EC-86FB7290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161" y="0"/>
            <a:ext cx="4517839" cy="2473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1B3235-58F5-0F6A-4191-BC7DBF32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8152" r="1717" b="22095"/>
          <a:stretch>
            <a:fillRect/>
          </a:stretch>
        </p:blipFill>
        <p:spPr bwMode="auto">
          <a:xfrm>
            <a:off x="0" y="2462964"/>
            <a:ext cx="4626161" cy="268053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5041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187</Words>
  <Application>Microsoft Office PowerPoint</Application>
  <PresentationFormat>Экран (16:9)</PresentationFormat>
  <Paragraphs>17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Arial Narrow</vt:lpstr>
      <vt:lpstr>Calibri</vt:lpstr>
      <vt:lpstr>Helvetica Neue</vt:lpstr>
      <vt:lpstr>Helvetica Neue Light</vt:lpstr>
      <vt:lpstr>Proxima Nova Rg</vt:lpstr>
      <vt:lpstr>Times New Roman</vt:lpstr>
      <vt:lpstr>Wingdings</vt:lpstr>
      <vt:lpstr>White</vt:lpstr>
      <vt:lpstr>Презентация PowerPoint</vt:lpstr>
      <vt:lpstr>     </vt:lpstr>
      <vt:lpstr>   Октябрь - ноябрь 2024      года проведено 1 118 занятий для обучающихся 1-11 классов и студентов 1- 4 курсов СПО  (25426  чел.) </vt:lpstr>
      <vt:lpstr> Проект  ПАО «Сбербанк»  ГУ МВД по Самарской Области министерство образования  Самарской области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User22</dc:creator>
  <cp:lastModifiedBy>1</cp:lastModifiedBy>
  <cp:revision>89</cp:revision>
  <dcterms:modified xsi:type="dcterms:W3CDTF">2025-04-17T12:44:22Z</dcterms:modified>
</cp:coreProperties>
</file>