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8" r:id="rId3"/>
    <p:sldId id="260" r:id="rId4"/>
    <p:sldId id="261" r:id="rId5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48" d="100"/>
          <a:sy n="148" d="100"/>
        </p:scale>
        <p:origin x="420" y="114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8" y="4093347"/>
            <a:ext cx="8484943" cy="802572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практики: специальные проекты с органами соц. защиты, МФЦ, </a:t>
            </a:r>
            <a:r>
              <a:rPr lang="ru-RU" sz="1200" dirty="0" smtClean="0"/>
              <a:t>СФР</a:t>
            </a:r>
            <a:r>
              <a:rPr lang="ru-RU" sz="1200" dirty="0"/>
              <a:t>, ФНС, </a:t>
            </a:r>
            <a:r>
              <a:rPr lang="ru-RU" sz="1200" dirty="0" err="1"/>
              <a:t>Роспотребнадзором</a:t>
            </a:r>
            <a:r>
              <a:rPr lang="ru-RU" sz="1200" dirty="0"/>
              <a:t> и др.   </a:t>
            </a:r>
          </a:p>
          <a:p>
            <a:r>
              <a:rPr lang="ru-RU" sz="1200" dirty="0"/>
              <a:t>Наименование </a:t>
            </a:r>
            <a:r>
              <a:rPr lang="ru-RU" sz="1200" dirty="0" smtClean="0"/>
              <a:t>субъекта: Ульяновская область</a:t>
            </a:r>
            <a:endParaRPr lang="ru-RU" sz="1200" dirty="0"/>
          </a:p>
          <a:p>
            <a:r>
              <a:rPr lang="ru-RU" sz="1200" dirty="0"/>
              <a:t>Автор практики: </a:t>
            </a:r>
            <a:r>
              <a:rPr lang="ru-RU" sz="1200" dirty="0" smtClean="0"/>
              <a:t>Отделение по Ульяновской области Волго-Вятского главного управления Центрального банка Российской Федерации, Старостина Надежда Ивановна, (8422) 49-25-07, </a:t>
            </a:r>
            <a:r>
              <a:rPr lang="en-US" sz="1200" dirty="0" smtClean="0"/>
              <a:t>starostinani@cbr.ru</a:t>
            </a:r>
            <a:endParaRPr lang="ru-RU" sz="12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432" y="1178417"/>
            <a:ext cx="5756491" cy="1485719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Проект «Финансовый </a:t>
            </a:r>
            <a:r>
              <a:rPr lang="ru-RU" dirty="0" err="1"/>
              <a:t>ЛикБез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/>
              <a:t>Повышение финансовой грамотности трудоспособного населения Ульяновской области»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18" y="238481"/>
            <a:ext cx="1039514" cy="8691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8722" y="437070"/>
            <a:ext cx="129432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 smtClean="0"/>
              <a:t>Ульяновская область</a:t>
            </a:r>
            <a:endParaRPr kumimoji="0" lang="ru-RU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386375"/>
            <a:ext cx="6888265" cy="350946"/>
          </a:xfrm>
        </p:spPr>
        <p:txBody>
          <a:bodyPr/>
          <a:lstStyle/>
          <a:p>
            <a:r>
              <a:rPr lang="ru-RU" dirty="0" smtClean="0"/>
              <a:t>Цель проекта: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76" y="1062507"/>
            <a:ext cx="3823249" cy="334850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повышение финансовой грамотности и формирование финансовой культуры молодежи, трудоспособного населения, граждан, ищущих работу, и населения с низким уровнем дохода;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получение участниками проекта навыков и знаний об управлении личным и семейным бюджетом, эффективном и безопасном использовании инструментов современного финансового рынка, выходе из трудных финансовых ситуаций, противостоянии финансовым и </a:t>
            </a:r>
            <a:r>
              <a:rPr lang="ru-RU" dirty="0" err="1" smtClean="0"/>
              <a:t>кибермошенникам</a:t>
            </a:r>
            <a:r>
              <a:rPr lang="ru-RU" dirty="0"/>
              <a:t>,</a:t>
            </a:r>
            <a:r>
              <a:rPr lang="ru-RU" dirty="0" smtClean="0"/>
              <a:t> защите своих прав;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формирование разумного финансового поведения и ответственного отношения </a:t>
            </a:r>
            <a:r>
              <a:rPr lang="ru-RU" dirty="0" smtClean="0"/>
              <a:t>молодежи и взрослого населения </a:t>
            </a:r>
            <a:r>
              <a:rPr lang="ru-RU" dirty="0"/>
              <a:t>к личным </a:t>
            </a:r>
            <a:r>
              <a:rPr lang="ru-RU" dirty="0" smtClean="0"/>
              <a:t>финансам.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6633" r="16633"/>
          <a:stretch>
            <a:fillRect/>
          </a:stretch>
        </p:blipFill>
        <p:spPr>
          <a:xfrm>
            <a:off x="5058211" y="885757"/>
            <a:ext cx="3948460" cy="40490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t="17721" b="16670"/>
          <a:stretch/>
        </p:blipFill>
        <p:spPr>
          <a:xfrm>
            <a:off x="3880030" y="3334929"/>
            <a:ext cx="2585877" cy="16871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8"/>
          <a:stretch/>
        </p:blipFill>
        <p:spPr>
          <a:xfrm>
            <a:off x="4267413" y="798490"/>
            <a:ext cx="3588700" cy="207013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383151"/>
            <a:ext cx="6888265" cy="415340"/>
          </a:xfrm>
        </p:spPr>
        <p:txBody>
          <a:bodyPr/>
          <a:lstStyle/>
          <a:p>
            <a:r>
              <a:rPr lang="ru-RU" dirty="0" smtClean="0"/>
              <a:t>Методологический конструктор: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914" y="901521"/>
            <a:ext cx="8120128" cy="61174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В рамках проекта эксперты </a:t>
            </a:r>
            <a:r>
              <a:rPr lang="ru-RU" dirty="0"/>
              <a:t>Отделения по Ульяновской области Волго-Вятского главного управления Центрального банка Российской Федерации делятся прикладными знаниями о современной экономике и финансах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66223" y="1656253"/>
            <a:ext cx="2897745" cy="29956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1000" dirty="0"/>
              <a:t>Участники проекта</a:t>
            </a:r>
            <a:r>
              <a:rPr lang="ru-RU" sz="1000" dirty="0" smtClean="0"/>
              <a:t>:</a:t>
            </a:r>
          </a:p>
          <a:p>
            <a:endParaRPr lang="ru-RU" sz="600" dirty="0"/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000" b="0" dirty="0"/>
              <a:t>Отделение </a:t>
            </a:r>
            <a:r>
              <a:rPr lang="ru-RU" sz="1000" b="0" dirty="0" smtClean="0"/>
              <a:t>Ульяновск Волго-Вятского 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000" b="0" dirty="0" smtClean="0"/>
              <a:t>ГУ Банка России;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endParaRPr lang="ru-RU" sz="400" b="0" dirty="0"/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000" b="0" dirty="0"/>
              <a:t>Агентство по развитию человеческого потенциала и трудовых ресурсов Ульяновской </a:t>
            </a:r>
            <a:r>
              <a:rPr lang="ru-RU" sz="1000" b="0" dirty="0" smtClean="0"/>
              <a:t>области;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endParaRPr lang="ru-RU" sz="400" b="0" dirty="0"/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000" b="0" dirty="0" smtClean="0"/>
              <a:t>ОГКУ </a:t>
            </a:r>
            <a:r>
              <a:rPr lang="ru-RU" sz="1000" b="0" dirty="0"/>
              <a:t>«Кадровый центр Ульяновской области</a:t>
            </a:r>
            <a:r>
              <a:rPr lang="ru-RU" sz="1000" b="0" dirty="0" smtClean="0"/>
              <a:t>»;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endParaRPr lang="ru-RU" sz="400" b="0" dirty="0"/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000" b="0" dirty="0"/>
              <a:t>граждане, обратившиеся в органы службы занятости населения Ульяновской области с целью оказания содействия в трудоустройстве и иных форм занятости, а также являющиеся участниками мер активной политики занятости и иных форматов взаимодействия с государственной службой занятости населения Ульяновской области.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51786" y="3488780"/>
            <a:ext cx="1893194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Формат мероприятий: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6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1450" marR="0" indent="-17145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1000" b="0" dirty="0" smtClean="0"/>
              <a:t>офлайн;</a:t>
            </a:r>
          </a:p>
          <a:p>
            <a:pPr marL="171450" marR="0" indent="-17145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lang="ru-RU" sz="400" b="0" dirty="0" smtClean="0"/>
          </a:p>
          <a:p>
            <a:pPr marL="171450" marR="0" indent="-17145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1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онлайн</a:t>
            </a:r>
            <a:endParaRPr kumimoji="0" lang="ru-RU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6746" y="1655594"/>
            <a:ext cx="2363273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Форма занятий: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6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1450" marR="0" indent="-17145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1000" b="0" dirty="0"/>
              <a:t>л</a:t>
            </a:r>
            <a:r>
              <a:rPr lang="ru-RU" sz="1000" b="0" dirty="0" smtClean="0"/>
              <a:t>екции;</a:t>
            </a:r>
          </a:p>
          <a:p>
            <a:pPr marL="171450" marR="0" indent="-17145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lang="ru-RU" sz="400" b="0" dirty="0" smtClean="0"/>
          </a:p>
          <a:p>
            <a:pPr marL="171450" marR="0" indent="-17145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1000" b="0" dirty="0" smtClean="0"/>
              <a:t>мастер-классы;</a:t>
            </a:r>
          </a:p>
          <a:p>
            <a:pPr marL="171450" marR="0" indent="-17145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lang="ru-RU" sz="400" b="0" dirty="0" smtClean="0"/>
          </a:p>
          <a:p>
            <a:pPr marL="171450" marR="0" indent="-17145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1000" b="0" dirty="0" err="1" smtClean="0"/>
              <a:t>квизы</a:t>
            </a:r>
            <a:r>
              <a:rPr lang="ru-RU" sz="1000" b="0" dirty="0" smtClean="0"/>
              <a:t>;</a:t>
            </a:r>
          </a:p>
          <a:p>
            <a:pPr marL="171450" marR="0" indent="-17145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lang="ru-RU" sz="400" b="0" dirty="0" smtClean="0"/>
          </a:p>
          <a:p>
            <a:pPr marL="171450" marR="0" indent="-17145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1000" b="0" dirty="0" smtClean="0"/>
              <a:t>викторины;</a:t>
            </a:r>
          </a:p>
          <a:p>
            <a:pPr marL="171450" marR="0" indent="-17145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lang="ru-RU" sz="400" b="0" dirty="0" smtClean="0"/>
          </a:p>
          <a:p>
            <a:pPr marL="171450" marR="0" indent="-17145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1000" b="0" dirty="0" smtClean="0"/>
              <a:t>выставки;</a:t>
            </a:r>
          </a:p>
          <a:p>
            <a:pPr marL="171450" marR="0" indent="-17145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lang="ru-RU" sz="400" b="0" dirty="0" smtClean="0"/>
          </a:p>
          <a:p>
            <a:pPr marL="171450" marR="0" indent="-17145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1000" b="0" dirty="0" smtClean="0"/>
              <a:t>экскурсии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000" b="0" dirty="0" smtClean="0"/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426" y="1415792"/>
            <a:ext cx="3094177" cy="178811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1" b="15031"/>
          <a:stretch/>
        </p:blipFill>
        <p:spPr>
          <a:xfrm>
            <a:off x="3559358" y="3413686"/>
            <a:ext cx="2801649" cy="14746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3166" t="25068" r="2552" b="7433"/>
          <a:stretch/>
        </p:blipFill>
        <p:spPr>
          <a:xfrm>
            <a:off x="4462530" y="2562928"/>
            <a:ext cx="2569335" cy="139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383150"/>
            <a:ext cx="6888265" cy="447537"/>
          </a:xfrm>
        </p:spPr>
        <p:txBody>
          <a:bodyPr/>
          <a:lstStyle/>
          <a:p>
            <a:r>
              <a:rPr lang="ru-RU" dirty="0" smtClean="0"/>
              <a:t>Достигнутые результаты: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C3828F-3B8C-C8DC-8AC9-F89B865E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2" y="872008"/>
            <a:ext cx="7877175" cy="274212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dirty="0" smtClean="0"/>
              <a:t>В 2024 году проведено 15 мероприятий с охватом более 5 000 человек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33411" y="1237683"/>
            <a:ext cx="2047740" cy="29033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9 онлайн-лекций по темам:</a:t>
            </a:r>
          </a:p>
          <a:p>
            <a:pPr defTabSz="825500"/>
            <a:endParaRPr lang="ru-RU" sz="600" b="0" dirty="0" smtClean="0"/>
          </a:p>
          <a:p>
            <a:pPr marL="171450" indent="-171450" algn="l" defTabSz="825500">
              <a:buFont typeface="Wingdings" panose="05000000000000000000" pitchFamily="2" charset="2"/>
              <a:buChar char="ü"/>
            </a:pPr>
            <a:r>
              <a:rPr lang="ru-RU" sz="1000" b="0" dirty="0" smtClean="0"/>
              <a:t>Что </a:t>
            </a:r>
            <a:r>
              <a:rPr lang="ru-RU" sz="1000" b="0" dirty="0"/>
              <a:t>делать если ваши права нарушают? Планирование бюджета. Основы финансовой грамотности</a:t>
            </a:r>
            <a:r>
              <a:rPr lang="ru-RU" sz="1000" b="0" dirty="0" smtClean="0"/>
              <a:t>.</a:t>
            </a:r>
          </a:p>
          <a:p>
            <a:pPr marL="171450" indent="-171450" algn="l" defTabSz="825500">
              <a:buFont typeface="Wingdings" panose="05000000000000000000" pitchFamily="2" charset="2"/>
              <a:buChar char="ü"/>
            </a:pPr>
            <a:endParaRPr lang="ru-RU" sz="400" b="0" dirty="0"/>
          </a:p>
          <a:p>
            <a:pPr marL="171450" indent="-171450" algn="l" defTabSz="825500">
              <a:buFont typeface="Wingdings" panose="05000000000000000000" pitchFamily="2" charset="2"/>
              <a:buChar char="ü"/>
            </a:pPr>
            <a:r>
              <a:rPr lang="ru-RU" sz="1000" b="0" dirty="0"/>
              <a:t>Правила безопасного использования банковских карт. Система быстрых платежей. Снятие денег на кассе</a:t>
            </a:r>
            <a:r>
              <a:rPr lang="ru-RU" sz="1000" b="0" dirty="0" smtClean="0"/>
              <a:t>.</a:t>
            </a:r>
          </a:p>
          <a:p>
            <a:pPr marL="171450" indent="-171450" algn="l" defTabSz="825500">
              <a:buFont typeface="Wingdings" panose="05000000000000000000" pitchFamily="2" charset="2"/>
              <a:buChar char="ü"/>
            </a:pPr>
            <a:endParaRPr lang="ru-RU" sz="400" b="0" dirty="0"/>
          </a:p>
          <a:p>
            <a:pPr marL="171450" indent="-171450" algn="l" defTabSz="825500">
              <a:buFont typeface="Wingdings" panose="05000000000000000000" pitchFamily="2" charset="2"/>
              <a:buChar char="ü"/>
            </a:pPr>
            <a:r>
              <a:rPr lang="ru-RU" sz="1000" b="0" dirty="0"/>
              <a:t>Финансовое мошенничество и </a:t>
            </a:r>
            <a:r>
              <a:rPr lang="ru-RU" sz="1000" b="0" dirty="0" err="1"/>
              <a:t>киберграмотность</a:t>
            </a:r>
            <a:r>
              <a:rPr lang="ru-RU" sz="1000" b="0" dirty="0" smtClean="0"/>
              <a:t>.</a:t>
            </a:r>
          </a:p>
          <a:p>
            <a:pPr marL="171450" indent="-171450" algn="l" defTabSz="825500">
              <a:buFont typeface="Wingdings" panose="05000000000000000000" pitchFamily="2" charset="2"/>
              <a:buChar char="ü"/>
            </a:pPr>
            <a:endParaRPr lang="ru-RU" sz="400" b="0" dirty="0"/>
          </a:p>
          <a:p>
            <a:pPr marL="171450" indent="-171450" algn="l" defTabSz="825500">
              <a:buFont typeface="Wingdings" panose="05000000000000000000" pitchFamily="2" charset="2"/>
              <a:buChar char="ü"/>
            </a:pPr>
            <a:r>
              <a:rPr lang="ru-RU" sz="1000" b="0" dirty="0"/>
              <a:t>Выход из сложной финансовой ситуации</a:t>
            </a:r>
            <a:r>
              <a:rPr lang="ru-RU" sz="1000" b="0" dirty="0" smtClean="0"/>
              <a:t>.</a:t>
            </a:r>
          </a:p>
          <a:p>
            <a:pPr marL="171450" indent="-171450" algn="l" defTabSz="825500">
              <a:buFont typeface="Wingdings" panose="05000000000000000000" pitchFamily="2" charset="2"/>
              <a:buChar char="ü"/>
            </a:pPr>
            <a:endParaRPr lang="ru-RU" sz="400" b="0" dirty="0"/>
          </a:p>
          <a:p>
            <a:pPr marL="171450" indent="-171450" algn="l" defTabSz="825500">
              <a:buFont typeface="Wingdings" panose="05000000000000000000" pitchFamily="2" charset="2"/>
              <a:buChar char="ü"/>
            </a:pPr>
            <a:r>
              <a:rPr lang="ru-RU" sz="1000" b="0" dirty="0"/>
              <a:t>Программа долгосрочных сбережений</a:t>
            </a:r>
            <a:r>
              <a:rPr lang="ru-RU" sz="1000" b="0" dirty="0" smtClean="0"/>
              <a:t>.</a:t>
            </a:r>
            <a:endParaRPr lang="ru-RU" sz="1000" b="0" dirty="0"/>
          </a:p>
        </p:txBody>
      </p:sp>
      <p:sp>
        <p:nvSpPr>
          <p:cNvPr id="8" name="TextBox 7"/>
          <p:cNvSpPr txBox="1"/>
          <p:nvPr/>
        </p:nvSpPr>
        <p:spPr>
          <a:xfrm>
            <a:off x="3472465" y="1237683"/>
            <a:ext cx="2199068" cy="8104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000" dirty="0" smtClean="0"/>
              <a:t>Курс лекций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000" dirty="0" smtClean="0"/>
              <a:t>«Финансовый навигатор»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600" b="0" dirty="0" smtClean="0"/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000" b="0" dirty="0" smtClean="0"/>
              <a:t>д</a:t>
            </a:r>
            <a:r>
              <a:rPr kumimoji="0" lang="ru-RU" sz="1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ля участниц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«Женского клуба г. Димитровград</a:t>
            </a:r>
            <a:endParaRPr kumimoji="0" lang="ru-RU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0629" y="2374947"/>
            <a:ext cx="1809482" cy="12413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Интерактивные игры по финансовой грамотности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600" b="0" dirty="0" smtClean="0"/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000" b="0" dirty="0" smtClean="0"/>
              <a:t>для участников «Молодежного клуба»: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400" b="0" dirty="0" smtClean="0"/>
          </a:p>
          <a:p>
            <a:pPr marL="171450" marR="0" indent="-17145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1000" b="0" dirty="0" smtClean="0"/>
              <a:t>Финансовый </a:t>
            </a:r>
            <a:r>
              <a:rPr lang="ru-RU" sz="1000" b="0" dirty="0" err="1" smtClean="0"/>
              <a:t>баттл</a:t>
            </a:r>
            <a:r>
              <a:rPr lang="ru-RU" sz="1000" b="0" dirty="0" smtClean="0"/>
              <a:t>;</a:t>
            </a:r>
          </a:p>
          <a:p>
            <a:pPr marL="171450" marR="0" indent="-17145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lang="ru-RU" sz="400" b="0" dirty="0" smtClean="0"/>
          </a:p>
          <a:p>
            <a:pPr marL="171450" marR="0" indent="-17145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1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Финансовый </a:t>
            </a:r>
            <a:r>
              <a:rPr kumimoji="0" lang="ru-RU" sz="10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квиз</a:t>
            </a:r>
            <a:r>
              <a:rPr kumimoji="0" lang="ru-RU" sz="1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kumimoji="0" lang="ru-RU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29589" y="1237683"/>
            <a:ext cx="1854558" cy="21031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Ярмарка</a:t>
            </a:r>
            <a:r>
              <a:rPr kumimoji="0" lang="ru-RU" sz="100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трудоустройства: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600" b="0" baseline="0" dirty="0"/>
          </a:p>
          <a:p>
            <a:pPr marL="171450" indent="-171450" defTabSz="825500">
              <a:buFont typeface="Wingdings" panose="05000000000000000000" pitchFamily="2" charset="2"/>
              <a:buChar char="ü"/>
            </a:pPr>
            <a:r>
              <a:rPr lang="ru-RU" sz="1000" b="0" dirty="0"/>
              <a:t>р</a:t>
            </a:r>
            <a:r>
              <a:rPr lang="ru-RU" sz="1000" b="0" dirty="0" smtClean="0"/>
              <a:t>аспространение печатных информационных материалов Банка России по финансовой грамотности;</a:t>
            </a:r>
          </a:p>
          <a:p>
            <a:pPr marL="171450" indent="-171450" defTabSz="825500">
              <a:buFont typeface="Wingdings" panose="05000000000000000000" pitchFamily="2" charset="2"/>
              <a:buChar char="ü"/>
            </a:pPr>
            <a:endParaRPr lang="ru-RU" sz="400" b="0" dirty="0" smtClean="0"/>
          </a:p>
          <a:p>
            <a:pPr marL="171450" indent="-171450" defTabSz="825500">
              <a:buFont typeface="Wingdings" panose="05000000000000000000" pitchFamily="2" charset="2"/>
              <a:buChar char="ü"/>
            </a:pPr>
            <a:r>
              <a:rPr lang="ru-RU" sz="1000" b="0" dirty="0" smtClean="0"/>
              <a:t> популяризация </a:t>
            </a:r>
            <a:r>
              <a:rPr lang="ru-RU" sz="1000" b="0" dirty="0"/>
              <a:t>вопросов необходимости повышения финансовой </a:t>
            </a:r>
            <a:r>
              <a:rPr lang="ru-RU" sz="1000" b="0" dirty="0" smtClean="0"/>
              <a:t>грамотности.</a:t>
            </a:r>
            <a:endParaRPr lang="ru-RU" sz="1000" b="0" dirty="0"/>
          </a:p>
          <a:p>
            <a:pPr marL="171450" marR="0" indent="-17145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ru-RU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BFC3828F-3B8C-C8DC-8AC9-F89B865E769E}"/>
              </a:ext>
            </a:extLst>
          </p:cNvPr>
          <p:cNvSpPr txBox="1">
            <a:spLocks/>
          </p:cNvSpPr>
          <p:nvPr/>
        </p:nvSpPr>
        <p:spPr>
          <a:xfrm>
            <a:off x="633411" y="4232505"/>
            <a:ext cx="7877175" cy="274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>
              <a:buFontTx/>
              <a:buNone/>
            </a:pPr>
            <a:r>
              <a:rPr lang="ru-RU" sz="1400" dirty="0" smtClean="0"/>
              <a:t>Отделением по Ульяновской области Волго-Вятского главного управления Центрального банка и Агентством по развитию человеческого потенциала и трудовых ресурсов Ульяновской области принято решение о пролонгации проекта в 2025 году </a:t>
            </a:r>
          </a:p>
          <a:p>
            <a:pPr marL="0" indent="0" hangingPunct="1">
              <a:buFontTx/>
              <a:buNone/>
            </a:pPr>
            <a:endParaRPr lang="ru-RU" dirty="0" smtClean="0"/>
          </a:p>
          <a:p>
            <a:pPr marL="0" indent="0" hangingPunct="1"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</TotalTime>
  <Words>398</Words>
  <Application>Microsoft Office PowerPoint</Application>
  <PresentationFormat>Экран (16:9)</PresentationFormat>
  <Paragraphs>71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Helvetica Neue</vt:lpstr>
      <vt:lpstr>Helvetica Neue Light</vt:lpstr>
      <vt:lpstr>Helvetica Neue Medium</vt:lpstr>
      <vt:lpstr>Proxima Nova Rg</vt:lpstr>
      <vt:lpstr>Wingdings</vt:lpstr>
      <vt:lpstr>White</vt:lpstr>
      <vt:lpstr>Проект «Финансовый ЛикБез.  Повышение финансовой грамотности трудоспособного населения Ульяновской области» </vt:lpstr>
      <vt:lpstr>Цель проекта:</vt:lpstr>
      <vt:lpstr>Методологический конструктор: </vt:lpstr>
      <vt:lpstr>Достигнутые результаты: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Старостина Надежда Ивановна</dc:creator>
  <cp:lastModifiedBy>Старостина Надежда Ивановна</cp:lastModifiedBy>
  <cp:revision>80</cp:revision>
  <dcterms:modified xsi:type="dcterms:W3CDTF">2025-04-03T11:47:59Z</dcterms:modified>
</cp:coreProperties>
</file>