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2" r:id="rId3"/>
    <p:sldId id="267" r:id="rId4"/>
    <p:sldId id="263" r:id="rId5"/>
    <p:sldId id="266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408" y="13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63255" y="3761406"/>
            <a:ext cx="8583392" cy="1330423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Специальные проекты со СМИ, </a:t>
            </a:r>
            <a:r>
              <a:rPr lang="ru-RU" sz="1200" dirty="0" err="1"/>
              <a:t>блогерами</a:t>
            </a:r>
            <a:r>
              <a:rPr lang="ru-RU" sz="1200" dirty="0"/>
              <a:t> </a:t>
            </a:r>
            <a:r>
              <a:rPr lang="ru-RU" sz="1200" dirty="0" smtClean="0"/>
              <a:t>и </a:t>
            </a:r>
            <a:r>
              <a:rPr lang="ru-RU" sz="1200" dirty="0"/>
              <a:t>в социальных </a:t>
            </a:r>
            <a:r>
              <a:rPr lang="ru-RU" sz="1200" dirty="0" smtClean="0"/>
              <a:t>сетях</a:t>
            </a:r>
            <a:endParaRPr lang="ru-RU" sz="1200" dirty="0"/>
          </a:p>
          <a:p>
            <a:r>
              <a:rPr lang="ru-RU" sz="1200" dirty="0" smtClean="0"/>
              <a:t>Наименование </a:t>
            </a:r>
            <a:r>
              <a:rPr lang="ru-RU" sz="1200" dirty="0"/>
              <a:t>субъекта: Республика Башкортостан</a:t>
            </a:r>
          </a:p>
          <a:p>
            <a:pPr>
              <a:spcAft>
                <a:spcPts val="0"/>
              </a:spcAft>
            </a:pPr>
            <a:r>
              <a:rPr lang="ru-RU" sz="1200" dirty="0"/>
              <a:t>Автор практики: Отделение – Национальный банк по Республике Башкортостан Уральского главного управления Центрального банка Российской Федерации (Банка России), </a:t>
            </a:r>
          </a:p>
          <a:p>
            <a:pPr>
              <a:spcAft>
                <a:spcPts val="0"/>
              </a:spcAft>
            </a:pPr>
            <a:r>
              <a:rPr lang="ru-RU" sz="1200" dirty="0"/>
              <a:t>Шарафутдинова Альфия Саматовна</a:t>
            </a:r>
            <a:br>
              <a:rPr lang="ru-RU" sz="1200" dirty="0"/>
            </a:br>
            <a:r>
              <a:rPr lang="en-US" sz="1200" dirty="0"/>
              <a:t>+7 347 279 64 48, +7 903 352 33 </a:t>
            </a:r>
            <a:r>
              <a:rPr lang="en-US" sz="1200" dirty="0" smtClean="0"/>
              <a:t>27</a:t>
            </a:r>
            <a:r>
              <a:rPr lang="ru-RU" sz="1200" dirty="0" smtClean="0"/>
              <a:t>, </a:t>
            </a:r>
            <a:r>
              <a:rPr lang="en-US" sz="1200" dirty="0" smtClean="0"/>
              <a:t>SharafutdinovaAS@cbr.ru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14533" y="1317998"/>
            <a:ext cx="7191641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900" dirty="0"/>
              <a:t>Республиканский конкурс средств массовой информации и </a:t>
            </a:r>
            <a:r>
              <a:rPr lang="ru-RU" sz="1900" dirty="0" err="1"/>
              <a:t>блогеров</a:t>
            </a:r>
            <a:r>
              <a:rPr lang="ru-RU" sz="1900" dirty="0"/>
              <a:t> по финансовой </a:t>
            </a:r>
            <a:r>
              <a:rPr lang="ru-RU" sz="1900" dirty="0" smtClean="0"/>
              <a:t>грамотности</a:t>
            </a:r>
            <a:br>
              <a:rPr lang="ru-RU" sz="1900" dirty="0" smtClean="0"/>
            </a:br>
            <a:r>
              <a:rPr lang="ru-RU" sz="1900" dirty="0" smtClean="0"/>
              <a:t> </a:t>
            </a:r>
            <a:r>
              <a:rPr lang="ru-RU" sz="1900" dirty="0"/>
              <a:t>«Про деньги – просто»</a:t>
            </a:r>
          </a:p>
          <a:p>
            <a:pPr defTabSz="825500"/>
            <a:r>
              <a:rPr lang="ru-RU" sz="19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55" y="220359"/>
            <a:ext cx="1024014" cy="10240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практики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A2941B7-E346-79FF-5A38-9394F12623BE}"/>
              </a:ext>
            </a:extLst>
          </p:cNvPr>
          <p:cNvSpPr/>
          <p:nvPr/>
        </p:nvSpPr>
        <p:spPr>
          <a:xfrm>
            <a:off x="440843" y="878831"/>
            <a:ext cx="2245900" cy="2942853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Medium"/>
              </a:rPr>
              <a:t>Организаторы </a:t>
            </a:r>
            <a:r>
              <a:rPr kumimoji="0" lang="ru-RU" sz="100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Medium"/>
              </a:rPr>
              <a:t>конкурса:</a:t>
            </a:r>
          </a:p>
          <a:p>
            <a:pPr marL="171450" marR="0" indent="-171450" algn="l" defTabSz="8255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000" b="0" dirty="0" smtClean="0">
                <a:solidFill>
                  <a:schemeClr val="tx1"/>
                </a:solidFill>
                <a:sym typeface="Helvetica Neue Medium"/>
              </a:rPr>
              <a:t>Агентство по печати и средствам массовой информации Республики </a:t>
            </a:r>
            <a:r>
              <a:rPr lang="ru-RU" sz="1000" b="0" dirty="0" smtClean="0">
                <a:solidFill>
                  <a:schemeClr val="tx1"/>
                </a:solidFill>
                <a:sym typeface="Helvetica Neue Medium"/>
              </a:rPr>
              <a:t>Башкортостан</a:t>
            </a:r>
            <a:endParaRPr lang="ru-RU" sz="1000" b="0" dirty="0" smtClean="0">
              <a:solidFill>
                <a:schemeClr val="tx1"/>
              </a:solidFill>
              <a:sym typeface="Helvetica Neue Medium"/>
            </a:endParaRPr>
          </a:p>
          <a:p>
            <a:pPr marL="171450" marR="0" indent="-171450" algn="l" defTabSz="8255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0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Medium"/>
              </a:rPr>
              <a:t>Министерство финансов Республики </a:t>
            </a:r>
            <a:r>
              <a:rPr kumimoji="0" lang="ru-RU" sz="10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Medium"/>
              </a:rPr>
              <a:t>Башкортостан</a:t>
            </a:r>
            <a:endParaRPr kumimoji="0" lang="ru-RU" sz="10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FillTx/>
              <a:sym typeface="Helvetica Neue Medium"/>
            </a:endParaRPr>
          </a:p>
          <a:p>
            <a:pPr marL="171450" marR="0" indent="-171450" algn="l" defTabSz="8255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000" b="0" dirty="0" smtClean="0">
                <a:solidFill>
                  <a:schemeClr val="tx1"/>
                </a:solidFill>
                <a:sym typeface="Helvetica Neue Medium"/>
              </a:rPr>
              <a:t>Отделение – Национальный банк по Республике Башкортостан Банка </a:t>
            </a:r>
            <a:r>
              <a:rPr lang="ru-RU" sz="1000" b="0" dirty="0" smtClean="0">
                <a:solidFill>
                  <a:schemeClr val="tx1"/>
                </a:solidFill>
                <a:sym typeface="Helvetica Neue Medium"/>
              </a:rPr>
              <a:t>России</a:t>
            </a:r>
            <a:endParaRPr lang="ru-RU" sz="1000" b="0" dirty="0" smtClean="0">
              <a:solidFill>
                <a:schemeClr val="tx1"/>
              </a:solidFill>
              <a:sym typeface="Helvetica Neue Medium"/>
            </a:endParaRPr>
          </a:p>
          <a:p>
            <a:pPr marL="171450" marR="0" indent="-171450" algn="l" defTabSz="8255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05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Medium"/>
              </a:rPr>
              <a:t>АНО «Центр финансовых исследований Республики </a:t>
            </a:r>
            <a:r>
              <a:rPr kumimoji="0" lang="ru-RU" sz="1050" b="0" i="0" u="none" strike="noStrike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Medium"/>
              </a:rPr>
              <a:t>Башкортостан</a:t>
            </a:r>
            <a:r>
              <a:rPr kumimoji="0" lang="ru-RU" sz="1050" b="0" i="0" u="none" strike="noStrike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Medium"/>
              </a:rPr>
              <a:t>»</a:t>
            </a:r>
            <a:endParaRPr kumimoji="0" lang="ru-RU" sz="105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FillTx/>
              <a:sym typeface="Helvetica Neue Medium"/>
            </a:endParaRPr>
          </a:p>
          <a:p>
            <a:pPr marL="171450" marR="0" indent="-171450" algn="l" defTabSz="8255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050" b="0" dirty="0" smtClean="0">
                <a:solidFill>
                  <a:schemeClr val="tx1"/>
                </a:solidFill>
                <a:sym typeface="Helvetica Neue Medium"/>
              </a:rPr>
              <a:t>Союз журналистов Республики </a:t>
            </a:r>
            <a:r>
              <a:rPr lang="ru-RU" sz="1050" b="0" dirty="0" smtClean="0">
                <a:solidFill>
                  <a:schemeClr val="tx1"/>
                </a:solidFill>
                <a:sym typeface="Helvetica Neue Medium"/>
              </a:rPr>
              <a:t>Башкортостан</a:t>
            </a:r>
            <a:endParaRPr kumimoji="0" lang="ru-RU" sz="1050" b="0" i="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 Medium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162" y="877408"/>
            <a:ext cx="3193148" cy="35820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Прямоугольник: скругленные углы 13">
            <a:extLst>
              <a:ext uri="{FF2B5EF4-FFF2-40B4-BE49-F238E27FC236}">
                <a16:creationId xmlns:a16="http://schemas.microsoft.com/office/drawing/2014/main" id="{E6548ED3-4483-55A8-75DC-21F8BA51B3AE}"/>
              </a:ext>
            </a:extLst>
          </p:cNvPr>
          <p:cNvSpPr/>
          <p:nvPr/>
        </p:nvSpPr>
        <p:spPr>
          <a:xfrm>
            <a:off x="6494730" y="1407836"/>
            <a:ext cx="2489249" cy="2412575"/>
          </a:xfrm>
          <a:prstGeom prst="round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l" defTabSz="825500"/>
            <a:endParaRPr kumimoji="0" lang="ru-RU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defTabSz="825500"/>
            <a:r>
              <a:rPr kumimoji="0" lang="ru-RU" sz="13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Medium"/>
              </a:rPr>
              <a:t>Конкурс в Республике Башкортостан проводится ежегодно с 2022 года. </a:t>
            </a:r>
            <a:br>
              <a:rPr kumimoji="0" lang="ru-RU" sz="13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Medium"/>
              </a:rPr>
            </a:br>
            <a:r>
              <a:rPr kumimoji="0" lang="ru-RU" sz="13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Medium"/>
              </a:rPr>
              <a:t>Его цель</a:t>
            </a:r>
            <a:r>
              <a:rPr kumimoji="0" lang="ru-RU" sz="130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Medium"/>
              </a:rPr>
              <a:t> – привлечь внимание общественности к актуальным вопросам финансовой грамотности и профилактике мошенничества</a:t>
            </a:r>
          </a:p>
          <a:p>
            <a:pPr algn="l" defTabSz="825500"/>
            <a:r>
              <a:rPr kumimoji="0" lang="ru-RU" sz="130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Medium"/>
              </a:rPr>
              <a:t> </a:t>
            </a:r>
            <a:endParaRPr kumimoji="0" lang="ru-RU" sz="13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 Medium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07" y="3915190"/>
            <a:ext cx="600523" cy="544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8" y="3955528"/>
            <a:ext cx="841885" cy="463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95" y="4018588"/>
            <a:ext cx="1251834" cy="313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3" y="4459414"/>
            <a:ext cx="1259070" cy="528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77" y="4419076"/>
            <a:ext cx="546174" cy="5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94" y="519365"/>
            <a:ext cx="6888265" cy="442603"/>
          </a:xfrm>
        </p:spPr>
        <p:txBody>
          <a:bodyPr/>
          <a:lstStyle/>
          <a:p>
            <a:r>
              <a:rPr lang="ru-RU" dirty="0"/>
              <a:t>Описание практики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76AD409-B251-D09D-E06B-D72BB712C5F2}"/>
              </a:ext>
            </a:extLst>
          </p:cNvPr>
          <p:cNvSpPr/>
          <p:nvPr/>
        </p:nvSpPr>
        <p:spPr>
          <a:xfrm>
            <a:off x="746594" y="1031825"/>
            <a:ext cx="7825906" cy="57888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Medium"/>
              </a:rPr>
              <a:t> На конкурс принимаются материалы, опубликованные и вышедшие в эфир в отчетном году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Стрелка: шеврон 14">
            <a:extLst>
              <a:ext uri="{FF2B5EF4-FFF2-40B4-BE49-F238E27FC236}">
                <a16:creationId xmlns:a16="http://schemas.microsoft.com/office/drawing/2014/main" id="{EAEB9294-CB9B-52BB-E381-3231CD936E4A}"/>
              </a:ext>
            </a:extLst>
          </p:cNvPr>
          <p:cNvSpPr/>
          <p:nvPr/>
        </p:nvSpPr>
        <p:spPr>
          <a:xfrm>
            <a:off x="247587" y="1210471"/>
            <a:ext cx="297673" cy="240781"/>
          </a:xfrm>
          <a:prstGeom prst="chevron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Стрелка: шеврон 14">
            <a:extLst>
              <a:ext uri="{FF2B5EF4-FFF2-40B4-BE49-F238E27FC236}">
                <a16:creationId xmlns:a16="http://schemas.microsoft.com/office/drawing/2014/main" id="{EAEB9294-CB9B-52BB-E381-3231CD936E4A}"/>
              </a:ext>
            </a:extLst>
          </p:cNvPr>
          <p:cNvSpPr/>
          <p:nvPr/>
        </p:nvSpPr>
        <p:spPr>
          <a:xfrm>
            <a:off x="247586" y="2111683"/>
            <a:ext cx="297673" cy="240781"/>
          </a:xfrm>
          <a:prstGeom prst="chevron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Прямоугольник: скругленные углы 11">
            <a:extLst>
              <a:ext uri="{FF2B5EF4-FFF2-40B4-BE49-F238E27FC236}">
                <a16:creationId xmlns:a16="http://schemas.microsoft.com/office/drawing/2014/main" id="{576AD409-B251-D09D-E06B-D72BB712C5F2}"/>
              </a:ext>
            </a:extLst>
          </p:cNvPr>
          <p:cNvSpPr/>
          <p:nvPr/>
        </p:nvSpPr>
        <p:spPr>
          <a:xfrm>
            <a:off x="746594" y="1820959"/>
            <a:ext cx="7825906" cy="9875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Neue Medium"/>
              </a:rPr>
              <a:t>Участвуют журналисты всех представленных в республике СМИ: телевидение, радио, </a:t>
            </a:r>
            <a:r>
              <a:rPr kumimoji="0" lang="ru-RU" sz="1200" b="0" i="0" u="none" strike="noStrike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Neue Medium"/>
              </a:rPr>
              <a:t>интернет-ресурсы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Neue Medium"/>
              </a:rPr>
              <a:t>, печатные издания, а также группы в социальных сетях, </a:t>
            </a:r>
            <a:r>
              <a:rPr kumimoji="0" lang="ru-RU" sz="1200" b="0" i="0" u="none" strike="noStrike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Neue Medium"/>
              </a:rPr>
              <a:t>блогеры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Neue Medium"/>
              </a:rPr>
              <a:t> и авторы телеграмм-каналов </a:t>
            </a:r>
            <a:b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Neue Medium"/>
              </a:rPr>
            </a:b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Neue Medium"/>
              </a:rPr>
              <a:t>с количеством подписчиков от 1 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Neue Medium"/>
              </a:rPr>
              <a:t>тыс. 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Neue Medium"/>
              </a:rPr>
              <a:t>человек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Стрелка: шеврон 14">
            <a:extLst>
              <a:ext uri="{FF2B5EF4-FFF2-40B4-BE49-F238E27FC236}">
                <a16:creationId xmlns:a16="http://schemas.microsoft.com/office/drawing/2014/main" id="{EAEB9294-CB9B-52BB-E381-3231CD936E4A}"/>
              </a:ext>
            </a:extLst>
          </p:cNvPr>
          <p:cNvSpPr/>
          <p:nvPr/>
        </p:nvSpPr>
        <p:spPr>
          <a:xfrm>
            <a:off x="247587" y="3099702"/>
            <a:ext cx="297673" cy="240781"/>
          </a:xfrm>
          <a:prstGeom prst="chevron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Прямоугольник: скругленные углы 11">
            <a:extLst>
              <a:ext uri="{FF2B5EF4-FFF2-40B4-BE49-F238E27FC236}">
                <a16:creationId xmlns:a16="http://schemas.microsoft.com/office/drawing/2014/main" id="{576AD409-B251-D09D-E06B-D72BB712C5F2}"/>
              </a:ext>
            </a:extLst>
          </p:cNvPr>
          <p:cNvSpPr/>
          <p:nvPr/>
        </p:nvSpPr>
        <p:spPr>
          <a:xfrm>
            <a:off x="746594" y="3048586"/>
            <a:ext cx="7825906" cy="54483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Medium"/>
              </a:rPr>
              <a:t>Конкурс проводится по 6 номинациям, в каждой из которых определены три победителя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Стрелка: шеврон 14">
            <a:extLst>
              <a:ext uri="{FF2B5EF4-FFF2-40B4-BE49-F238E27FC236}">
                <a16:creationId xmlns:a16="http://schemas.microsoft.com/office/drawing/2014/main" id="{EAEB9294-CB9B-52BB-E381-3231CD936E4A}"/>
              </a:ext>
            </a:extLst>
          </p:cNvPr>
          <p:cNvSpPr/>
          <p:nvPr/>
        </p:nvSpPr>
        <p:spPr>
          <a:xfrm>
            <a:off x="247585" y="4087721"/>
            <a:ext cx="297673" cy="240781"/>
          </a:xfrm>
          <a:prstGeom prst="chevron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Прямоугольник: скругленные углы 11">
            <a:extLst>
              <a:ext uri="{FF2B5EF4-FFF2-40B4-BE49-F238E27FC236}">
                <a16:creationId xmlns:a16="http://schemas.microsoft.com/office/drawing/2014/main" id="{576AD409-B251-D09D-E06B-D72BB712C5F2}"/>
              </a:ext>
            </a:extLst>
          </p:cNvPr>
          <p:cNvSpPr/>
          <p:nvPr/>
        </p:nvSpPr>
        <p:spPr>
          <a:xfrm>
            <a:off x="746594" y="3833540"/>
            <a:ext cx="7825906" cy="74914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Конкурсные материалы должны соответствовать критериям конкурса, рекламные материалы и научные статьи не допускаются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506417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06" y="2414781"/>
            <a:ext cx="3452477" cy="2166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26" y="347480"/>
            <a:ext cx="6888265" cy="682727"/>
          </a:xfrm>
        </p:spPr>
        <p:txBody>
          <a:bodyPr/>
          <a:lstStyle/>
          <a:p>
            <a:r>
              <a:rPr lang="ru-RU" dirty="0" smtClean="0"/>
              <a:t>Номинации конкурса</a:t>
            </a:r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6904466-D6CF-5A90-5D03-42D9213C83DC}"/>
              </a:ext>
            </a:extLst>
          </p:cNvPr>
          <p:cNvSpPr/>
          <p:nvPr/>
        </p:nvSpPr>
        <p:spPr>
          <a:xfrm>
            <a:off x="444226" y="773590"/>
            <a:ext cx="1652253" cy="17214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sym typeface="Helvetica Neue Medium"/>
              </a:rPr>
              <a:t>Аналитика</a:t>
            </a:r>
          </a:p>
          <a:p>
            <a:pPr defTabSz="825500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sym typeface="Helvetica Neue Medium"/>
              </a:rPr>
              <a:t>Новости</a:t>
            </a:r>
          </a:p>
          <a:p>
            <a:pPr defTabSz="825500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sym typeface="Helvetica Neue Medium"/>
              </a:rPr>
              <a:t>Интервью</a:t>
            </a:r>
          </a:p>
          <a:p>
            <a:pPr defTabSz="825500">
              <a:spcBef>
                <a:spcPts val="600"/>
              </a:spcBef>
            </a:pPr>
            <a:r>
              <a:rPr lang="ru-RU" sz="1200" dirty="0" err="1" smtClean="0">
                <a:solidFill>
                  <a:schemeClr val="tx1"/>
                </a:solidFill>
                <a:sym typeface="Helvetica Neue Medium"/>
              </a:rPr>
              <a:t>Лайфхак</a:t>
            </a:r>
            <a:endParaRPr lang="ru-RU" sz="1200" dirty="0" smtClean="0">
              <a:solidFill>
                <a:schemeClr val="tx1"/>
              </a:solidFill>
              <a:sym typeface="Helvetica Neue Medium"/>
            </a:endParaRPr>
          </a:p>
          <a:p>
            <a:pPr defTabSz="825500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sym typeface="Helvetica Neue Medium"/>
              </a:rPr>
              <a:t>История</a:t>
            </a:r>
          </a:p>
          <a:p>
            <a:pPr defTabSz="825500">
              <a:spcBef>
                <a:spcPts val="600"/>
              </a:spcBef>
            </a:pPr>
            <a:r>
              <a:rPr lang="ru-RU" sz="1200" dirty="0" err="1" smtClean="0">
                <a:solidFill>
                  <a:schemeClr val="tx1"/>
                </a:solidFill>
                <a:sym typeface="Helvetica Neue Medium"/>
              </a:rPr>
              <a:t>Инфографика</a:t>
            </a:r>
            <a:r>
              <a:rPr lang="ru-RU" sz="1000" dirty="0" smtClean="0">
                <a:solidFill>
                  <a:schemeClr val="tx1"/>
                </a:solidFill>
                <a:sym typeface="Helvetica Neue Medium"/>
              </a:rPr>
              <a:t> </a:t>
            </a:r>
            <a:endParaRPr kumimoji="0" lang="ru-RU" sz="1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 Medium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66" y="646728"/>
            <a:ext cx="3452477" cy="1941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44226" y="2681188"/>
            <a:ext cx="595797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ru-RU" sz="1200" dirty="0"/>
              <a:t>Темы конкурсных работ:</a:t>
            </a:r>
          </a:p>
          <a:p>
            <a:pPr marL="171450" indent="-171450" algn="l" defTabSz="825500">
              <a:buFont typeface="Arial" panose="020B0604020202020204" pitchFamily="34" charset="0"/>
              <a:buChar char="•"/>
            </a:pPr>
            <a:r>
              <a:rPr lang="ru-RU" sz="1200" b="0" dirty="0"/>
              <a:t>Финансовые услуги и инструменты</a:t>
            </a:r>
          </a:p>
          <a:p>
            <a:pPr marL="171450" indent="-171450" algn="l" defTabSz="825500">
              <a:buFont typeface="Arial" panose="020B0604020202020204" pitchFamily="34" charset="0"/>
              <a:buChar char="•"/>
            </a:pPr>
            <a:r>
              <a:rPr lang="ru-RU" sz="1200" b="0" dirty="0"/>
              <a:t>Мошенничество на финансовых рынках, </a:t>
            </a:r>
            <a:r>
              <a:rPr lang="ru-RU" sz="1200" b="0" dirty="0" err="1"/>
              <a:t>кибербезопасность</a:t>
            </a:r>
            <a:endParaRPr lang="ru-RU" sz="1200" b="0" dirty="0"/>
          </a:p>
          <a:p>
            <a:pPr marL="171450" indent="-171450" algn="l" defTabSz="825500">
              <a:buFont typeface="Arial" panose="020B0604020202020204" pitchFamily="34" charset="0"/>
              <a:buChar char="•"/>
            </a:pPr>
            <a:r>
              <a:rPr lang="ru-RU" sz="1200" b="0" dirty="0"/>
              <a:t>Страхование</a:t>
            </a:r>
          </a:p>
          <a:p>
            <a:pPr marL="171450" indent="-171450" algn="l" defTabSz="825500">
              <a:buFont typeface="Arial" panose="020B0604020202020204" pitchFamily="34" charset="0"/>
              <a:buChar char="•"/>
            </a:pPr>
            <a:r>
              <a:rPr lang="ru-RU" sz="1200" b="0" dirty="0"/>
              <a:t>Распоряжение личным и семейным бюджетом</a:t>
            </a:r>
          </a:p>
          <a:p>
            <a:pPr marL="171450" indent="-171450" algn="l" defTabSz="825500">
              <a:buFont typeface="Arial" panose="020B0604020202020204" pitchFamily="34" charset="0"/>
              <a:buChar char="•"/>
            </a:pPr>
            <a:r>
              <a:rPr lang="ru-RU" sz="1200" b="0" dirty="0"/>
              <a:t>Инвестиции</a:t>
            </a:r>
          </a:p>
          <a:p>
            <a:pPr marL="171450" indent="-171450" algn="l" defTabSz="825500">
              <a:buFont typeface="Arial" panose="020B0604020202020204" pitchFamily="34" charset="0"/>
              <a:buChar char="•"/>
            </a:pPr>
            <a:r>
              <a:rPr lang="ru-RU" sz="1200" b="0" dirty="0" err="1"/>
              <a:t>Цифровизация</a:t>
            </a:r>
            <a:r>
              <a:rPr lang="ru-RU" sz="1200" b="0" dirty="0"/>
              <a:t> финансового рынка, инновационные сервисы;</a:t>
            </a:r>
          </a:p>
          <a:p>
            <a:pPr marL="171450" indent="-171450" algn="l" defTabSz="825500">
              <a:buFont typeface="Arial" panose="020B0604020202020204" pitchFamily="34" charset="0"/>
              <a:buChar char="•"/>
            </a:pPr>
            <a:r>
              <a:rPr lang="ru-RU" sz="1200" b="0" dirty="0"/>
              <a:t>Защита прав потребителей финансовых услуг</a:t>
            </a:r>
          </a:p>
          <a:p>
            <a:pPr marL="171450" indent="-171450" algn="l" defTabSz="825500">
              <a:buFont typeface="Arial" panose="020B0604020202020204" pitchFamily="34" charset="0"/>
              <a:buChar char="•"/>
            </a:pPr>
            <a:r>
              <a:rPr lang="ru-RU" sz="1200" b="0" dirty="0"/>
              <a:t>Наличное денежное обращение</a:t>
            </a:r>
          </a:p>
          <a:p>
            <a:pPr marL="171450" indent="-171450" algn="l" defTabSz="825500">
              <a:buFont typeface="Arial" panose="020B0604020202020204" pitchFamily="34" charset="0"/>
              <a:buChar char="•"/>
            </a:pPr>
            <a:r>
              <a:rPr lang="ru-RU" sz="1200" b="0" dirty="0"/>
              <a:t>Налоги</a:t>
            </a:r>
          </a:p>
          <a:p>
            <a:pPr marL="171450" indent="-171450" algn="l" defTabSz="825500">
              <a:buFont typeface="Arial" panose="020B0604020202020204" pitchFamily="34" charset="0"/>
              <a:buChar char="•"/>
            </a:pPr>
            <a:r>
              <a:rPr lang="ru-RU" sz="1200" b="0" dirty="0"/>
              <a:t>Пенсии</a:t>
            </a:r>
          </a:p>
          <a:p>
            <a:pPr marL="171450" indent="-171450" algn="l" defTabSz="825500">
              <a:buFont typeface="Arial" panose="020B0604020202020204" pitchFamily="34" charset="0"/>
              <a:buChar char="•"/>
            </a:pPr>
            <a:r>
              <a:rPr lang="ru-RU" sz="1200" b="0" dirty="0"/>
              <a:t>Повышение финансовой грамотности </a:t>
            </a:r>
            <a:r>
              <a:rPr lang="ru-RU" sz="1200" b="0" dirty="0" err="1"/>
              <a:t>самозанятых</a:t>
            </a:r>
            <a:r>
              <a:rPr lang="ru-RU" sz="1200" b="0" dirty="0"/>
              <a:t> и представителей МСП</a:t>
            </a:r>
          </a:p>
        </p:txBody>
      </p:sp>
    </p:spTree>
    <p:extLst>
      <p:ext uri="{BB962C8B-B14F-4D97-AF65-F5344CB8AC3E}">
        <p14:creationId xmlns:p14="http://schemas.microsoft.com/office/powerpoint/2010/main" val="36816246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6" y="241081"/>
            <a:ext cx="6512507" cy="528132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C9068E2-588C-38D6-6691-E3988358B771}"/>
              </a:ext>
            </a:extLst>
          </p:cNvPr>
          <p:cNvSpPr/>
          <p:nvPr/>
        </p:nvSpPr>
        <p:spPr>
          <a:xfrm>
            <a:off x="950912" y="813276"/>
            <a:ext cx="4771708" cy="91940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l" defTabSz="825500"/>
            <a:endParaRPr lang="ru-RU" sz="1350" b="0" dirty="0" smtClean="0">
              <a:solidFill>
                <a:schemeClr val="tx1"/>
              </a:solidFill>
              <a:sym typeface="Helvetica Neue Medium"/>
            </a:endParaRPr>
          </a:p>
          <a:p>
            <a:pPr algn="l" defTabSz="825500"/>
            <a:r>
              <a:rPr lang="ru-RU" sz="1350" b="0" dirty="0" smtClean="0">
                <a:solidFill>
                  <a:schemeClr val="tx1"/>
                </a:solidFill>
                <a:sym typeface="Helvetica Neue Medium"/>
              </a:rPr>
              <a:t>Увеличение </a:t>
            </a:r>
            <a:r>
              <a:rPr lang="ru-RU" sz="1350" b="0" dirty="0">
                <a:solidFill>
                  <a:schemeClr val="tx1"/>
                </a:solidFill>
                <a:sym typeface="Helvetica Neue Medium"/>
              </a:rPr>
              <a:t>количества участников конкурса ежегодно </a:t>
            </a:r>
            <a:endParaRPr lang="ru-RU" sz="1350" b="0" dirty="0" smtClean="0">
              <a:solidFill>
                <a:schemeClr val="tx1"/>
              </a:solidFill>
              <a:sym typeface="Helvetica Neue Medium"/>
            </a:endParaRPr>
          </a:p>
          <a:p>
            <a:pPr algn="l" defTabSz="825500"/>
            <a:r>
              <a:rPr lang="ru-RU" sz="1350" b="0" dirty="0" smtClean="0">
                <a:solidFill>
                  <a:schemeClr val="tx1"/>
                </a:solidFill>
                <a:sym typeface="Helvetica Neue Medium"/>
              </a:rPr>
              <a:t>(в 2022 г. – </a:t>
            </a:r>
            <a:r>
              <a:rPr lang="ru-RU" sz="1350" b="0" dirty="0">
                <a:solidFill>
                  <a:schemeClr val="tx1"/>
                </a:solidFill>
                <a:sym typeface="Helvetica Neue Medium"/>
              </a:rPr>
              <a:t>39 заявок, </a:t>
            </a:r>
            <a:r>
              <a:rPr lang="ru-RU" sz="1350" b="0" dirty="0" smtClean="0">
                <a:solidFill>
                  <a:schemeClr val="tx1"/>
                </a:solidFill>
                <a:sym typeface="Helvetica Neue Medium"/>
              </a:rPr>
              <a:t>в 2023 г. </a:t>
            </a:r>
            <a:r>
              <a:rPr lang="ru-RU" sz="1350" b="0" dirty="0">
                <a:solidFill>
                  <a:schemeClr val="tx1"/>
                </a:solidFill>
                <a:sym typeface="Helvetica Neue Medium"/>
              </a:rPr>
              <a:t>– 47, </a:t>
            </a:r>
            <a:r>
              <a:rPr lang="ru-RU" sz="1350" b="0" dirty="0" smtClean="0">
                <a:solidFill>
                  <a:schemeClr val="tx1"/>
                </a:solidFill>
                <a:sym typeface="Helvetica Neue Medium"/>
              </a:rPr>
              <a:t>в 2024 г. – </a:t>
            </a:r>
            <a:r>
              <a:rPr lang="ru-RU" sz="1350" b="0" dirty="0">
                <a:solidFill>
                  <a:schemeClr val="tx1"/>
                </a:solidFill>
                <a:sym typeface="Helvetica Neue Medium"/>
              </a:rPr>
              <a:t>80</a:t>
            </a:r>
            <a:r>
              <a:rPr lang="ru-RU" sz="1350" b="0" dirty="0" smtClean="0">
                <a:solidFill>
                  <a:schemeClr val="tx1"/>
                </a:solidFill>
                <a:sym typeface="Helvetica Neue Medium"/>
              </a:rPr>
              <a:t>)</a:t>
            </a:r>
          </a:p>
          <a:p>
            <a:pPr algn="l" defTabSz="825500"/>
            <a:endParaRPr kumimoji="0" lang="ru-RU" sz="135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99D7904-FD3F-F1C8-8F6F-FAD3087DCEBA}"/>
              </a:ext>
            </a:extLst>
          </p:cNvPr>
          <p:cNvSpPr/>
          <p:nvPr/>
        </p:nvSpPr>
        <p:spPr>
          <a:xfrm>
            <a:off x="950912" y="1896692"/>
            <a:ext cx="4771708" cy="68955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l" defTabSz="825500"/>
            <a:endParaRPr lang="ru-RU" sz="1350" b="0" dirty="0">
              <a:solidFill>
                <a:schemeClr val="tx1"/>
              </a:solidFill>
              <a:sym typeface="Helvetica Neue Medium"/>
            </a:endParaRPr>
          </a:p>
          <a:p>
            <a:pPr algn="l" defTabSz="825500"/>
            <a:r>
              <a:rPr lang="ru-RU" sz="1350" b="0" dirty="0" smtClean="0">
                <a:solidFill>
                  <a:schemeClr val="tx1"/>
                </a:solidFill>
                <a:sym typeface="Helvetica Neue Medium"/>
              </a:rPr>
              <a:t>Повышение </a:t>
            </a:r>
            <a:r>
              <a:rPr lang="ru-RU" sz="1350" b="0" dirty="0">
                <a:solidFill>
                  <a:schemeClr val="tx1"/>
                </a:solidFill>
                <a:sym typeface="Helvetica Neue Medium"/>
              </a:rPr>
              <a:t>качества журналистских и </a:t>
            </a:r>
            <a:r>
              <a:rPr lang="ru-RU" sz="1350" b="0" dirty="0" err="1">
                <a:solidFill>
                  <a:schemeClr val="tx1"/>
                </a:solidFill>
                <a:sym typeface="Helvetica Neue Medium"/>
              </a:rPr>
              <a:t>блогерских</a:t>
            </a:r>
            <a:r>
              <a:rPr lang="ru-RU" sz="1350" b="0" dirty="0">
                <a:solidFill>
                  <a:schemeClr val="tx1"/>
                </a:solidFill>
                <a:sym typeface="Helvetica Neue Medium"/>
              </a:rPr>
              <a:t> </a:t>
            </a:r>
            <a:r>
              <a:rPr lang="ru-RU" sz="1350" b="0" dirty="0" smtClean="0">
                <a:solidFill>
                  <a:schemeClr val="tx1"/>
                </a:solidFill>
                <a:sym typeface="Helvetica Neue Medium"/>
              </a:rPr>
              <a:t>работ</a:t>
            </a:r>
          </a:p>
          <a:p>
            <a:pPr algn="l" defTabSz="825500"/>
            <a:endParaRPr kumimoji="0" lang="ru-RU" sz="135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015D7DD-EB30-4CAC-0E24-BDB6335C7CFF}"/>
              </a:ext>
            </a:extLst>
          </p:cNvPr>
          <p:cNvSpPr/>
          <p:nvPr/>
        </p:nvSpPr>
        <p:spPr>
          <a:xfrm>
            <a:off x="964564" y="2729922"/>
            <a:ext cx="4758056" cy="91940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l" defTabSz="825500"/>
            <a:r>
              <a:rPr lang="ru-RU" sz="1350" b="0" dirty="0">
                <a:solidFill>
                  <a:schemeClr val="tx1"/>
                </a:solidFill>
                <a:sym typeface="Helvetica Neue Medium"/>
              </a:rPr>
              <a:t> </a:t>
            </a:r>
            <a:endParaRPr lang="ru-RU" sz="1350" b="0" dirty="0" smtClean="0">
              <a:solidFill>
                <a:schemeClr val="tx1"/>
              </a:solidFill>
              <a:sym typeface="Helvetica Neue Medium"/>
            </a:endParaRPr>
          </a:p>
          <a:p>
            <a:pPr algn="l" defTabSz="825500"/>
            <a:r>
              <a:rPr lang="ru-RU" sz="1350" b="0" dirty="0" smtClean="0">
                <a:solidFill>
                  <a:schemeClr val="tx1"/>
                </a:solidFill>
                <a:sym typeface="Helvetica Neue Medium"/>
              </a:rPr>
              <a:t>Стимулирование </a:t>
            </a:r>
            <a:r>
              <a:rPr lang="ru-RU" sz="1350" b="0" dirty="0">
                <a:solidFill>
                  <a:schemeClr val="tx1"/>
                </a:solidFill>
                <a:sym typeface="Helvetica Neue Medium"/>
              </a:rPr>
              <a:t>освещения темы финансовой </a:t>
            </a:r>
            <a:r>
              <a:rPr lang="ru-RU" sz="1350" b="0" dirty="0" smtClean="0">
                <a:solidFill>
                  <a:schemeClr val="tx1"/>
                </a:solidFill>
                <a:sym typeface="Helvetica Neue Medium"/>
              </a:rPr>
              <a:t>грамотности</a:t>
            </a:r>
          </a:p>
          <a:p>
            <a:pPr algn="l" defTabSz="825500"/>
            <a:endParaRPr kumimoji="0" lang="ru-RU" sz="135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1F8D559-0B17-DA9B-1E71-7F22061AC078}"/>
              </a:ext>
            </a:extLst>
          </p:cNvPr>
          <p:cNvSpPr/>
          <p:nvPr/>
        </p:nvSpPr>
        <p:spPr>
          <a:xfrm>
            <a:off x="947736" y="3713722"/>
            <a:ext cx="4774884" cy="91940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l"/>
            <a:endParaRPr lang="ru-RU" sz="1350" b="0" dirty="0" smtClean="0"/>
          </a:p>
          <a:p>
            <a:pPr algn="l"/>
            <a:r>
              <a:rPr lang="ru-RU" sz="1350" b="0" dirty="0" smtClean="0"/>
              <a:t>Расширение </a:t>
            </a:r>
            <a:r>
              <a:rPr lang="ru-RU" sz="1350" b="0" dirty="0"/>
              <a:t>направлений финансовой грамотности, освещаемых в СМИ и </a:t>
            </a:r>
            <a:r>
              <a:rPr lang="ru-RU" sz="1350" b="0" dirty="0" err="1" smtClean="0"/>
              <a:t>соцмедиа</a:t>
            </a:r>
            <a:endParaRPr lang="ru-RU" sz="1350" b="0" dirty="0" smtClean="0"/>
          </a:p>
          <a:p>
            <a:pPr algn="l"/>
            <a:endParaRPr lang="ru-RU" sz="1350" b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872A28-3C4A-2A2C-E9EB-06F9DDA24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2" y="1040324"/>
            <a:ext cx="577113" cy="5719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F0A19CA-1D07-6E01-E1BA-AE4B71462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2" y="1991613"/>
            <a:ext cx="577113" cy="5719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1B8CE09-EE63-28CB-7E90-ABE6DBA1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2" y="2962437"/>
            <a:ext cx="577113" cy="5719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4C158E-BE38-1B81-200D-27464DD67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2" y="3887442"/>
            <a:ext cx="577113" cy="571960"/>
          </a:xfrm>
          <a:prstGeom prst="rect">
            <a:avLst/>
          </a:prstGeom>
        </p:spPr>
      </p:pic>
      <p:sp>
        <p:nvSpPr>
          <p:cNvPr id="13" name="Прямоугольник: скругленные углы 13">
            <a:extLst>
              <a:ext uri="{FF2B5EF4-FFF2-40B4-BE49-F238E27FC236}">
                <a16:creationId xmlns:a16="http://schemas.microsoft.com/office/drawing/2014/main" id="{E6548ED3-4483-55A8-75DC-21F8BA51B3AE}"/>
              </a:ext>
            </a:extLst>
          </p:cNvPr>
          <p:cNvSpPr/>
          <p:nvPr/>
        </p:nvSpPr>
        <p:spPr>
          <a:xfrm>
            <a:off x="6277052" y="1978028"/>
            <a:ext cx="2489249" cy="1305889"/>
          </a:xfrm>
          <a:prstGeom prst="round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l" defTabSz="825500"/>
            <a:endParaRPr kumimoji="0" lang="ru-RU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defTabSz="825500"/>
            <a:r>
              <a:rPr kumimoji="0" lang="ru-RU" sz="13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Препятствий </a:t>
            </a:r>
            <a:r>
              <a:rPr kumimoji="0" lang="ru-RU" sz="13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для </a:t>
            </a:r>
            <a:r>
              <a:rPr kumimoji="0" lang="ru-RU" sz="13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тиражирования практики </a:t>
            </a:r>
            <a:br>
              <a:rPr kumimoji="0" lang="ru-RU" sz="13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</a:br>
            <a:r>
              <a:rPr kumimoji="0" lang="ru-RU" sz="13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в субъектах Российской</a:t>
            </a:r>
            <a:r>
              <a:rPr kumimoji="0" lang="ru-RU" sz="130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kumimoji="0" lang="ru-RU" sz="13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Федерации не имеется</a:t>
            </a:r>
            <a:endParaRPr kumimoji="0" lang="ru-RU" sz="130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algn="l" defTabSz="825500"/>
            <a:r>
              <a:rPr kumimoji="0" lang="ru-RU" sz="130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endParaRPr kumimoji="0" lang="ru-RU" sz="13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474305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340</Words>
  <Application>Microsoft Office PowerPoint</Application>
  <PresentationFormat>Экран (16:9)</PresentationFormat>
  <Paragraphs>57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Helvetica Neue</vt:lpstr>
      <vt:lpstr>Helvetica Neue Light</vt:lpstr>
      <vt:lpstr>Helvetica Neue Medium</vt:lpstr>
      <vt:lpstr>Proxima Nova Rg</vt:lpstr>
      <vt:lpstr>White</vt:lpstr>
      <vt:lpstr>Презентация PowerPoint</vt:lpstr>
      <vt:lpstr>Описание практики</vt:lpstr>
      <vt:lpstr>Описание практики</vt:lpstr>
      <vt:lpstr>Номинации конкурса</vt:lpstr>
      <vt:lpstr>Достигнутые результаты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Салишева Лениза Раисовна</cp:lastModifiedBy>
  <cp:revision>115</cp:revision>
  <dcterms:modified xsi:type="dcterms:W3CDTF">2025-04-17T09:36:15Z</dcterms:modified>
</cp:coreProperties>
</file>