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0" r:id="rId4"/>
    <p:sldId id="264" r:id="rId5"/>
    <p:sldId id="265" r:id="rId6"/>
    <p:sldId id="266" r:id="rId7"/>
    <p:sldId id="263" r:id="rId8"/>
    <p:sldId id="261" r:id="rId9"/>
    <p:sldId id="259" r:id="rId10"/>
    <p:sldId id="267" r:id="rId11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360" y="12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ts val="1800"/>
              </a:lnSpc>
              <a:defRPr/>
            </a:pPr>
            <a:r>
              <a:rPr lang="ru-RU" sz="2160" b="1" i="0" u="none" strike="noStrike" baseline="0" dirty="0">
                <a:effectLst/>
              </a:rPr>
              <a:t>Уровень реальных знаний студентов по разным аспектам финансовой сферы</a:t>
            </a:r>
            <a:endParaRPr lang="ru-RU" dirty="0"/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Согласен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Использование сложных и малопонятных финансовых услуг несет опасность и риск </c:v>
                </c:pt>
                <c:pt idx="1">
                  <c:v>Анонимность плательщика сохраняется при оплате в Интернете </c:v>
                </c:pt>
                <c:pt idx="2">
                  <c:v>Существует большое количество способов разбогатеть (увеличить капитал)</c:v>
                </c:pt>
                <c:pt idx="3">
                  <c:v>Чем выше доход, тем выше риск</c:v>
                </c:pt>
                <c:pt idx="4">
                  <c:v>Вложение в криптовалюту помогают уберечь деньги от инфляции</c:v>
                </c:pt>
                <c:pt idx="5">
                  <c:v>Деньги нужны для сбережения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87</c:v>
                </c:pt>
                <c:pt idx="1">
                  <c:v>41</c:v>
                </c:pt>
                <c:pt idx="2">
                  <c:v>70</c:v>
                </c:pt>
                <c:pt idx="3">
                  <c:v>61</c:v>
                </c:pt>
                <c:pt idx="4">
                  <c:v>30</c:v>
                </c:pt>
                <c:pt idx="5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22-4325-A513-376A4DFF76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согласен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Использование сложных и малопонятных финансовых услуг несет опасность и риск </c:v>
                </c:pt>
                <c:pt idx="1">
                  <c:v>Анонимность плательщика сохраняется при оплате в Интернете </c:v>
                </c:pt>
                <c:pt idx="2">
                  <c:v>Существует большое количество способов разбогатеть (увеличить капитал)</c:v>
                </c:pt>
                <c:pt idx="3">
                  <c:v>Чем выше доход, тем выше риск</c:v>
                </c:pt>
                <c:pt idx="4">
                  <c:v>Вложение в криптовалюту помогают уберечь деньги от инфляции</c:v>
                </c:pt>
                <c:pt idx="5">
                  <c:v>Деньги нужны для сбережения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13</c:v>
                </c:pt>
                <c:pt idx="1">
                  <c:v>38</c:v>
                </c:pt>
                <c:pt idx="2">
                  <c:v>30</c:v>
                </c:pt>
                <c:pt idx="3">
                  <c:v>39</c:v>
                </c:pt>
                <c:pt idx="4">
                  <c:v>70</c:v>
                </c:pt>
                <c:pt idx="5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22-4325-A513-376A4DFF76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99658256"/>
        <c:axId val="699657472"/>
      </c:barChart>
      <c:catAx>
        <c:axId val="6996582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699657472"/>
        <c:crosses val="autoZero"/>
        <c:auto val="1"/>
        <c:lblAlgn val="ctr"/>
        <c:lblOffset val="100"/>
        <c:noMultiLvlLbl val="0"/>
      </c:catAx>
      <c:valAx>
        <c:axId val="699657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965825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 w="57150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ts val="1000"/>
              </a:lnSpc>
              <a:defRPr>
                <a:solidFill>
                  <a:schemeClr val="bg1"/>
                </a:solidFill>
              </a:defRPr>
            </a:pPr>
            <a:r>
              <a:rPr lang="ru-RU" sz="1200" baseline="0" dirty="0">
                <a:solidFill>
                  <a:schemeClr val="bg1"/>
                </a:solidFill>
              </a:rPr>
              <a:t>вопрос о наличии/отсутствии интереса к отдельным темам, связанным с финансовой безопасностью, %</a:t>
            </a:r>
          </a:p>
        </c:rich>
      </c:tx>
      <c:layout>
        <c:manualLayout>
          <c:xMode val="edge"/>
          <c:yMode val="edge"/>
          <c:x val="0.15674301994301995"/>
          <c:y val="3.13105844119459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7947662337662342"/>
          <c:y val="0.16048617381826033"/>
          <c:w val="0.38444393553859202"/>
          <c:h val="0.73886227758945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Защита прав человека в финансовой сфере</c:v>
                </c:pt>
                <c:pt idx="1">
                  <c:v>Защита биометрических персональных данных</c:v>
                </c:pt>
                <c:pt idx="2">
                  <c:v>Финансовая безопасность в социальных сетях и онлайн-играх</c:v>
                </c:pt>
                <c:pt idx="3">
                  <c:v>Информационная безопасность личности в финансовой сфере</c:v>
                </c:pt>
                <c:pt idx="4">
                  <c:v>Размещение информации в интернете и риски личной безопасности</c:v>
                </c:pt>
                <c:pt idx="5">
                  <c:v>Фишинг-сайты: как распознать и защитить себя</c:v>
                </c:pt>
                <c:pt idx="6">
                  <c:v>Ведение личного бюджета, наличные и безналичные деньги, фальшивомонетничество</c:v>
                </c:pt>
                <c:pt idx="7">
                  <c:v>Финансовая безопасность государства</c:v>
                </c:pt>
                <c:pt idx="8">
                  <c:v>Социальная инженерия и психологические приемы, используемые мошенниками</c:v>
                </c:pt>
                <c:pt idx="9">
                  <c:v>Махинации с банковскими картами</c:v>
                </c:pt>
                <c:pt idx="10">
                  <c:v>Мошенничество в сфере интернет-продаж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76</c:v>
                </c:pt>
                <c:pt idx="1">
                  <c:v>70</c:v>
                </c:pt>
                <c:pt idx="2">
                  <c:v>68</c:v>
                </c:pt>
                <c:pt idx="3">
                  <c:v>68</c:v>
                </c:pt>
                <c:pt idx="4">
                  <c:v>67</c:v>
                </c:pt>
                <c:pt idx="5">
                  <c:v>65</c:v>
                </c:pt>
                <c:pt idx="6">
                  <c:v>60</c:v>
                </c:pt>
                <c:pt idx="7">
                  <c:v>59</c:v>
                </c:pt>
                <c:pt idx="8">
                  <c:v>68</c:v>
                </c:pt>
                <c:pt idx="9">
                  <c:v>54</c:v>
                </c:pt>
                <c:pt idx="1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51-40C8-A2E3-E76061A02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634672"/>
        <c:axId val="604635064"/>
      </c:barChart>
      <c:catAx>
        <c:axId val="6046346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604635064"/>
        <c:crosses val="autoZero"/>
        <c:auto val="1"/>
        <c:lblAlgn val="ctr"/>
        <c:lblOffset val="150"/>
        <c:noMultiLvlLbl val="0"/>
      </c:catAx>
      <c:valAx>
        <c:axId val="60463506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6046346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Канал в telegram </c:v>
                </c:pt>
                <c:pt idx="1">
                  <c:v>Социальные сети</c:v>
                </c:pt>
                <c:pt idx="2">
                  <c:v>Чат-бот</c:v>
                </c:pt>
                <c:pt idx="3">
                  <c:v>Обучение в техникуме по тематике финансовой безопасности и финансовой грамотности</c:v>
                </c:pt>
                <c:pt idx="4">
                  <c:v>Тематические сайты со статьями и видео</c:v>
                </c:pt>
                <c:pt idx="5">
                  <c:v>Тематические мероприятия (форумы, выставки, семинары, мастер-классы, онлайн-конференции)</c:v>
                </c:pt>
                <c:pt idx="6">
                  <c:v>Игровые платформы на тему финансовой безопасности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</c:v>
                </c:pt>
                <c:pt idx="1">
                  <c:v>37</c:v>
                </c:pt>
                <c:pt idx="2">
                  <c:v>33</c:v>
                </c:pt>
                <c:pt idx="3">
                  <c:v>33</c:v>
                </c:pt>
                <c:pt idx="4">
                  <c:v>28</c:v>
                </c:pt>
                <c:pt idx="5">
                  <c:v>29</c:v>
                </c:pt>
                <c:pt idx="6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0E-40A5-9471-DB4F793D8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633496"/>
        <c:axId val="604634280"/>
      </c:barChart>
      <c:catAx>
        <c:axId val="604633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04634280"/>
        <c:crosses val="autoZero"/>
        <c:auto val="1"/>
        <c:lblAlgn val="ctr"/>
        <c:lblOffset val="100"/>
        <c:noMultiLvlLbl val="0"/>
      </c:catAx>
      <c:valAx>
        <c:axId val="604634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04633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20" baseline="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Сведения о подписке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активных пользователей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12.03.2024 г.</c:v>
                </c:pt>
                <c:pt idx="1">
                  <c:v>16.03.2024 г.</c:v>
                </c:pt>
                <c:pt idx="2">
                  <c:v>20.03.2024 г.</c:v>
                </c:pt>
                <c:pt idx="3">
                  <c:v>24.03.2024 г.</c:v>
                </c:pt>
                <c:pt idx="4">
                  <c:v>26.03.2024 г.</c:v>
                </c:pt>
                <c:pt idx="5">
                  <c:v>15.04.2024 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20</c:v>
                </c:pt>
                <c:pt idx="2">
                  <c:v>42</c:v>
                </c:pt>
                <c:pt idx="3">
                  <c:v>57</c:v>
                </c:pt>
                <c:pt idx="4">
                  <c:v>72</c:v>
                </c:pt>
                <c:pt idx="5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41-46D9-970B-843C13C25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9656688"/>
        <c:axId val="699656296"/>
      </c:lineChart>
      <c:catAx>
        <c:axId val="69965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99656296"/>
        <c:crosses val="autoZero"/>
        <c:auto val="1"/>
        <c:lblAlgn val="ctr"/>
        <c:lblOffset val="100"/>
        <c:noMultiLvlLbl val="0"/>
      </c:catAx>
      <c:valAx>
        <c:axId val="699656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9965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3567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69EF-0141-411E-BBE8-6A5DEB90718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48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69EF-0141-411E-BBE8-6A5DEB90718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23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69EF-0141-411E-BBE8-6A5DEB90718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44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4900500"/>
            <a:ext cx="2547000" cy="243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878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626394"/>
            <a:ext cx="7886700" cy="3071813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118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1524"/>
            <a:ext cx="4572000" cy="5145024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8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00" y="242620"/>
            <a:ext cx="4218750" cy="50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109" y="947123"/>
            <a:ext cx="4218750" cy="395375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56548" y="242888"/>
            <a:ext cx="4202906" cy="4792266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1897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6158250" y="1356750"/>
            <a:ext cx="303750" cy="26242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8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5156002" y="3514725"/>
            <a:ext cx="433983" cy="351830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8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6257" y="1"/>
            <a:ext cx="4807744" cy="51434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8429" y="1930004"/>
            <a:ext cx="4831556" cy="123467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7578"/>
            <a:ext cx="6934500" cy="5151077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878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626367" y="1619170"/>
            <a:ext cx="5835634" cy="1897580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878"/>
          </a:p>
        </p:txBody>
      </p:sp>
    </p:spTree>
    <p:extLst>
      <p:ext uri="{BB962C8B-B14F-4D97-AF65-F5344CB8AC3E}">
        <p14:creationId xmlns:p14="http://schemas.microsoft.com/office/powerpoint/2010/main" val="63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69EF-0141-411E-BBE8-6A5DEB90718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667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69EF-0141-411E-BBE8-6A5DEB90718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26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69EF-0141-411E-BBE8-6A5DEB90718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06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69EF-0141-411E-BBE8-6A5DEB90718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83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69EF-0141-411E-BBE8-6A5DEB90718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03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69EF-0141-411E-BBE8-6A5DEB90718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5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69EF-0141-411E-BBE8-6A5DEB90718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04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69EF-0141-411E-BBE8-6A5DEB90718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8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A69EF-0141-411E-BBE8-6A5DEB90718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61" r:id="rId20"/>
    <p:sldLayoutId id="2147483667" r:id="rId21"/>
    <p:sldLayoutId id="2147483668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ФинБезБот</a:t>
            </a:r>
            <a:r>
              <a:rPr lang="ru-RU" dirty="0"/>
              <a:t>» - </a:t>
            </a:r>
            <a:br>
              <a:rPr lang="ru-RU" dirty="0"/>
            </a:br>
            <a:r>
              <a:rPr lang="ru-RU" dirty="0"/>
              <a:t>ЧАТ-БОТ ПО ФИНАНСОВОЙ БЕЗОПАСНОСТИ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825" y="3831880"/>
            <a:ext cx="6959406" cy="1050153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Направление практики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Наименование субъекта  Хабаровский край Верхнебуреинский район</a:t>
            </a:r>
          </a:p>
          <a:p>
            <a:r>
              <a:rPr lang="ru-RU" sz="1200" dirty="0">
                <a:solidFill>
                  <a:schemeClr val="tx1"/>
                </a:solidFill>
              </a:rPr>
              <a:t>Автор практики: </a:t>
            </a:r>
            <a:r>
              <a:rPr lang="ru-RU" sz="1200" dirty="0" smtClean="0">
                <a:solidFill>
                  <a:schemeClr val="tx1"/>
                </a:solidFill>
              </a:rPr>
              <a:t>КГБПОУ "</a:t>
            </a:r>
            <a:r>
              <a:rPr lang="ru-RU" sz="1200" b="0" dirty="0" err="1" smtClean="0">
                <a:solidFill>
                  <a:schemeClr val="tx1"/>
                </a:solidFill>
              </a:rPr>
              <a:t>Чегдомынский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  <a:r>
              <a:rPr lang="ru-RU" sz="1200" b="0">
                <a:solidFill>
                  <a:schemeClr val="tx1"/>
                </a:solidFill>
              </a:rPr>
              <a:t>горно-технологический </a:t>
            </a:r>
            <a:r>
              <a:rPr lang="ru-RU" sz="1200" b="0" smtClean="0">
                <a:solidFill>
                  <a:schemeClr val="tx1"/>
                </a:solidFill>
              </a:rPr>
              <a:t>техникум", </a:t>
            </a:r>
            <a:endParaRPr lang="ru-RU" sz="1200" b="0" dirty="0">
              <a:solidFill>
                <a:schemeClr val="tx1"/>
              </a:solidFill>
            </a:endParaRPr>
          </a:p>
          <a:p>
            <a:r>
              <a:rPr lang="ru-RU" sz="1200" b="0" dirty="0">
                <a:solidFill>
                  <a:schemeClr val="tx1"/>
                </a:solidFill>
              </a:rPr>
              <a:t>Шкурко Татьяна Леонидовна, (+</a:t>
            </a:r>
            <a:r>
              <a:rPr lang="ru-RU" sz="1200" b="0" dirty="0" smtClean="0">
                <a:solidFill>
                  <a:schemeClr val="tx1"/>
                </a:solidFill>
              </a:rPr>
              <a:t>79141712636 </a:t>
            </a:r>
            <a:r>
              <a:rPr lang="en-US" sz="1200" b="0" dirty="0">
                <a:solidFill>
                  <a:schemeClr val="tx1"/>
                </a:solidFill>
              </a:rPr>
              <a:t>tatyana081009@mail.ru</a:t>
            </a:r>
            <a:r>
              <a:rPr lang="ru-RU" sz="1200" b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39" y="62686"/>
            <a:ext cx="954561" cy="9282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8EA1563-981A-4DD6-B268-0253635EC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60823"/>
            <a:ext cx="849745" cy="1055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r="19791"/>
          <a:stretch>
            <a:fillRect/>
          </a:stretch>
        </p:blipFill>
        <p:spPr/>
      </p:pic>
      <p:sp>
        <p:nvSpPr>
          <p:cNvPr id="8" name="Текст 20">
            <a:extLst>
              <a:ext uri="{FF2B5EF4-FFF2-40B4-BE49-F238E27FC236}">
                <a16:creationId xmlns=""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758429" y="1930004"/>
            <a:ext cx="4831556" cy="123467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/>
              <a:t>Образец текста</a:t>
            </a:r>
          </a:p>
          <a:p>
            <a:pPr lvl="1"/>
            <a:r>
              <a:rPr lang="ru-RU" sz="1350"/>
              <a:t>Второй уровень</a:t>
            </a:r>
          </a:p>
          <a:p>
            <a:pPr lvl="2"/>
            <a:r>
              <a:rPr lang="ru-RU" sz="1350"/>
              <a:t>Третий уровень</a:t>
            </a:r>
          </a:p>
          <a:p>
            <a:pPr lvl="3"/>
            <a:r>
              <a:rPr lang="ru-RU" sz="1350"/>
              <a:t>Четвертый уровень</a:t>
            </a:r>
          </a:p>
          <a:p>
            <a:pPr lvl="4"/>
            <a:r>
              <a:rPr lang="ru-RU" sz="1350"/>
              <a:t>Пятый уровень</a:t>
            </a:r>
            <a:endParaRPr lang="ru-RU" sz="1350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184500" y="0"/>
            <a:ext cx="6615000" cy="5143500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878">
                <a:solidFill>
                  <a:schemeClr val="bg1"/>
                </a:solidFill>
              </a:rPr>
              <a:t>Спа</a:t>
            </a:r>
            <a:endParaRPr lang="ru-RU" sz="878" dirty="0">
              <a:solidFill>
                <a:schemeClr val="bg1"/>
              </a:solidFill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-6204" y="1491751"/>
            <a:ext cx="6164454" cy="1991249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rgbClr val="4E9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878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2469039" y="2065500"/>
            <a:ext cx="312778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50" dirty="0" err="1">
                <a:solidFill>
                  <a:schemeClr val="bg1"/>
                </a:solidFill>
              </a:rPr>
              <a:t>ФинБезБот</a:t>
            </a:r>
            <a:endParaRPr lang="ru-RU" sz="405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Изображение выглядит как зарисовка, рисунок, искусство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E3E43A90-7E14-0939-3C59-3CBBBDC86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9" t="664" r="19630" b="-664"/>
          <a:stretch/>
        </p:blipFill>
        <p:spPr>
          <a:xfrm>
            <a:off x="49500" y="985500"/>
            <a:ext cx="2605992" cy="2531250"/>
          </a:xfrm>
          <a:prstGeom prst="ellipse">
            <a:avLst/>
          </a:prstGeom>
        </p:spPr>
      </p:pic>
      <p:pic>
        <p:nvPicPr>
          <p:cNvPr id="12" name="Picture 2" descr="C:\Users\user\Downloads\qr_tm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37523" r="23375" b="33645"/>
          <a:stretch/>
        </p:blipFill>
        <p:spPr bwMode="auto">
          <a:xfrm>
            <a:off x="2682000" y="3179251"/>
            <a:ext cx="1846692" cy="179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728250" y="276750"/>
            <a:ext cx="2396250" cy="1147500"/>
          </a:xfrm>
          <a:prstGeom prst="wedgeRoundRectCallout">
            <a:avLst>
              <a:gd name="adj1" fmla="val -86134"/>
              <a:gd name="adj2" fmla="val 56395"/>
              <a:gd name="adj3" fmla="val 16667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8"/>
          </a:p>
        </p:txBody>
      </p:sp>
      <p:sp>
        <p:nvSpPr>
          <p:cNvPr id="3" name="TextBox 2"/>
          <p:cNvSpPr txBox="1"/>
          <p:nvPr/>
        </p:nvSpPr>
        <p:spPr>
          <a:xfrm>
            <a:off x="3675372" y="310501"/>
            <a:ext cx="2584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Спасибо </a:t>
            </a:r>
          </a:p>
          <a:p>
            <a:r>
              <a:rPr lang="ru-RU" sz="3000" dirty="0">
                <a:solidFill>
                  <a:schemeClr val="bg1"/>
                </a:solidFill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928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92" y="385230"/>
            <a:ext cx="6888265" cy="476021"/>
          </a:xfrm>
        </p:spPr>
        <p:txBody>
          <a:bodyPr/>
          <a:lstStyle/>
          <a:p>
            <a:pPr algn="l"/>
            <a:r>
              <a:rPr lang="ru-RU" sz="2000" b="1" dirty="0"/>
              <a:t>Цель работы: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E4A127BA-FFFF-8668-53AB-52EF562034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01355" y="918831"/>
            <a:ext cx="3863975" cy="3962400"/>
          </a:xfrm>
        </p:spPr>
      </p:sp>
      <p:sp>
        <p:nvSpPr>
          <p:cNvPr id="6" name="Текст 6">
            <a:extLst>
              <a:ext uri="{FF2B5EF4-FFF2-40B4-BE49-F238E27FC236}">
                <a16:creationId xmlns="" xmlns:a16="http://schemas.microsoft.com/office/drawing/2014/main" id="{E17F2976-00D6-461E-9FED-21B9B7A0395B}"/>
              </a:ext>
            </a:extLst>
          </p:cNvPr>
          <p:cNvSpPr txBox="1">
            <a:spLocks/>
          </p:cNvSpPr>
          <p:nvPr/>
        </p:nvSpPr>
        <p:spPr>
          <a:xfrm>
            <a:off x="400692" y="902630"/>
            <a:ext cx="3846188" cy="1569879"/>
          </a:xfrm>
          <a:prstGeom prst="rect">
            <a:avLst/>
          </a:prstGeom>
        </p:spPr>
        <p:txBody>
          <a:bodyPr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sz="2000" b="1" dirty="0" smtClean="0"/>
              <a:t>-создать </a:t>
            </a:r>
            <a:r>
              <a:rPr lang="ru-RU" sz="2000" b="1" dirty="0"/>
              <a:t>и запустить чат-бот, который поможет развить у студентов интерес к изучению вопросов личной финансовой безопасности и сформировать понимание рационального поведения в мире финансов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5833" t="18333" r="10000" b="15247"/>
          <a:stretch/>
        </p:blipFill>
        <p:spPr>
          <a:xfrm>
            <a:off x="4318001" y="701740"/>
            <a:ext cx="4447329" cy="44653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2" r="23162"/>
          <a:stretch>
            <a:fillRect/>
          </a:stretch>
        </p:blipFill>
        <p:spPr>
          <a:xfrm>
            <a:off x="5566811" y="724513"/>
            <a:ext cx="3577189" cy="4198664"/>
          </a:xfrm>
          <a:prstGeom prst="rect">
            <a:avLst/>
          </a:prstGeom>
        </p:spPr>
      </p:pic>
      <p:pic>
        <p:nvPicPr>
          <p:cNvPr id="5" name="Picture 18" descr="F:\студ весна 2024\scale_120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65" y="46351"/>
            <a:ext cx="2835833" cy="178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студ весна 2024\chatb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68" y="1728050"/>
            <a:ext cx="3195000" cy="190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ІТ-галузь: зроблено в Україн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78" y="3658281"/>
            <a:ext cx="2700000" cy="141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Как повысить финансовую грамотность: с чего начать и как научиться  самостоятель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6" y="633469"/>
            <a:ext cx="3067050" cy="204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Дают ли студентам рассрочку на телефон 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" y="2708161"/>
            <a:ext cx="3812534" cy="231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4">
            <a:extLst>
              <a:ext uri="{FF2B5EF4-FFF2-40B4-BE49-F238E27FC236}">
                <a16:creationId xmlns=""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3497" y="-24884"/>
            <a:ext cx="4137115" cy="66888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Актуальность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11" name="Текст 6">
            <a:extLst>
              <a:ext uri="{FF2B5EF4-FFF2-40B4-BE49-F238E27FC236}">
                <a16:creationId xmlns=""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-829011" y="616988"/>
            <a:ext cx="4684429" cy="1218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ru-RU" sz="1600" b="1" dirty="0"/>
              <a:t>Финансовая безопасность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ru-RU" sz="1600" b="1" dirty="0"/>
              <a:t> и 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ru-RU" sz="1600" b="1" dirty="0"/>
              <a:t>финансовая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945000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78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9500" y="-1202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</a:rPr>
              <a:t>Распределение ответов студентов КГБПОУ ЧГТТ 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на вопросы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68354561"/>
              </p:ext>
            </p:extLst>
          </p:nvPr>
        </p:nvGraphicFramePr>
        <p:xfrm>
          <a:off x="3188250" y="1079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985750" y="1221750"/>
            <a:ext cx="0" cy="3746250"/>
          </a:xfrm>
          <a:prstGeom prst="line">
            <a:avLst/>
          </a:prstGeom>
          <a:ln w="28575">
            <a:solidFill>
              <a:srgbClr val="1B33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57000" y="4829501"/>
            <a:ext cx="239798" cy="22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78" dirty="0"/>
              <a:t>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84" y="1178717"/>
            <a:ext cx="3029634" cy="37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702" y="141751"/>
            <a:ext cx="4475864" cy="501665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Распределение ответов студентов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КГБПОУ </a:t>
            </a:r>
            <a:r>
              <a:rPr lang="ru-RU" sz="2000" dirty="0"/>
              <a:t>ЧГТТ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4472479" y="153143"/>
            <a:ext cx="3887300" cy="4834655"/>
          </a:xfrm>
        </p:spPr>
        <p:txBody>
          <a:bodyPr>
            <a:normAutofit/>
          </a:bodyPr>
          <a:lstStyle/>
          <a:p>
            <a:pPr algn="ctr">
              <a:lnSpc>
                <a:spcPts val="900"/>
              </a:lnSpc>
            </a:pPr>
            <a:r>
              <a:rPr lang="ru-RU" sz="1500" b="1" dirty="0">
                <a:solidFill>
                  <a:srgbClr val="0099FF"/>
                </a:solidFill>
              </a:rPr>
              <a:t> </a:t>
            </a:r>
            <a:r>
              <a:rPr lang="ru-RU" sz="1500" b="1" dirty="0">
                <a:solidFill>
                  <a:srgbClr val="4472C4"/>
                </a:solidFill>
              </a:rPr>
              <a:t>«Насколько вероятно, </a:t>
            </a:r>
            <a:endParaRPr lang="ru-RU" sz="1500" b="1" dirty="0" smtClean="0">
              <a:solidFill>
                <a:srgbClr val="4472C4"/>
              </a:solidFill>
            </a:endParaRPr>
          </a:p>
          <a:p>
            <a:pPr algn="ctr">
              <a:lnSpc>
                <a:spcPts val="900"/>
              </a:lnSpc>
            </a:pPr>
            <a:r>
              <a:rPr lang="ru-RU" sz="1500" b="1" dirty="0" smtClean="0">
                <a:solidFill>
                  <a:srgbClr val="4472C4"/>
                </a:solidFill>
              </a:rPr>
              <a:t>что </a:t>
            </a:r>
            <a:r>
              <a:rPr lang="ru-RU" sz="1500" b="1" dirty="0">
                <a:solidFill>
                  <a:srgbClr val="4472C4"/>
                </a:solidFill>
              </a:rPr>
              <a:t>Вы лично </a:t>
            </a:r>
            <a:r>
              <a:rPr lang="ru-RU" sz="1500" b="1" dirty="0" smtClean="0">
                <a:solidFill>
                  <a:srgbClr val="4472C4"/>
                </a:solidFill>
              </a:rPr>
              <a:t>заинтересуетесь </a:t>
            </a:r>
          </a:p>
          <a:p>
            <a:pPr algn="ctr">
              <a:lnSpc>
                <a:spcPts val="900"/>
              </a:lnSpc>
            </a:pPr>
            <a:r>
              <a:rPr lang="ru-RU" sz="1500" b="1" dirty="0" smtClean="0">
                <a:solidFill>
                  <a:srgbClr val="4472C4"/>
                </a:solidFill>
              </a:rPr>
              <a:t>информацией </a:t>
            </a:r>
            <a:r>
              <a:rPr lang="ru-RU" sz="1500" b="1" dirty="0">
                <a:solidFill>
                  <a:srgbClr val="4472C4"/>
                </a:solidFill>
              </a:rPr>
              <a:t>о финансовой </a:t>
            </a:r>
            <a:endParaRPr lang="ru-RU" sz="1500" b="1" dirty="0" smtClean="0">
              <a:solidFill>
                <a:srgbClr val="4472C4"/>
              </a:solidFill>
            </a:endParaRPr>
          </a:p>
          <a:p>
            <a:pPr algn="ctr">
              <a:lnSpc>
                <a:spcPts val="900"/>
              </a:lnSpc>
            </a:pPr>
            <a:r>
              <a:rPr lang="ru-RU" sz="1500" b="1" dirty="0" smtClean="0">
                <a:solidFill>
                  <a:srgbClr val="4472C4"/>
                </a:solidFill>
              </a:rPr>
              <a:t>безопасности </a:t>
            </a:r>
            <a:r>
              <a:rPr lang="ru-RU" sz="1500" b="1" dirty="0">
                <a:solidFill>
                  <a:srgbClr val="4472C4"/>
                </a:solidFill>
              </a:rPr>
              <a:t>в следующих источниках»,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1640" y="4824580"/>
            <a:ext cx="247184" cy="227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78" dirty="0"/>
              <a:t>5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02546487"/>
              </p:ext>
            </p:extLst>
          </p:nvPr>
        </p:nvGraphicFramePr>
        <p:xfrm>
          <a:off x="-221344" y="844646"/>
          <a:ext cx="4826250" cy="446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31667306"/>
              </p:ext>
            </p:extLst>
          </p:nvPr>
        </p:nvGraphicFramePr>
        <p:xfrm>
          <a:off x="4808250" y="1094859"/>
          <a:ext cx="4190114" cy="3957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4685300" y="858407"/>
            <a:ext cx="4325114" cy="1376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0750" y="844646"/>
            <a:ext cx="4325114" cy="137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7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82D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78" dirty="0"/>
              <a:t> 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65" y="3314250"/>
            <a:ext cx="810000" cy="13837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497600" y="-200062"/>
            <a:ext cx="7886700" cy="994172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ФинБезБот</a:t>
            </a:r>
            <a:r>
              <a:rPr lang="ru-RU" sz="2400" dirty="0">
                <a:solidFill>
                  <a:schemeClr val="bg1"/>
                </a:solidFill>
              </a:rPr>
              <a:t> (структура)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2258" y="4817989"/>
            <a:ext cx="285750" cy="22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78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6" y="1476918"/>
            <a:ext cx="1052784" cy="18322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5735" y="648000"/>
            <a:ext cx="3998765" cy="675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2 раздела, 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6 различных тематических блоков и 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24 развёрнутых структурированных ответов на вопросы 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по теме финансовой грамотности и финансовой безопасности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0" y="1594165"/>
            <a:ext cx="844470" cy="15054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75" y="1928328"/>
            <a:ext cx="737076" cy="13597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94" y="137724"/>
            <a:ext cx="707965" cy="13093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40" y="1431094"/>
            <a:ext cx="722653" cy="13769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59" y="3705949"/>
            <a:ext cx="731062" cy="12505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14" y="3702257"/>
            <a:ext cx="756662" cy="1279034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2251936" y="2763422"/>
            <a:ext cx="1510064" cy="9314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95751" y="2976751"/>
            <a:ext cx="1002857" cy="53999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57000" y="3165991"/>
            <a:ext cx="182358" cy="35075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" y="3525056"/>
            <a:ext cx="776250" cy="1468388"/>
          </a:xfrm>
          <a:prstGeom prst="rect">
            <a:avLst/>
          </a:prstGeom>
        </p:spPr>
      </p:pic>
      <p:cxnSp>
        <p:nvCxnSpPr>
          <p:cNvPr id="49" name="Прямая со стрелкой 48"/>
          <p:cNvCxnSpPr/>
          <p:nvPr/>
        </p:nvCxnSpPr>
        <p:spPr>
          <a:xfrm>
            <a:off x="2708881" y="4495500"/>
            <a:ext cx="1375775" cy="39553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1095750" y="2706751"/>
            <a:ext cx="726345" cy="20249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2708881" y="4406822"/>
            <a:ext cx="517226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2251937" y="2067105"/>
            <a:ext cx="555104" cy="50770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Рисунок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50" y="3541368"/>
            <a:ext cx="810000" cy="1456875"/>
          </a:xfrm>
          <a:prstGeom prst="rect">
            <a:avLst/>
          </a:prstGeom>
        </p:spPr>
      </p:pic>
      <p:cxnSp>
        <p:nvCxnSpPr>
          <p:cNvPr id="74" name="Прямая со стрелкой 73"/>
          <p:cNvCxnSpPr/>
          <p:nvPr/>
        </p:nvCxnSpPr>
        <p:spPr>
          <a:xfrm flipH="1">
            <a:off x="831564" y="1323001"/>
            <a:ext cx="669186" cy="21618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Рисунок 8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95" y="132051"/>
            <a:ext cx="675000" cy="1314991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50" y="1688786"/>
            <a:ext cx="655278" cy="131625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18" y="97042"/>
            <a:ext cx="657071" cy="135000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19" y="1701267"/>
            <a:ext cx="674393" cy="127548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09" y="1701267"/>
            <a:ext cx="684491" cy="1275484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71" y="3276651"/>
            <a:ext cx="772058" cy="151875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50" y="3276651"/>
            <a:ext cx="776250" cy="151875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3288028"/>
            <a:ext cx="739204" cy="1477472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62" y="113597"/>
            <a:ext cx="675000" cy="1317498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10" y="146493"/>
            <a:ext cx="689924" cy="1284601"/>
          </a:xfrm>
          <a:prstGeom prst="rect">
            <a:avLst/>
          </a:prstGeom>
        </p:spPr>
      </p:pic>
      <p:cxnSp>
        <p:nvCxnSpPr>
          <p:cNvPr id="59" name="Прямая со стрелкой 58"/>
          <p:cNvCxnSpPr/>
          <p:nvPr/>
        </p:nvCxnSpPr>
        <p:spPr>
          <a:xfrm flipV="1">
            <a:off x="783924" y="4535289"/>
            <a:ext cx="417341" cy="29771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67" y="2131455"/>
            <a:ext cx="787099" cy="1385295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2343114" y="2856570"/>
            <a:ext cx="2600136" cy="45260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6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725" y="143265"/>
            <a:ext cx="3219774" cy="3564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Инструменты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для создания чат-бота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75100" y="772218"/>
            <a:ext cx="5118100" cy="4044950"/>
          </a:xfrm>
          <a:prstGeom prst="rect">
            <a:avLst/>
          </a:prstGeom>
          <a:solidFill>
            <a:srgbClr val="18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pic>
        <p:nvPicPr>
          <p:cNvPr id="8" name="Picture 2" descr="https://cdn-edge.kwork.ru/pics/t3/40/12056098-1613339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75" y="860298"/>
            <a:ext cx="2275537" cy="12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99" y="905855"/>
            <a:ext cx="2148379" cy="12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user\Desktop\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"/>
          <a:stretch/>
        </p:blipFill>
        <p:spPr bwMode="auto">
          <a:xfrm>
            <a:off x="5724675" y="2160783"/>
            <a:ext cx="1800075" cy="124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Что такое финансовая грамотность и зачем она нужна — Октябрьский район п.  Каменоломни, г. Шах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25" y="3457116"/>
            <a:ext cx="1682950" cy="13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12 правил финансовой безопасности в Интернете – Защита потребител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6161" r="-1493" b="15517"/>
          <a:stretch/>
        </p:blipFill>
        <p:spPr bwMode="auto">
          <a:xfrm>
            <a:off x="7285572" y="3308372"/>
            <a:ext cx="1807628" cy="14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47383" y="146066"/>
            <a:ext cx="3714205" cy="4946635"/>
            <a:chOff x="123401" y="978781"/>
            <a:chExt cx="3876557" cy="5879219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AF9E557-6DB4-4D75-A7F3-7C22DD2BB921}"/>
                </a:ext>
              </a:extLst>
            </p:cNvPr>
            <p:cNvSpPr txBox="1"/>
            <p:nvPr/>
          </p:nvSpPr>
          <p:spPr>
            <a:xfrm>
              <a:off x="1416000" y="2214000"/>
              <a:ext cx="2583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 hangingPunct="1"/>
              <a:r>
                <a:rPr lang="ru-RU" sz="20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MenuBuilderBot</a:t>
              </a:r>
              <a:endParaRPr lang="ru-RU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1765D055-23FB-418D-A56C-899B5E29CC44}"/>
                </a:ext>
              </a:extLst>
            </p:cNvPr>
            <p:cNvSpPr/>
            <p:nvPr/>
          </p:nvSpPr>
          <p:spPr>
            <a:xfrm>
              <a:off x="1427584" y="2561882"/>
              <a:ext cx="25350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hangingPunct="1"/>
              <a:r>
                <a:rPr lang="ru-RU" sz="1600" b="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Бот для добавления команд в созданного бота и его настройки 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E45FF915-C8A5-4583-8183-5F355A51380B}"/>
                </a:ext>
              </a:extLst>
            </p:cNvPr>
            <p:cNvSpPr txBox="1"/>
            <p:nvPr/>
          </p:nvSpPr>
          <p:spPr>
            <a:xfrm>
              <a:off x="1371000" y="999000"/>
              <a:ext cx="1346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 hangingPunct="1"/>
              <a:r>
                <a:rPr lang="en-US" sz="200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BotFather</a:t>
              </a:r>
              <a:endParaRPr lang="ru-RU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BD82080C-ACB7-47D5-A3A7-F93480980FAB}"/>
                </a:ext>
              </a:extLst>
            </p:cNvPr>
            <p:cNvSpPr/>
            <p:nvPr/>
          </p:nvSpPr>
          <p:spPr>
            <a:xfrm>
              <a:off x="1390651" y="3732597"/>
              <a:ext cx="26089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hangingPunct="1"/>
              <a:r>
                <a:rPr lang="ru-RU" sz="1600" b="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Для создания бота, его последующей настройки и тестирования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543D9D9-9E4D-41D5-B45B-1D50FE53F641}"/>
                </a:ext>
              </a:extLst>
            </p:cNvPr>
            <p:cNvSpPr txBox="1"/>
            <p:nvPr/>
          </p:nvSpPr>
          <p:spPr>
            <a:xfrm>
              <a:off x="1403154" y="4554000"/>
              <a:ext cx="2583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 hangingPunct="1"/>
              <a:r>
                <a:rPr lang="ru-RU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ArtGeneration.me  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B0D6DE32-3CCE-4149-ABB8-85397A1BACD0}"/>
                </a:ext>
              </a:extLst>
            </p:cNvPr>
            <p:cNvSpPr/>
            <p:nvPr/>
          </p:nvSpPr>
          <p:spPr>
            <a:xfrm>
              <a:off x="1403154" y="4954110"/>
              <a:ext cx="24419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hangingPunct="1"/>
              <a:r>
                <a:rPr lang="ru-RU" sz="1600" b="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Нейросеть, создавшая </a:t>
              </a:r>
              <a:r>
                <a:rPr lang="ru-RU" sz="1600" b="0" kern="1200" dirty="0" err="1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аватарку</a:t>
              </a:r>
              <a:r>
                <a:rPr lang="ru-RU" sz="1600" b="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бота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277428C-C8E3-4F13-9B07-D952BAE0A625}"/>
                </a:ext>
              </a:extLst>
            </p:cNvPr>
            <p:cNvSpPr txBox="1"/>
            <p:nvPr/>
          </p:nvSpPr>
          <p:spPr>
            <a:xfrm>
              <a:off x="1362208" y="3394065"/>
              <a:ext cx="2583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 hangingPunct="1"/>
              <a:r>
                <a:rPr lang="ru-RU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Аккаунт в </a:t>
              </a:r>
              <a:r>
                <a: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Telegram</a:t>
              </a:r>
              <a:endParaRPr lang="ru-RU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5FC1FD99-9FFC-465B-A81E-9A6CFC3EB75C}"/>
                </a:ext>
              </a:extLst>
            </p:cNvPr>
            <p:cNvSpPr/>
            <p:nvPr/>
          </p:nvSpPr>
          <p:spPr>
            <a:xfrm>
              <a:off x="1378724" y="1301266"/>
              <a:ext cx="25839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hangingPunct="1"/>
              <a:r>
                <a:rPr lang="ru-RU" sz="1600" b="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Бот для создания и управления созданными ботами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F2C177D-69FA-4FF9-92B0-AC79992235DD}"/>
                </a:ext>
              </a:extLst>
            </p:cNvPr>
            <p:cNvSpPr txBox="1"/>
            <p:nvPr/>
          </p:nvSpPr>
          <p:spPr>
            <a:xfrm>
              <a:off x="1371000" y="5769000"/>
              <a:ext cx="25839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 hangingPunct="1"/>
              <a:r>
                <a:rPr lang="en-US" sz="20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Quiz Bot</a:t>
              </a:r>
              <a:endParaRPr lang="ru-RU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6EC50026-1BE9-4B2F-B0F8-964921EA3B6E}"/>
                </a:ext>
              </a:extLst>
            </p:cNvPr>
            <p:cNvSpPr/>
            <p:nvPr/>
          </p:nvSpPr>
          <p:spPr>
            <a:xfrm>
              <a:off x="1416000" y="6129000"/>
              <a:ext cx="2250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hangingPunct="1"/>
              <a:r>
                <a:rPr lang="ru-RU" sz="1600" b="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Бот для создания викторин</a:t>
              </a:r>
            </a:p>
          </p:txBody>
        </p:sp>
        <p:pic>
          <p:nvPicPr>
            <p:cNvPr id="40" name="Рисунок 39" descr="Изображение выглядит как мультфильм, Вымышленный персонаж, игрушк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8A0940DA-6B37-B5A6-E7A7-6999ADB83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98" y="978781"/>
              <a:ext cx="1161208" cy="116120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Графика, графическая вставка, круг, дизайн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77E82FC2-3081-4C64-30BA-379B5C92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3" y="5696792"/>
              <a:ext cx="1161208" cy="116120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логотип, символ, текст, Шриф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9D717EF-0665-F79D-CC0C-E2A4ED31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00" y="4554000"/>
              <a:ext cx="1161208" cy="116120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графическая вставка, Графика, дизайн, иллюстрация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A7CDD9A5-05BD-9A27-1289-B6695D2D6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16" y="2231671"/>
              <a:ext cx="1161208" cy="116120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логотип, символ, Графика, Шриф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322D7D99-316A-D045-1A2D-FDD80F65A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7" t="4910" r="18810" b="-103"/>
            <a:stretch/>
          </p:blipFill>
          <p:spPr>
            <a:xfrm>
              <a:off x="123401" y="3392879"/>
              <a:ext cx="1349438" cy="116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048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1DA1F3B-1D8A-4C29-BE26-73DBFD55B578}"/>
              </a:ext>
            </a:extLst>
          </p:cNvPr>
          <p:cNvSpPr/>
          <p:nvPr/>
        </p:nvSpPr>
        <p:spPr>
          <a:xfrm>
            <a:off x="0" y="729000"/>
            <a:ext cx="9143999" cy="4287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5">
            <a:extLst>
              <a:ext uri="{FF2B5EF4-FFF2-40B4-BE49-F238E27FC236}">
                <a16:creationId xmlns="" xmlns:a16="http://schemas.microsoft.com/office/drawing/2014/main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326" y="-21408"/>
            <a:ext cx="2836609" cy="495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Апробация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5" name="Picture 7" descr="C:\Users\user\Downloads\20240410_1341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7" b="13066"/>
          <a:stretch/>
        </p:blipFill>
        <p:spPr bwMode="auto">
          <a:xfrm>
            <a:off x="73545" y="506214"/>
            <a:ext cx="2456411" cy="16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56" y="70250"/>
            <a:ext cx="1710000" cy="256063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85350581"/>
              </p:ext>
            </p:extLst>
          </p:nvPr>
        </p:nvGraphicFramePr>
        <p:xfrm>
          <a:off x="4225039" y="2678096"/>
          <a:ext cx="4855459" cy="219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50" y="70250"/>
            <a:ext cx="1782575" cy="2565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25" y="0"/>
            <a:ext cx="1560775" cy="2725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55" y="2678096"/>
            <a:ext cx="1321616" cy="22467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35" y="3002080"/>
            <a:ext cx="2829879" cy="15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207343" y="50809"/>
            <a:ext cx="594733" cy="4819610"/>
            <a:chOff x="183796" y="838209"/>
            <a:chExt cx="653755" cy="5763518"/>
          </a:xfrm>
        </p:grpSpPr>
        <p:sp>
          <p:nvSpPr>
            <p:cNvPr id="21" name="Прямоугольник: скругленные углы 15">
              <a:extLst>
                <a:ext uri="{FF2B5EF4-FFF2-40B4-BE49-F238E27FC236}">
                  <a16:creationId xmlns="" xmlns:a16="http://schemas.microsoft.com/office/drawing/2014/main" id="{F20FA84D-2D85-48FC-8112-CE1A01B3A4DC}"/>
                </a:ext>
              </a:extLst>
            </p:cNvPr>
            <p:cNvSpPr/>
            <p:nvPr/>
          </p:nvSpPr>
          <p:spPr>
            <a:xfrm rot="2689455">
              <a:off x="223857" y="838209"/>
              <a:ext cx="613694" cy="6136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: скругленные углы 17">
              <a:extLst>
                <a:ext uri="{FF2B5EF4-FFF2-40B4-BE49-F238E27FC236}">
                  <a16:creationId xmlns="" xmlns:a16="http://schemas.microsoft.com/office/drawing/2014/main" id="{F8D4F419-C985-4128-A704-3C52C365C35A}"/>
                </a:ext>
              </a:extLst>
            </p:cNvPr>
            <p:cNvSpPr/>
            <p:nvPr/>
          </p:nvSpPr>
          <p:spPr>
            <a:xfrm rot="2689455">
              <a:off x="204068" y="1706099"/>
              <a:ext cx="613694" cy="6136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: скругленные углы 23">
              <a:extLst>
                <a:ext uri="{FF2B5EF4-FFF2-40B4-BE49-F238E27FC236}">
                  <a16:creationId xmlns="" xmlns:a16="http://schemas.microsoft.com/office/drawing/2014/main" id="{F5F87BF2-0E8C-464F-83CE-C51FC1C29FBF}"/>
                </a:ext>
              </a:extLst>
            </p:cNvPr>
            <p:cNvSpPr/>
            <p:nvPr/>
          </p:nvSpPr>
          <p:spPr>
            <a:xfrm rot="2689455">
              <a:off x="201914" y="2573990"/>
              <a:ext cx="613694" cy="6136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5">
              <a:extLst>
                <a:ext uri="{FF2B5EF4-FFF2-40B4-BE49-F238E27FC236}">
                  <a16:creationId xmlns="" xmlns:a16="http://schemas.microsoft.com/office/drawing/2014/main" id="{BE62978E-6718-466A-A7ED-6ED7E3E382A8}"/>
                </a:ext>
              </a:extLst>
            </p:cNvPr>
            <p:cNvSpPr/>
            <p:nvPr/>
          </p:nvSpPr>
          <p:spPr>
            <a:xfrm rot="2689455">
              <a:off x="201914" y="3408150"/>
              <a:ext cx="613694" cy="6136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31">
              <a:extLst>
                <a:ext uri="{FF2B5EF4-FFF2-40B4-BE49-F238E27FC236}">
                  <a16:creationId xmlns="" xmlns:a16="http://schemas.microsoft.com/office/drawing/2014/main" id="{9E4AA8DB-6AB7-47C5-8D1E-1BCCC6DA9EF6}"/>
                </a:ext>
              </a:extLst>
            </p:cNvPr>
            <p:cNvSpPr/>
            <p:nvPr/>
          </p:nvSpPr>
          <p:spPr>
            <a:xfrm rot="2689455">
              <a:off x="197863" y="4252249"/>
              <a:ext cx="613694" cy="6136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: скругленные углы 33">
              <a:extLst>
                <a:ext uri="{FF2B5EF4-FFF2-40B4-BE49-F238E27FC236}">
                  <a16:creationId xmlns="" xmlns:a16="http://schemas.microsoft.com/office/drawing/2014/main" id="{87089419-7EA6-47EC-86E9-7A8B61AAE3BE}"/>
                </a:ext>
              </a:extLst>
            </p:cNvPr>
            <p:cNvSpPr/>
            <p:nvPr/>
          </p:nvSpPr>
          <p:spPr>
            <a:xfrm rot="2689455">
              <a:off x="183796" y="5120140"/>
              <a:ext cx="613694" cy="6136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: скругленные углы 33">
              <a:extLst>
                <a:ext uri="{FF2B5EF4-FFF2-40B4-BE49-F238E27FC236}">
                  <a16:creationId xmlns="" xmlns:a16="http://schemas.microsoft.com/office/drawing/2014/main" id="{87089419-7EA6-47EC-86E9-7A8B61AAE3BE}"/>
                </a:ext>
              </a:extLst>
            </p:cNvPr>
            <p:cNvSpPr/>
            <p:nvPr/>
          </p:nvSpPr>
          <p:spPr>
            <a:xfrm rot="2689455">
              <a:off x="197862" y="5988033"/>
              <a:ext cx="613694" cy="6136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38662" y="66682"/>
            <a:ext cx="532382" cy="4793872"/>
            <a:chOff x="246147" y="914222"/>
            <a:chExt cx="532382" cy="479387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41B6907-BFD2-4D10-94E7-BD13B53449F3}"/>
                </a:ext>
              </a:extLst>
            </p:cNvPr>
            <p:cNvSpPr txBox="1"/>
            <p:nvPr/>
          </p:nvSpPr>
          <p:spPr>
            <a:xfrm>
              <a:off x="282879" y="914222"/>
              <a:ext cx="495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62831F4-2FD4-4876-BA0C-2C24EA34A8CF}"/>
                </a:ext>
              </a:extLst>
            </p:cNvPr>
            <p:cNvSpPr txBox="1"/>
            <p:nvPr/>
          </p:nvSpPr>
          <p:spPr>
            <a:xfrm>
              <a:off x="273964" y="1630420"/>
              <a:ext cx="495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0</a:t>
              </a:r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3F9A0B0-321F-4F30-810F-91242B5866DA}"/>
                </a:ext>
              </a:extLst>
            </p:cNvPr>
            <p:cNvSpPr txBox="1"/>
            <p:nvPr/>
          </p:nvSpPr>
          <p:spPr>
            <a:xfrm>
              <a:off x="246147" y="2358591"/>
              <a:ext cx="495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0</a:t>
              </a:r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A6965E1-1479-4AB8-84E3-78DE6CC0D84E}"/>
                </a:ext>
              </a:extLst>
            </p:cNvPr>
            <p:cNvSpPr txBox="1"/>
            <p:nvPr/>
          </p:nvSpPr>
          <p:spPr>
            <a:xfrm>
              <a:off x="258943" y="3058500"/>
              <a:ext cx="495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0</a:t>
              </a:r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DF82650-4443-49C2-87EE-1DDA0213A348}"/>
                </a:ext>
              </a:extLst>
            </p:cNvPr>
            <p:cNvSpPr txBox="1"/>
            <p:nvPr/>
          </p:nvSpPr>
          <p:spPr>
            <a:xfrm>
              <a:off x="246256" y="3773997"/>
              <a:ext cx="495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0</a:t>
              </a:r>
              <a:r>
                <a:rPr lang="en-US" sz="2400" b="1" dirty="0">
                  <a:solidFill>
                    <a:schemeClr val="bg1"/>
                  </a:solidFill>
                </a:rPr>
                <a:t>5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EF18210-1F93-4AD4-9726-C90BD41866F1}"/>
                </a:ext>
              </a:extLst>
            </p:cNvPr>
            <p:cNvSpPr txBox="1"/>
            <p:nvPr/>
          </p:nvSpPr>
          <p:spPr>
            <a:xfrm>
              <a:off x="246147" y="4487745"/>
              <a:ext cx="495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0</a:t>
              </a: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EF18210-1F93-4AD4-9726-C90BD41866F1}"/>
                </a:ext>
              </a:extLst>
            </p:cNvPr>
            <p:cNvSpPr txBox="1"/>
            <p:nvPr/>
          </p:nvSpPr>
          <p:spPr>
            <a:xfrm>
              <a:off x="273964" y="5246429"/>
              <a:ext cx="495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07</a:t>
              </a:r>
            </a:p>
          </p:txBody>
        </p:sp>
      </p:grpSp>
      <p:sp>
        <p:nvSpPr>
          <p:cNvPr id="28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369" y="66682"/>
            <a:ext cx="3332163" cy="496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Чат-бот 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преимущества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762129" y="0"/>
            <a:ext cx="50016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</a:rPr>
              <a:t>может предоставлять обучающие материалы и задания в интерактивной форме, что делает процесс более увлекательным и доступным для пользователей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-478007" y="813658"/>
            <a:ext cx="7647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</a:rPr>
              <a:t>может адаптировать контент и задания под уровень знаний и </a:t>
            </a:r>
            <a:endParaRPr lang="ru-RU" sz="1100" b="1" dirty="0" smtClean="0">
              <a:solidFill>
                <a:schemeClr val="tx1"/>
              </a:solidFill>
            </a:endParaRPr>
          </a:p>
          <a:p>
            <a:r>
              <a:rPr lang="ru-RU" sz="1100" b="1" dirty="0" smtClean="0">
                <a:solidFill>
                  <a:schemeClr val="tx1"/>
                </a:solidFill>
              </a:rPr>
              <a:t>потребностей </a:t>
            </a:r>
            <a:r>
              <a:rPr lang="ru-RU" sz="1100" b="1" dirty="0">
                <a:solidFill>
                  <a:schemeClr val="tx1"/>
                </a:solidFill>
              </a:rPr>
              <a:t>каждого конкретного пользователя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762129" y="1511051"/>
            <a:ext cx="4416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</a:rPr>
              <a:t>доступен в любое время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-303350" y="2026294"/>
            <a:ext cx="80093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</a:rPr>
              <a:t>может предупреждать пользователей о распространенных методах </a:t>
            </a:r>
            <a:endParaRPr lang="ru-RU" sz="1100" b="1" dirty="0" smtClean="0">
              <a:solidFill>
                <a:schemeClr val="tx1"/>
              </a:solidFill>
            </a:endParaRPr>
          </a:p>
          <a:p>
            <a:r>
              <a:rPr lang="ru-RU" sz="1100" b="1" dirty="0" smtClean="0">
                <a:solidFill>
                  <a:schemeClr val="tx1"/>
                </a:solidFill>
              </a:rPr>
              <a:t>финансового </a:t>
            </a:r>
            <a:r>
              <a:rPr lang="ru-RU" sz="1100" b="1" dirty="0">
                <a:solidFill>
                  <a:schemeClr val="tx1"/>
                </a:solidFill>
              </a:rPr>
              <a:t>мошенничества и давать рекомендации по защите от них. 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Это способствует повышению финансовой безопасности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-122256" y="2926456"/>
            <a:ext cx="7647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может предоставить информацию по разным темам, что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поможет </a:t>
            </a:r>
            <a:r>
              <a:rPr lang="ru-RU" sz="1200" b="1" dirty="0">
                <a:solidFill>
                  <a:schemeClr val="bg1"/>
                </a:solidFill>
              </a:rPr>
              <a:t>улучшить финансовые знания пользователей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-122256" y="3587988"/>
            <a:ext cx="77379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Социальная значимость: разработка и использование такого бота </a:t>
            </a:r>
            <a:endParaRPr lang="ru-RU" sz="1100" dirty="0" smtClean="0">
              <a:solidFill>
                <a:schemeClr val="bg1"/>
              </a:solidFill>
            </a:endParaRPr>
          </a:p>
          <a:p>
            <a:r>
              <a:rPr lang="ru-RU" sz="1100" dirty="0" smtClean="0">
                <a:solidFill>
                  <a:schemeClr val="bg1"/>
                </a:solidFill>
              </a:rPr>
              <a:t>способствует  повышению  уровня </a:t>
            </a:r>
            <a:r>
              <a:rPr lang="ru-RU" sz="1100" dirty="0">
                <a:solidFill>
                  <a:schemeClr val="bg1"/>
                </a:solidFill>
              </a:rPr>
              <a:t>финансовой грамотности общества, что </a:t>
            </a:r>
            <a:endParaRPr lang="ru-RU" sz="1100" dirty="0" smtClean="0">
              <a:solidFill>
                <a:schemeClr val="bg1"/>
              </a:solidFill>
            </a:endParaRPr>
          </a:p>
          <a:p>
            <a:r>
              <a:rPr lang="ru-RU" sz="1100" dirty="0" smtClean="0">
                <a:solidFill>
                  <a:schemeClr val="bg1"/>
                </a:solidFill>
              </a:rPr>
              <a:t>может  снизить </a:t>
            </a:r>
            <a:r>
              <a:rPr lang="ru-RU" sz="1100" dirty="0">
                <a:solidFill>
                  <a:schemeClr val="bg1"/>
                </a:solidFill>
              </a:rPr>
              <a:t>количество </a:t>
            </a:r>
            <a:r>
              <a:rPr lang="ru-RU" sz="1100" dirty="0" smtClean="0">
                <a:solidFill>
                  <a:schemeClr val="bg1"/>
                </a:solidFill>
              </a:rPr>
              <a:t> финансовых  проблем </a:t>
            </a:r>
            <a:r>
              <a:rPr lang="ru-RU" sz="1100" dirty="0">
                <a:solidFill>
                  <a:schemeClr val="bg1"/>
                </a:solidFill>
              </a:rPr>
              <a:t>и мошенничества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-385539" y="4392435"/>
            <a:ext cx="8458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Удобство и доступность для различных аудиторий: может быть использован для </a:t>
            </a:r>
            <a:endParaRPr lang="ru-RU" sz="1100" b="1" dirty="0" smtClean="0">
              <a:solidFill>
                <a:schemeClr val="bg1"/>
              </a:solidFill>
            </a:endParaRPr>
          </a:p>
          <a:p>
            <a:r>
              <a:rPr lang="ru-RU" sz="1100" b="1" dirty="0" smtClean="0">
                <a:solidFill>
                  <a:schemeClr val="bg1"/>
                </a:solidFill>
              </a:rPr>
              <a:t>обучения </a:t>
            </a:r>
            <a:r>
              <a:rPr lang="ru-RU" sz="1100" b="1" dirty="0">
                <a:solidFill>
                  <a:schemeClr val="bg1"/>
                </a:solidFill>
              </a:rPr>
              <a:t>различных возрастных групп и уровней подготовки, делая образование </a:t>
            </a:r>
            <a:endParaRPr lang="ru-RU" sz="1100" b="1" dirty="0" smtClean="0">
              <a:solidFill>
                <a:schemeClr val="bg1"/>
              </a:solidFill>
            </a:endParaRPr>
          </a:p>
          <a:p>
            <a:r>
              <a:rPr lang="ru-RU" sz="1100" b="1" dirty="0" smtClean="0">
                <a:solidFill>
                  <a:schemeClr val="bg1"/>
                </a:solidFill>
              </a:rPr>
              <a:t>в </a:t>
            </a:r>
            <a:r>
              <a:rPr lang="ru-RU" sz="1100" b="1" dirty="0">
                <a:solidFill>
                  <a:schemeClr val="bg1"/>
                </a:solidFill>
              </a:rPr>
              <a:t>области финансов доступным для всех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2460</TotalTime>
  <Words>344</Words>
  <Application>Microsoft Office PowerPoint</Application>
  <PresentationFormat>Экран (16:9)</PresentationFormat>
  <Paragraphs>74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 Neue</vt:lpstr>
      <vt:lpstr>Helvetica Neue Medium</vt:lpstr>
      <vt:lpstr>Proxima Nova Rg</vt:lpstr>
      <vt:lpstr>Times New Roman</vt:lpstr>
      <vt:lpstr>Тема Office</vt:lpstr>
      <vt:lpstr>«ФинБезБот» -  ЧАТ-БОТ ПО ФИНАНСОВОЙ БЕЗОПАСНОСТИ </vt:lpstr>
      <vt:lpstr>Цель работы:</vt:lpstr>
      <vt:lpstr>Актуальность</vt:lpstr>
      <vt:lpstr>Распределение ответов студентов КГБПОУ ЧГТТ  на вопросы</vt:lpstr>
      <vt:lpstr>Распределение ответов студентов  КГБПОУ ЧГТТ</vt:lpstr>
      <vt:lpstr>ФинБезБот (структура)</vt:lpstr>
      <vt:lpstr>Инструменты для создания чат-бота</vt:lpstr>
      <vt:lpstr>Апробация</vt:lpstr>
      <vt:lpstr>Чат-бот   преимущества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Василий</dc:creator>
  <cp:lastModifiedBy>Пизёлкин Владимир Михайлович</cp:lastModifiedBy>
  <cp:revision>73</cp:revision>
  <dcterms:modified xsi:type="dcterms:W3CDTF">2025-04-21T02:21:48Z</dcterms:modified>
</cp:coreProperties>
</file>