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4" r:id="rId6"/>
    <p:sldId id="263" r:id="rId7"/>
    <p:sldId id="261" r:id="rId8"/>
    <p:sldId id="266" r:id="rId9"/>
    <p:sldId id="265" r:id="rId10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E61859"/>
    <a:srgbClr val="F07D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294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43731"/>
            <a:ext cx="8410017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</a:t>
            </a:r>
            <a:r>
              <a:rPr lang="ru-RU" sz="1200" dirty="0"/>
              <a:t>: цифровые продукты по финансовой грамотности</a:t>
            </a:r>
            <a:r>
              <a:rPr lang="ru-RU" sz="1200" dirty="0"/>
              <a:t> </a:t>
            </a:r>
            <a:endParaRPr lang="ru-RU" sz="1200" dirty="0"/>
          </a:p>
          <a:p>
            <a:r>
              <a:rPr lang="en-US" sz="1200" dirty="0" smtClean="0"/>
              <a:t>C</a:t>
            </a:r>
            <a:r>
              <a:rPr lang="ru-RU" sz="1200" dirty="0" err="1" smtClean="0"/>
              <a:t>убъект</a:t>
            </a:r>
            <a:r>
              <a:rPr lang="ru-RU" sz="1200" dirty="0" smtClean="0"/>
              <a:t>: Хабаровский край  </a:t>
            </a:r>
            <a:endParaRPr lang="ru-RU" sz="1200" dirty="0"/>
          </a:p>
          <a:p>
            <a:pPr>
              <a:spcAft>
                <a:spcPts val="0"/>
              </a:spcAft>
            </a:pPr>
            <a:r>
              <a:rPr lang="ru-RU" sz="1200" dirty="0"/>
              <a:t>Автор практики: Отделение по Хабаровскому краю Дальневосточного главного управления Центрального банка Российской Федерации, </a:t>
            </a:r>
            <a:r>
              <a:rPr lang="ru-RU" sz="1200" dirty="0" smtClean="0"/>
              <a:t>Шеховцов А.В., </a:t>
            </a:r>
            <a:r>
              <a:rPr lang="ru-RU" sz="1200" dirty="0"/>
              <a:t>контактные данные</a:t>
            </a:r>
            <a:r>
              <a:rPr lang="en-US" sz="1200" dirty="0"/>
              <a:t>: </a:t>
            </a:r>
            <a:r>
              <a:rPr lang="ru-RU" sz="1200" dirty="0"/>
              <a:t>тел. 8 (4212) </a:t>
            </a:r>
            <a:r>
              <a:rPr lang="ru-RU" sz="1200" dirty="0" smtClean="0"/>
              <a:t>78-31-70, </a:t>
            </a:r>
            <a:r>
              <a:rPr lang="ru-RU" sz="1200" dirty="0"/>
              <a:t>электронный адрес</a:t>
            </a:r>
            <a:r>
              <a:rPr lang="en-US" sz="1200" dirty="0"/>
              <a:t>:</a:t>
            </a:r>
            <a:r>
              <a:rPr lang="ru-RU" sz="1200" dirty="0"/>
              <a:t> </a:t>
            </a:r>
            <a:r>
              <a:rPr lang="ru-RU" sz="1200" dirty="0" smtClean="0"/>
              <a:t>08</a:t>
            </a:r>
            <a:r>
              <a:rPr lang="en-US" sz="1200" dirty="0" smtClean="0"/>
              <a:t>media@cbr.ru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427357"/>
            <a:ext cx="3984704" cy="11851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4F9E"/>
                </a:solidFill>
              </a:rPr>
              <a:t>«КИБЕРКВИЗ» интерактивная викторина </a:t>
            </a:r>
            <a:r>
              <a:rPr lang="ru-RU" dirty="0" smtClean="0">
                <a:solidFill>
                  <a:srgbClr val="004F9E"/>
                </a:solidFill>
              </a:rPr>
              <a:t>по </a:t>
            </a:r>
            <a:r>
              <a:rPr lang="ru-RU" dirty="0" err="1" smtClean="0">
                <a:solidFill>
                  <a:srgbClr val="004F9E"/>
                </a:solidFill>
              </a:rPr>
              <a:t>киберграмотности</a:t>
            </a:r>
            <a:r>
              <a:rPr lang="ru-RU" dirty="0" smtClean="0">
                <a:solidFill>
                  <a:srgbClr val="004F9E"/>
                </a:solidFill>
              </a:rPr>
              <a:t> в </a:t>
            </a:r>
            <a:r>
              <a:rPr lang="ru-RU" dirty="0">
                <a:solidFill>
                  <a:srgbClr val="004F9E"/>
                </a:solidFill>
              </a:rPr>
              <a:t>формате чат-бота </a:t>
            </a:r>
            <a:r>
              <a:rPr lang="ru-RU" dirty="0" smtClean="0">
                <a:solidFill>
                  <a:srgbClr val="004F9E"/>
                </a:solidFill>
              </a:rPr>
              <a:t>в </a:t>
            </a:r>
            <a:r>
              <a:rPr lang="ru-RU" dirty="0" err="1" smtClean="0">
                <a:solidFill>
                  <a:srgbClr val="004F9E"/>
                </a:solidFill>
              </a:rPr>
              <a:t>Телеграм</a:t>
            </a:r>
            <a:r>
              <a:rPr lang="ru-RU" dirty="0" smtClean="0">
                <a:solidFill>
                  <a:srgbClr val="004F9E"/>
                </a:solidFill>
              </a:rPr>
              <a:t> </a:t>
            </a:r>
            <a:r>
              <a:rPr lang="ru-RU" dirty="0" smtClean="0">
                <a:solidFill>
                  <a:srgbClr val="004F9E"/>
                </a:solidFill>
              </a:rPr>
              <a:t/>
            </a:r>
            <a:br>
              <a:rPr lang="ru-RU" dirty="0" smtClean="0">
                <a:solidFill>
                  <a:srgbClr val="004F9E"/>
                </a:solidFill>
              </a:rPr>
            </a:br>
            <a:r>
              <a:rPr lang="ru-RU" dirty="0" smtClean="0">
                <a:solidFill>
                  <a:srgbClr val="004F9E"/>
                </a:solidFill>
              </a:rPr>
              <a:t>с </a:t>
            </a:r>
            <a:r>
              <a:rPr lang="ru-RU" dirty="0">
                <a:solidFill>
                  <a:srgbClr val="004F9E"/>
                </a:solidFill>
              </a:rPr>
              <a:t>возможностью </a:t>
            </a:r>
            <a:r>
              <a:rPr lang="ru-RU" dirty="0" smtClean="0">
                <a:solidFill>
                  <a:srgbClr val="004F9E"/>
                </a:solidFill>
              </a:rPr>
              <a:t>соревнований</a:t>
            </a:r>
            <a:endParaRPr lang="ru-RU" dirty="0">
              <a:solidFill>
                <a:srgbClr val="004F9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90" y="212083"/>
            <a:ext cx="854062" cy="10787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Интерактивная викторина </a:t>
            </a:r>
            <a:r>
              <a:rPr lang="ru-RU" dirty="0" smtClean="0"/>
              <a:t>по </a:t>
            </a:r>
            <a:r>
              <a:rPr lang="ru-RU" dirty="0" err="1" smtClean="0"/>
              <a:t>киберграмотности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формате </a:t>
            </a:r>
            <a:r>
              <a:rPr lang="ru-RU" dirty="0" smtClean="0"/>
              <a:t>чат-бота </a:t>
            </a:r>
            <a:r>
              <a:rPr lang="ru-RU" dirty="0"/>
              <a:t>в </a:t>
            </a:r>
            <a:r>
              <a:rPr lang="ru-RU" dirty="0" err="1" smtClean="0"/>
              <a:t>Телеграм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08916"/>
            <a:ext cx="3823249" cy="226918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4F9E"/>
                </a:solidFill>
              </a:rPr>
              <a:t>Цель</a:t>
            </a:r>
            <a:r>
              <a:rPr lang="ru-RU" dirty="0">
                <a:solidFill>
                  <a:srgbClr val="004F9E"/>
                </a:solidFill>
              </a:rPr>
              <a:t>: </a:t>
            </a:r>
            <a:r>
              <a:rPr lang="ru-RU" dirty="0"/>
              <a:t>повышение </a:t>
            </a:r>
            <a:r>
              <a:rPr lang="ru-RU" dirty="0" err="1"/>
              <a:t>киберграмотности</a:t>
            </a:r>
            <a:r>
              <a:rPr lang="ru-RU" dirty="0"/>
              <a:t> через игровые механики  </a:t>
            </a:r>
            <a:r>
              <a:rPr lang="ru-RU" dirty="0" smtClean="0"/>
              <a:t>         и </a:t>
            </a:r>
            <a:r>
              <a:rPr lang="ru-RU" dirty="0" err="1" smtClean="0"/>
              <a:t>геймификацию</a:t>
            </a: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004F9E"/>
                </a:solidFill>
              </a:rPr>
              <a:t>Проблема, на решение которой направлен проект: </a:t>
            </a:r>
            <a:r>
              <a:rPr lang="ru-RU" dirty="0" smtClean="0"/>
              <a:t>создание </a:t>
            </a:r>
            <a:r>
              <a:rPr lang="ru-RU" dirty="0"/>
              <a:t>модели поведения, препятствующей совершению действий по хищению денег и втягиванию </a:t>
            </a:r>
            <a:r>
              <a:rPr lang="ru-RU" dirty="0" smtClean="0"/>
              <a:t>граждан </a:t>
            </a:r>
            <a:r>
              <a:rPr lang="ru-RU" dirty="0"/>
              <a:t>в мошеннические схемы.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4F9E"/>
                </a:solidFill>
              </a:rPr>
              <a:t>Целевая аудитория: </a:t>
            </a:r>
            <a:r>
              <a:rPr lang="ru-RU" dirty="0" smtClean="0"/>
              <a:t>школьники</a:t>
            </a:r>
            <a:r>
              <a:rPr lang="ru-RU" dirty="0"/>
              <a:t>, </a:t>
            </a:r>
            <a:r>
              <a:rPr lang="ru-RU" dirty="0" smtClean="0"/>
              <a:t>студенты, взрослое </a:t>
            </a:r>
            <a:r>
              <a:rPr lang="ru-RU" dirty="0" smtClean="0"/>
              <a:t>население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4F9E"/>
                </a:solidFill>
              </a:rPr>
              <a:t>Описание: </a:t>
            </a:r>
            <a:r>
              <a:rPr lang="ru-RU" dirty="0" smtClean="0"/>
              <a:t>викторина </a:t>
            </a:r>
            <a:r>
              <a:rPr lang="ru-RU" dirty="0"/>
              <a:t>с элементами </a:t>
            </a:r>
            <a:r>
              <a:rPr lang="ru-RU" dirty="0" err="1"/>
              <a:t>геймификации</a:t>
            </a:r>
            <a:r>
              <a:rPr lang="ru-RU" dirty="0"/>
              <a:t> </a:t>
            </a:r>
            <a:r>
              <a:rPr lang="ru-RU" dirty="0" smtClean="0"/>
              <a:t>позволяет </a:t>
            </a:r>
            <a:r>
              <a:rPr lang="ru-RU" dirty="0"/>
              <a:t>на практике освоить и закрепить правильный алгоритм действий для каждой из </a:t>
            </a:r>
            <a:r>
              <a:rPr lang="ru-RU" dirty="0" smtClean="0"/>
              <a:t>ситуации.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4F9E"/>
                </a:solidFill>
              </a:rPr>
              <a:t>Уникальность</a:t>
            </a:r>
            <a:r>
              <a:rPr lang="ru-RU" dirty="0">
                <a:solidFill>
                  <a:srgbClr val="004F9E"/>
                </a:solidFill>
              </a:rPr>
              <a:t>: </a:t>
            </a:r>
            <a:r>
              <a:rPr lang="ru-RU" dirty="0"/>
              <a:t>подача материала через диалоговый формат </a:t>
            </a:r>
            <a:r>
              <a:rPr lang="ru-RU" dirty="0" smtClean="0"/>
              <a:t>           с </a:t>
            </a:r>
            <a:r>
              <a:rPr lang="ru-RU" dirty="0"/>
              <a:t>советами и игровыми </a:t>
            </a:r>
            <a:r>
              <a:rPr lang="ru-RU" dirty="0"/>
              <a:t>элементами. А соревновательный характер викторины способствует вовлечению участников и мотивации к изучению финансовой грамотности.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06" y="1101592"/>
            <a:ext cx="3097633" cy="40527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Ключевой функционал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Ключевой функционал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5062" y="1975247"/>
            <a:ext cx="2738628" cy="171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Викторина состоит из нескольких уровней.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Три уровня сложности. 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Советы при ошибочных ответах.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10965" y="1368444"/>
            <a:ext cx="36906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dirty="0">
                <a:solidFill>
                  <a:srgbClr val="F07D00"/>
                </a:solidFill>
              </a:rPr>
              <a:t>Многоуровневая система вопросов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F07D00"/>
              </a:solidFill>
              <a:effectLst/>
              <a:uFillTx/>
              <a:sym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258" y="1377073"/>
            <a:ext cx="369068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dirty="0" err="1">
                <a:solidFill>
                  <a:srgbClr val="E61859"/>
                </a:solidFill>
              </a:rPr>
              <a:t>Геймификация</a:t>
            </a:r>
            <a:r>
              <a:rPr lang="ru-RU" sz="1600" dirty="0">
                <a:solidFill>
                  <a:srgbClr val="E61859"/>
                </a:solidFill>
              </a:rPr>
              <a:t> и ранги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E61859"/>
              </a:solidFill>
              <a:effectLst/>
              <a:uFillTx/>
              <a:sym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285" y="1978470"/>
            <a:ext cx="2738628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Ранги в зависимости от достижений.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 err="1"/>
              <a:t>Стикеры</a:t>
            </a:r>
            <a:r>
              <a:rPr lang="ru-RU" sz="1400" b="0" dirty="0"/>
              <a:t> в </a:t>
            </a:r>
            <a:r>
              <a:rPr lang="ru-RU" sz="1400" b="0" dirty="0" err="1" smtClean="0"/>
              <a:t>Телеграм</a:t>
            </a:r>
            <a:r>
              <a:rPr lang="ru-RU" sz="1400" b="0" dirty="0" smtClean="0"/>
              <a:t> </a:t>
            </a:r>
            <a:r>
              <a:rPr lang="ru-RU" sz="1400" b="0" dirty="0"/>
              <a:t>в качестве награды.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7481" y="1377073"/>
            <a:ext cx="369068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dirty="0">
                <a:solidFill>
                  <a:srgbClr val="004F9E"/>
                </a:solidFill>
              </a:rPr>
              <a:t>Режим соревнований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4F9E"/>
              </a:solidFill>
              <a:effectLst/>
              <a:uFillTx/>
              <a:sym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4179" y="1975247"/>
            <a:ext cx="2738628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Возможность соревноваться с друзьями или против ИИ.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Гибкая система подбора соперников.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Глобальный рейтинг  </a:t>
            </a:r>
            <a:r>
              <a:rPr lang="ru-RU" sz="1400" b="0" dirty="0" smtClean="0"/>
              <a:t>       ТОП-10 игроков.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Ключевой функционал</a:t>
            </a:r>
          </a:p>
        </p:txBody>
      </p:sp>
      <p:sp>
        <p:nvSpPr>
          <p:cNvPr id="4" name="Текст 29">
            <a:extLst>
              <a:ext uri="{FF2B5EF4-FFF2-40B4-BE49-F238E27FC236}">
                <a16:creationId xmlns:a16="http://schemas.microsoft.com/office/drawing/2014/main" id="{ECFE66B6-B6A8-4238-9AF9-89E257E29B39}"/>
              </a:ext>
            </a:extLst>
          </p:cNvPr>
          <p:cNvSpPr txBox="1">
            <a:spLocks/>
          </p:cNvSpPr>
          <p:nvPr/>
        </p:nvSpPr>
        <p:spPr>
          <a:xfrm>
            <a:off x="393727" y="3423433"/>
            <a:ext cx="1462088" cy="649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rtl="0" hangingPunct="1">
              <a:buNone/>
            </a:pPr>
            <a:r>
              <a:rPr lang="ru-RU" sz="1400" dirty="0" smtClean="0">
                <a:solidFill>
                  <a:srgbClr val="004F9E"/>
                </a:solidFill>
              </a:rPr>
              <a:t>Главное меню</a:t>
            </a:r>
            <a:endParaRPr lang="ru-RU" sz="1400" dirty="0">
              <a:solidFill>
                <a:srgbClr val="004F9E"/>
              </a:solidFill>
            </a:endParaRPr>
          </a:p>
        </p:txBody>
      </p:sp>
      <p:sp>
        <p:nvSpPr>
          <p:cNvPr id="5" name="Текст 25">
            <a:extLst>
              <a:ext uri="{FF2B5EF4-FFF2-40B4-BE49-F238E27FC236}">
                <a16:creationId xmlns:a16="http://schemas.microsoft.com/office/drawing/2014/main" id="{C87B2471-18AE-4799-A4F4-EECC094915B4}"/>
              </a:ext>
            </a:extLst>
          </p:cNvPr>
          <p:cNvSpPr txBox="1">
            <a:spLocks/>
          </p:cNvSpPr>
          <p:nvPr/>
        </p:nvSpPr>
        <p:spPr>
          <a:xfrm>
            <a:off x="3104964" y="4313034"/>
            <a:ext cx="2338530" cy="649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rtl="0" hangingPunct="1">
              <a:buNone/>
            </a:pPr>
            <a:r>
              <a:rPr lang="ru-RU" sz="1400" dirty="0" smtClean="0">
                <a:solidFill>
                  <a:srgbClr val="004F9E"/>
                </a:solidFill>
              </a:rPr>
              <a:t>Вопросы викторины</a:t>
            </a:r>
          </a:p>
          <a:p>
            <a:pPr marL="0" indent="0" algn="ctr" rtl="0" hangingPunct="1">
              <a:buNone/>
            </a:pPr>
            <a:endParaRPr lang="ru-RU" dirty="0"/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3640D080-6669-441A-9220-A6E428DD1EF1}"/>
              </a:ext>
            </a:extLst>
          </p:cNvPr>
          <p:cNvSpPr txBox="1">
            <a:spLocks/>
          </p:cNvSpPr>
          <p:nvPr/>
        </p:nvSpPr>
        <p:spPr>
          <a:xfrm>
            <a:off x="6287282" y="3144454"/>
            <a:ext cx="233853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rtl="0" hangingPunct="1">
              <a:buNone/>
            </a:pPr>
            <a:r>
              <a:rPr lang="ru-RU" sz="1400" dirty="0" smtClean="0">
                <a:solidFill>
                  <a:srgbClr val="004F9E"/>
                </a:solidFill>
              </a:rPr>
              <a:t>Прогресс игрока</a:t>
            </a:r>
          </a:p>
          <a:p>
            <a:pPr marL="0" indent="0" algn="ctr" rtl="0" hangingPunct="1">
              <a:buNone/>
            </a:pP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1958FA-4239-F550-7335-2EB39BBB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46" r="22709"/>
          <a:stretch/>
        </p:blipFill>
        <p:spPr>
          <a:xfrm>
            <a:off x="438795" y="1020748"/>
            <a:ext cx="1387057" cy="1225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BA50BB-A817-0B68-0F5F-934AB535D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27" y="1020748"/>
            <a:ext cx="3156383" cy="1834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B31FF2-2B6C-A20E-B2E9-DFFEC138A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51" y="2108401"/>
            <a:ext cx="3028591" cy="9828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918DAB-C627-65C5-1AE0-B5DD18778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254" y="1020748"/>
            <a:ext cx="3028591" cy="684960"/>
          </a:xfrm>
          <a:prstGeom prst="rect">
            <a:avLst/>
          </a:prstGeom>
        </p:spPr>
      </p:pic>
      <p:sp>
        <p:nvSpPr>
          <p:cNvPr id="11" name="Текст 28">
            <a:extLst>
              <a:ext uri="{FF2B5EF4-FFF2-40B4-BE49-F238E27FC236}">
                <a16:creationId xmlns:a16="http://schemas.microsoft.com/office/drawing/2014/main" id="{68E6A28C-34E1-D83B-DFB5-1ED798B85B33}"/>
              </a:ext>
            </a:extLst>
          </p:cNvPr>
          <p:cNvSpPr txBox="1">
            <a:spLocks/>
          </p:cNvSpPr>
          <p:nvPr/>
        </p:nvSpPr>
        <p:spPr>
          <a:xfrm>
            <a:off x="6049809" y="1707838"/>
            <a:ext cx="2813477" cy="312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004F9E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Советы при ошибочных ответах</a:t>
            </a:r>
          </a:p>
          <a:p>
            <a:endParaRPr lang="ru-RU" sz="1400" dirty="0"/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F97416F3-414B-D1E3-BC83-98F6F1AEAE4C}"/>
              </a:ext>
            </a:extLst>
          </p:cNvPr>
          <p:cNvSpPr txBox="1">
            <a:spLocks/>
          </p:cNvSpPr>
          <p:nvPr/>
        </p:nvSpPr>
        <p:spPr>
          <a:xfrm>
            <a:off x="6287283" y="4302800"/>
            <a:ext cx="233853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004F9E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ТОП-10 игроков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964E29-F7B8-2C8E-CA7D-A2DFF3AFF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427" y="2958227"/>
            <a:ext cx="3156383" cy="12708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08E623-9F20-ACB9-7694-3FFC450F7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693" r="14693" b="28654"/>
          <a:stretch/>
        </p:blipFill>
        <p:spPr>
          <a:xfrm>
            <a:off x="423689" y="2494157"/>
            <a:ext cx="1402164" cy="7775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48" y="3512667"/>
            <a:ext cx="2654576" cy="7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0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3394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результат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0965" y="1065875"/>
            <a:ext cx="36906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dirty="0">
                <a:solidFill>
                  <a:srgbClr val="004F9E"/>
                </a:solidFill>
              </a:rPr>
              <a:t>Рост </a:t>
            </a:r>
            <a:r>
              <a:rPr lang="ru-RU" sz="1600" dirty="0" err="1">
                <a:solidFill>
                  <a:srgbClr val="004F9E"/>
                </a:solidFill>
              </a:rPr>
              <a:t>киберграмотности</a:t>
            </a:r>
            <a:r>
              <a:rPr lang="ru-RU" sz="1600" dirty="0">
                <a:solidFill>
                  <a:srgbClr val="004F9E"/>
                </a:solidFill>
              </a:rPr>
              <a:t> </a:t>
            </a:r>
            <a:endParaRPr lang="en-US" sz="1600" dirty="0" smtClean="0">
              <a:solidFill>
                <a:srgbClr val="004F9E"/>
              </a:solidFill>
            </a:endParaRPr>
          </a:p>
          <a:p>
            <a:pPr defTabSz="825500"/>
            <a:r>
              <a:rPr lang="ru-RU" sz="1600" dirty="0" smtClean="0">
                <a:solidFill>
                  <a:srgbClr val="004F9E"/>
                </a:solidFill>
              </a:rPr>
              <a:t>среди </a:t>
            </a:r>
            <a:r>
              <a:rPr lang="ru-RU" sz="1600" dirty="0">
                <a:solidFill>
                  <a:srgbClr val="004F9E"/>
                </a:solidFill>
              </a:rPr>
              <a:t>подростков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4F9E"/>
              </a:solidFill>
              <a:effectLst/>
              <a:uFillTx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061" y="1827543"/>
            <a:ext cx="2861715" cy="3011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Подростки получают практические знания о </a:t>
            </a:r>
            <a:r>
              <a:rPr lang="ru-RU" sz="1400" b="0" dirty="0" err="1"/>
              <a:t>киберугрозах</a:t>
            </a:r>
            <a:r>
              <a:rPr lang="ru-RU" sz="1400" b="0" dirty="0"/>
              <a:t> на основе реальных кейсов.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Уменьшится вероятность того, что они попадутся на уловки мошенников. 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Повысится осознанность в вопросах </a:t>
            </a:r>
            <a:r>
              <a:rPr lang="ru-RU" sz="1400" b="0" dirty="0" err="1"/>
              <a:t>киберграмотности</a:t>
            </a:r>
            <a:r>
              <a:rPr lang="ru-RU" sz="1400" b="0" dirty="0"/>
              <a:t>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471" y="1065875"/>
            <a:ext cx="32996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dirty="0">
                <a:solidFill>
                  <a:srgbClr val="004F9E"/>
                </a:solidFill>
              </a:rPr>
              <a:t>Высокий уровень вовлеченности благодаря игровому формату</a:t>
            </a:r>
          </a:p>
          <a:p>
            <a:pPr defTabSz="825500"/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1606" y="1065874"/>
            <a:ext cx="36906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600" dirty="0">
                <a:solidFill>
                  <a:srgbClr val="004F9E"/>
                </a:solidFill>
              </a:rPr>
              <a:t>Массовое </a:t>
            </a:r>
            <a:endParaRPr lang="en-US" sz="1600" dirty="0" smtClean="0">
              <a:solidFill>
                <a:srgbClr val="004F9E"/>
              </a:solidFill>
            </a:endParaRPr>
          </a:p>
          <a:p>
            <a:r>
              <a:rPr lang="ru-RU" sz="1600" dirty="0" smtClean="0">
                <a:solidFill>
                  <a:srgbClr val="004F9E"/>
                </a:solidFill>
              </a:rPr>
              <a:t>распространение</a:t>
            </a:r>
            <a:endParaRPr lang="ru-RU" sz="1600" dirty="0">
              <a:solidFill>
                <a:srgbClr val="004F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434" y="1897879"/>
            <a:ext cx="2861715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Викторина – это не скучная лекция, а интерактивная игра.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 err="1"/>
              <a:t>Геймификация</a:t>
            </a:r>
            <a:r>
              <a:rPr lang="ru-RU" sz="1400" b="0" dirty="0"/>
              <a:t> – ранги, достижения, баллы, соревнования.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Социальные элементы – рейтинги, вызовы друзьям.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0653" y="1827543"/>
            <a:ext cx="2694216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 err="1" smtClean="0"/>
              <a:t>Телеграм</a:t>
            </a:r>
            <a:r>
              <a:rPr lang="ru-RU" sz="1400" b="0" dirty="0" smtClean="0"/>
              <a:t> </a:t>
            </a:r>
            <a:r>
              <a:rPr lang="ru-RU" sz="1400" b="0" dirty="0"/>
              <a:t>– идеальная среда для быстрого масштабирования.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Запуск за 1 клик.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Возможность делиться игрой.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0" dirty="0"/>
              <a:t>Сарафанное радио.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КИБЕРКВИЗ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02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0" y="84206"/>
            <a:ext cx="8994300" cy="50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86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319</Words>
  <Application>Microsoft Office PowerPoint</Application>
  <PresentationFormat>Экран (16:9)</PresentationFormat>
  <Paragraphs>47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White</vt:lpstr>
      <vt:lpstr>«КИБЕРКВИЗ» интерактивная викторина по киберграмотности в формате чат-бота в Телеграм  с возможностью соревнований</vt:lpstr>
      <vt:lpstr>Интерактивная викторина по киберграмотности  в формате чат-бота в Телеграм</vt:lpstr>
      <vt:lpstr>Ключевой функционал</vt:lpstr>
      <vt:lpstr>Ключевой функционал</vt:lpstr>
      <vt:lpstr>Ключевой функционал</vt:lpstr>
      <vt:lpstr>Ожидаемый результат</vt:lpstr>
      <vt:lpstr>Ожидаемый результат</vt:lpstr>
      <vt:lpstr>КИБЕРКВИЗ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Шеховцов Аркадий Вадимович</dc:creator>
  <cp:lastModifiedBy>Шеховцов Аркадий Вадимович</cp:lastModifiedBy>
  <cp:revision>73</cp:revision>
  <dcterms:modified xsi:type="dcterms:W3CDTF">2025-04-09T05:16:21Z</dcterms:modified>
</cp:coreProperties>
</file>