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2" r:id="rId5"/>
    <p:sldId id="260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E90"/>
    <a:srgbClr val="C49EC2"/>
    <a:srgbClr val="B5A699"/>
    <a:srgbClr val="B59B8A"/>
    <a:srgbClr val="26B7BC"/>
    <a:srgbClr val="E3C81D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75" d="100"/>
          <a:sy n="75" d="100"/>
        </p:scale>
        <p:origin x="-2628" y="-132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79134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8353460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</a:t>
            </a:r>
            <a:r>
              <a:rPr lang="ru-RU" sz="1200" dirty="0" smtClean="0"/>
              <a:t>цифровые продукты по финансовой грамотности</a:t>
            </a:r>
            <a:endParaRPr lang="ru-RU" sz="1200" dirty="0"/>
          </a:p>
          <a:p>
            <a:r>
              <a:rPr lang="ru-RU" sz="1200" dirty="0"/>
              <a:t>Наименование субъекта </a:t>
            </a:r>
            <a:r>
              <a:rPr lang="ru-RU" sz="1200" dirty="0" smtClean="0"/>
              <a:t>:  Нижегородская область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Министерство финансов Нижегородской области, Капустин Николай Сергеевич, Заведующий сектором повышения финансовой грамотности, 8(831) 421-91-16</a:t>
            </a:r>
            <a:r>
              <a:rPr lang="en-US" sz="1200" dirty="0"/>
              <a:t>, kapustin_ns@fin.kreml.nnov.ru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62" y="1688236"/>
            <a:ext cx="3882523" cy="1185166"/>
          </a:xfrm>
        </p:spPr>
        <p:txBody>
          <a:bodyPr lIns="72000">
            <a:normAutofit/>
          </a:bodyPr>
          <a:lstStyle/>
          <a:p>
            <a:r>
              <a:rPr lang="ru-RU" sz="2000" dirty="0" smtClean="0"/>
              <a:t>РЕГИОНАЛЬНЫЙ ПРОСВЕТИТЕЛЬСКИЙ ПРОЕКТ </a:t>
            </a:r>
            <a:br>
              <a:rPr lang="ru-RU" sz="2000" dirty="0" smtClean="0"/>
            </a:br>
            <a:r>
              <a:rPr lang="ru-RU" sz="2000" dirty="0" smtClean="0"/>
              <a:t>«Я ЗНАЮ»</a:t>
            </a:r>
            <a:endParaRPr lang="ru-RU" sz="2000" dirty="0"/>
          </a:p>
        </p:txBody>
      </p:sp>
      <p:pic>
        <p:nvPicPr>
          <p:cNvPr id="1026" name="Picture 2" descr="F:\BUDGETER\1 БРЕНДБУК\3. Общие файлы\Лого Нижегородской области и Правительства\NNO_LG_ Герб_упрощенный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1" t="27734" r="16717" b="25742"/>
          <a:stretch/>
        </p:blipFill>
        <p:spPr bwMode="auto">
          <a:xfrm>
            <a:off x="159658" y="211805"/>
            <a:ext cx="2569028" cy="7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99" y="409373"/>
            <a:ext cx="3744035" cy="15329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Серия коротких видеороликов по финансовой грамотности</a:t>
            </a:r>
            <a:endParaRPr lang="en-US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-16669" y="4442460"/>
            <a:ext cx="1900238" cy="7010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36755" y="3114675"/>
            <a:ext cx="807245" cy="2028825"/>
          </a:xfrm>
          <a:prstGeom prst="rect">
            <a:avLst/>
          </a:prstGeom>
          <a:solidFill>
            <a:srgbClr val="26B7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4476" y="2304311"/>
            <a:ext cx="4467711" cy="2052000"/>
            <a:chOff x="-14476" y="2304311"/>
            <a:chExt cx="4467711" cy="20520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4476" y="2304311"/>
              <a:ext cx="4467711" cy="2052000"/>
            </a:xfrm>
            <a:prstGeom prst="rect">
              <a:avLst/>
            </a:prstGeom>
            <a:solidFill>
              <a:srgbClr val="26B7B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" name="Объект 2">
              <a:extLst>
                <a:ext uri="{FF2B5EF4-FFF2-40B4-BE49-F238E27FC236}">
                  <a16:creationId xmlns:a16="http://schemas.microsoft.com/office/drawing/2014/main" xmlns="" id="{DDDB393F-A165-FAE5-2E4F-8F3C2FD93F6F}"/>
                </a:ext>
              </a:extLst>
            </p:cNvPr>
            <p:cNvSpPr txBox="1">
              <a:spLocks/>
            </p:cNvSpPr>
            <p:nvPr/>
          </p:nvSpPr>
          <p:spPr>
            <a:xfrm>
              <a:off x="88287" y="2463876"/>
              <a:ext cx="4362754" cy="15329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Autofit/>
            </a:bodyPr>
            <a:lstStyle>
              <a:lvl1pPr marL="214313" marR="0" indent="-214313" algn="l" defTabSz="278607" latinLnBrk="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125000"/>
                <a:buFontTx/>
                <a:buChar char="•"/>
                <a:tabLst/>
                <a:defRPr sz="1200" b="0" i="0" u="none" strike="noStrike" cap="none" spc="0" baseline="0">
                  <a:solidFill>
                    <a:srgbClr val="000000"/>
                  </a:solidFill>
                  <a:uFillTx/>
                  <a:latin typeface="Proxima Nova Rg" panose="02000506030000020004" pitchFamily="2" charset="0"/>
                  <a:ea typeface="Helvetica Neue"/>
                  <a:cs typeface="Helvetica Neue"/>
                  <a:sym typeface="Helvetica Neue"/>
                </a:defRPr>
              </a:lvl1pPr>
              <a:lvl2pPr marL="428625" marR="0" indent="-214313" algn="l" defTabSz="278607" latinLnBrk="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125000"/>
                <a:buFontTx/>
                <a:buChar char="•"/>
                <a:tabLst/>
                <a:defRPr sz="1200" b="0" i="0" u="none" strike="noStrike" cap="none" spc="0" baseline="0">
                  <a:solidFill>
                    <a:srgbClr val="000000"/>
                  </a:solidFill>
                  <a:uFillTx/>
                  <a:latin typeface="Proxima Nova Rg" panose="02000506030000020004" pitchFamily="2" charset="0"/>
                  <a:ea typeface="Helvetica Neue"/>
                  <a:cs typeface="Helvetica Neue"/>
                  <a:sym typeface="Helvetica Neue"/>
                </a:defRPr>
              </a:lvl2pPr>
              <a:lvl3pPr marL="642938" marR="0" indent="-214313" algn="l" defTabSz="278607" latinLnBrk="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125000"/>
                <a:buFontTx/>
                <a:buChar char="•"/>
                <a:tabLst/>
                <a:defRPr sz="1200" b="0" i="0" u="none" strike="noStrike" cap="none" spc="0" baseline="0">
                  <a:solidFill>
                    <a:srgbClr val="000000"/>
                  </a:solidFill>
                  <a:uFillTx/>
                  <a:latin typeface="Proxima Nova Rg" panose="02000506030000020004" pitchFamily="2" charset="0"/>
                  <a:ea typeface="Helvetica Neue"/>
                  <a:cs typeface="Helvetica Neue"/>
                  <a:sym typeface="Helvetica Neue"/>
                </a:defRPr>
              </a:lvl3pPr>
              <a:lvl4pPr marL="857250" marR="0" indent="-214313" algn="l" defTabSz="278607" latinLnBrk="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125000"/>
                <a:buFontTx/>
                <a:buChar char="•"/>
                <a:tabLst/>
                <a:defRPr sz="1200" b="0" i="0" u="none" strike="noStrike" cap="none" spc="0" baseline="0">
                  <a:solidFill>
                    <a:srgbClr val="000000"/>
                  </a:solidFill>
                  <a:uFillTx/>
                  <a:latin typeface="Proxima Nova Rg" panose="02000506030000020004" pitchFamily="2" charset="0"/>
                  <a:ea typeface="Helvetica Neue"/>
                  <a:cs typeface="Helvetica Neue"/>
                  <a:sym typeface="Helvetica Neue"/>
                </a:defRPr>
              </a:lvl4pPr>
              <a:lvl5pPr marL="1071563" marR="0" indent="-214313" algn="l" defTabSz="278607" latinLnBrk="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125000"/>
                <a:buFontTx/>
                <a:buChar char="•"/>
                <a:tabLst/>
                <a:defRPr sz="1200" b="0" i="0" u="none" strike="noStrike" cap="none" spc="0" baseline="0">
                  <a:solidFill>
                    <a:srgbClr val="000000"/>
                  </a:solidFill>
                  <a:uFillTx/>
                  <a:latin typeface="Proxima Nova Rg" panose="02000506030000020004" pitchFamily="2" charset="0"/>
                  <a:ea typeface="Helvetica Neue"/>
                  <a:cs typeface="Helvetica Neue"/>
                  <a:sym typeface="Helvetica Neue"/>
                </a:defRPr>
              </a:lvl5pPr>
              <a:lvl6pPr marL="1285875" marR="0" indent="-214313" algn="l" defTabSz="278607" latinLnBrk="0">
                <a:lnSpc>
                  <a:spcPct val="100000"/>
                </a:lnSpc>
                <a:spcBef>
                  <a:spcPts val="1992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1755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1500188" marR="0" indent="-214313" algn="l" defTabSz="278607" latinLnBrk="0">
                <a:lnSpc>
                  <a:spcPct val="100000"/>
                </a:lnSpc>
                <a:spcBef>
                  <a:spcPts val="1992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1755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1714500" marR="0" indent="-214313" algn="l" defTabSz="278607" latinLnBrk="0">
                <a:lnSpc>
                  <a:spcPct val="100000"/>
                </a:lnSpc>
                <a:spcBef>
                  <a:spcPts val="1992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1755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1928813" marR="0" indent="-214313" algn="l" defTabSz="278607" latinLnBrk="0">
                <a:lnSpc>
                  <a:spcPct val="100000"/>
                </a:lnSpc>
                <a:spcBef>
                  <a:spcPts val="1992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1755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indent="0" hangingPunct="1">
                <a:buNone/>
              </a:pPr>
              <a:r>
                <a:rPr lang="ru-RU" sz="20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РЕГИОНАЛЬНЫЙ ПРОСВЕТИТЕЛЬСКИЙ </a:t>
              </a:r>
              <a:r>
                <a:rPr lang="ru-RU" sz="2000" b="1" dirty="0" smtClean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ПРОЕКТ</a:t>
              </a:r>
              <a:r>
                <a:rPr lang="ru-RU" sz="24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/>
              </a:r>
              <a:br>
                <a:rPr lang="ru-RU" sz="24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ru-RU" sz="38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«Я ЗНАЮ»</a:t>
              </a:r>
              <a:endParaRPr lang="en-US" sz="3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29457" y="-1117832"/>
            <a:ext cx="5410549" cy="86833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Организовано участие более </a:t>
            </a:r>
            <a:r>
              <a:rPr lang="ru-RU" dirty="0"/>
              <a:t>166 тысяч </a:t>
            </a:r>
            <a:r>
              <a:rPr lang="ru-RU" dirty="0" smtClean="0"/>
              <a:t>человек</a:t>
            </a:r>
            <a:endParaRPr lang="ru-RU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93" y="2692456"/>
            <a:ext cx="6227741" cy="2031943"/>
          </a:xfrm>
        </p:spPr>
        <p:txBody>
          <a:bodyPr/>
          <a:lstStyle/>
          <a:p>
            <a:r>
              <a:rPr lang="ru-RU" dirty="0" smtClean="0"/>
              <a:t>Направление: </a:t>
            </a:r>
            <a:br>
              <a:rPr lang="ru-RU" dirty="0" smtClean="0"/>
            </a:br>
            <a:r>
              <a:rPr lang="ru-RU" sz="2000" dirty="0" smtClean="0">
                <a:solidFill>
                  <a:schemeClr val="tx1"/>
                </a:solidFill>
              </a:rPr>
              <a:t>цифровые </a:t>
            </a:r>
            <a:r>
              <a:rPr lang="ru-RU" sz="2000" dirty="0">
                <a:solidFill>
                  <a:schemeClr val="tx1"/>
                </a:solidFill>
              </a:rPr>
              <a:t>продукты по финансовой грамотности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Целевая </a:t>
            </a:r>
            <a:r>
              <a:rPr lang="ru-RU" dirty="0" smtClean="0"/>
              <a:t>аудитория: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chemeClr val="tx1"/>
                </a:solidFill>
              </a:rPr>
              <a:t>ш</a:t>
            </a:r>
            <a:r>
              <a:rPr lang="ru-RU" sz="2000" dirty="0" smtClean="0">
                <a:solidFill>
                  <a:schemeClr val="tx1"/>
                </a:solidFill>
              </a:rPr>
              <a:t>кольники</a:t>
            </a:r>
            <a:r>
              <a:rPr lang="ru-RU" sz="2000" dirty="0">
                <a:solidFill>
                  <a:schemeClr val="tx1"/>
                </a:solidFill>
              </a:rPr>
              <a:t>, студенты, взрослое население, пенсионеры </a:t>
            </a:r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dirty="0" err="1" smtClean="0">
                <a:solidFill>
                  <a:schemeClr val="tx1"/>
                </a:solidFill>
              </a:rPr>
              <a:t>предпенсионеры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dirty="0" smtClean="0"/>
              <a:t>Охват </a:t>
            </a:r>
            <a:r>
              <a:rPr lang="ru-RU" dirty="0" smtClean="0"/>
              <a:t>аудитории: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от </a:t>
            </a:r>
            <a:r>
              <a:rPr lang="ru-RU" sz="2000" dirty="0" smtClean="0">
                <a:solidFill>
                  <a:schemeClr val="tx1"/>
                </a:solidFill>
              </a:rPr>
              <a:t>5 000 человек в </a:t>
            </a:r>
            <a:r>
              <a:rPr lang="ru-RU" sz="2000" dirty="0" smtClean="0">
                <a:solidFill>
                  <a:schemeClr val="tx1"/>
                </a:solidFill>
              </a:rPr>
              <a:t>год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>
            <a:off x="0" y="25400"/>
            <a:ext cx="6342743" cy="2520000"/>
          </a:xfrm>
          <a:custGeom>
            <a:avLst/>
            <a:gdLst>
              <a:gd name="connsiteX0" fmla="*/ 0 w 6342743"/>
              <a:gd name="connsiteY0" fmla="*/ 0 h 2520000"/>
              <a:gd name="connsiteX1" fmla="*/ 5922735 w 6342743"/>
              <a:gd name="connsiteY1" fmla="*/ 0 h 2520000"/>
              <a:gd name="connsiteX2" fmla="*/ 6342743 w 6342743"/>
              <a:gd name="connsiteY2" fmla="*/ 420008 h 2520000"/>
              <a:gd name="connsiteX3" fmla="*/ 6342743 w 6342743"/>
              <a:gd name="connsiteY3" fmla="*/ 2520000 h 2520000"/>
              <a:gd name="connsiteX4" fmla="*/ 0 w 6342743"/>
              <a:gd name="connsiteY4" fmla="*/ 2520000 h 2520000"/>
              <a:gd name="connsiteX5" fmla="*/ 0 w 6342743"/>
              <a:gd name="connsiteY5" fmla="*/ 0 h 2520000"/>
              <a:gd name="connsiteX0" fmla="*/ 0 w 6342743"/>
              <a:gd name="connsiteY0" fmla="*/ 0 h 2520000"/>
              <a:gd name="connsiteX1" fmla="*/ 5922735 w 6342743"/>
              <a:gd name="connsiteY1" fmla="*/ 0 h 2520000"/>
              <a:gd name="connsiteX2" fmla="*/ 6342743 w 6342743"/>
              <a:gd name="connsiteY2" fmla="*/ 2520000 h 2520000"/>
              <a:gd name="connsiteX3" fmla="*/ 0 w 6342743"/>
              <a:gd name="connsiteY3" fmla="*/ 2520000 h 2520000"/>
              <a:gd name="connsiteX4" fmla="*/ 0 w 6342743"/>
              <a:gd name="connsiteY4" fmla="*/ 0 h 2520000"/>
              <a:gd name="connsiteX0" fmla="*/ 0 w 6342743"/>
              <a:gd name="connsiteY0" fmla="*/ 0 h 2520000"/>
              <a:gd name="connsiteX1" fmla="*/ 5864678 w 6342743"/>
              <a:gd name="connsiteY1" fmla="*/ 0 h 2520000"/>
              <a:gd name="connsiteX2" fmla="*/ 6342743 w 6342743"/>
              <a:gd name="connsiteY2" fmla="*/ 2520000 h 2520000"/>
              <a:gd name="connsiteX3" fmla="*/ 0 w 6342743"/>
              <a:gd name="connsiteY3" fmla="*/ 2520000 h 2520000"/>
              <a:gd name="connsiteX4" fmla="*/ 0 w 6342743"/>
              <a:gd name="connsiteY4" fmla="*/ 0 h 2520000"/>
              <a:gd name="connsiteX0" fmla="*/ 0 w 6342743"/>
              <a:gd name="connsiteY0" fmla="*/ 0 h 2520000"/>
              <a:gd name="connsiteX1" fmla="*/ 5821136 w 6342743"/>
              <a:gd name="connsiteY1" fmla="*/ 0 h 2520000"/>
              <a:gd name="connsiteX2" fmla="*/ 6342743 w 6342743"/>
              <a:gd name="connsiteY2" fmla="*/ 2520000 h 2520000"/>
              <a:gd name="connsiteX3" fmla="*/ 0 w 6342743"/>
              <a:gd name="connsiteY3" fmla="*/ 2520000 h 2520000"/>
              <a:gd name="connsiteX4" fmla="*/ 0 w 6342743"/>
              <a:gd name="connsiteY4" fmla="*/ 0 h 2520000"/>
              <a:gd name="connsiteX0" fmla="*/ 0 w 6342743"/>
              <a:gd name="connsiteY0" fmla="*/ 0 h 2520000"/>
              <a:gd name="connsiteX1" fmla="*/ 5763079 w 6342743"/>
              <a:gd name="connsiteY1" fmla="*/ 0 h 2520000"/>
              <a:gd name="connsiteX2" fmla="*/ 6342743 w 6342743"/>
              <a:gd name="connsiteY2" fmla="*/ 2520000 h 2520000"/>
              <a:gd name="connsiteX3" fmla="*/ 0 w 6342743"/>
              <a:gd name="connsiteY3" fmla="*/ 2520000 h 2520000"/>
              <a:gd name="connsiteX4" fmla="*/ 0 w 6342743"/>
              <a:gd name="connsiteY4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2743" h="2520000">
                <a:moveTo>
                  <a:pt x="0" y="0"/>
                </a:moveTo>
                <a:lnTo>
                  <a:pt x="5763079" y="0"/>
                </a:lnTo>
                <a:lnTo>
                  <a:pt x="6342743" y="2520000"/>
                </a:lnTo>
                <a:lnTo>
                  <a:pt x="0" y="2520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b="-21063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451593" y="3082982"/>
            <a:ext cx="6227741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практики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1390650"/>
            <a:ext cx="7877175" cy="3486150"/>
          </a:xfrm>
        </p:spPr>
        <p:txBody>
          <a:bodyPr/>
          <a:lstStyle/>
          <a:p>
            <a:pPr marL="447675" indent="-266700">
              <a:buNone/>
            </a:pPr>
            <a:endParaRPr lang="ru-RU" dirty="0" smtClean="0"/>
          </a:p>
          <a:p>
            <a:pPr marL="447675" indent="-266700">
              <a:buNone/>
            </a:pPr>
            <a:endParaRPr lang="ru-RU" dirty="0"/>
          </a:p>
          <a:p>
            <a:pPr marL="447675" indent="-266700">
              <a:buNone/>
            </a:pPr>
            <a:endParaRPr lang="ru-RU" dirty="0" smtClean="0"/>
          </a:p>
          <a:p>
            <a:pPr marL="447675" indent="-266700">
              <a:buNone/>
            </a:pPr>
            <a:endParaRPr lang="ru-RU" dirty="0"/>
          </a:p>
          <a:p>
            <a:pPr marL="447675" indent="-266700">
              <a:buNone/>
            </a:pPr>
            <a:endParaRPr lang="ru-RU" dirty="0" smtClean="0"/>
          </a:p>
          <a:p>
            <a:pPr marL="447675" indent="-266700">
              <a:buNone/>
            </a:pPr>
            <a:endParaRPr lang="ru-RU" dirty="0"/>
          </a:p>
          <a:p>
            <a:pPr marL="447675" indent="-266700">
              <a:buNone/>
            </a:pPr>
            <a:r>
              <a:rPr lang="ru-RU" dirty="0" smtClean="0"/>
              <a:t>Серия </a:t>
            </a:r>
            <a:r>
              <a:rPr lang="ru-RU" dirty="0"/>
              <a:t>коротких видеороликов, продолжительностью не более 3 минут. </a:t>
            </a:r>
            <a:endParaRPr lang="ru-RU" dirty="0" smtClean="0"/>
          </a:p>
          <a:p>
            <a:pPr marL="447675" indent="-266700"/>
            <a:r>
              <a:rPr lang="ru-RU" dirty="0" smtClean="0"/>
              <a:t>хронометраж </a:t>
            </a:r>
            <a:r>
              <a:rPr lang="ru-RU" dirty="0"/>
              <a:t>материала </a:t>
            </a:r>
            <a:r>
              <a:rPr lang="ru-RU" dirty="0" smtClean="0"/>
              <a:t>эффективен </a:t>
            </a:r>
            <a:r>
              <a:rPr lang="ru-RU" dirty="0"/>
              <a:t>для современной цифровой </a:t>
            </a:r>
            <a:r>
              <a:rPr lang="ru-RU" dirty="0" smtClean="0"/>
              <a:t>аудитории</a:t>
            </a:r>
          </a:p>
          <a:p>
            <a:pPr marL="447675" indent="-266700"/>
            <a:r>
              <a:rPr lang="ru-RU" dirty="0" smtClean="0"/>
              <a:t>соответствует </a:t>
            </a:r>
            <a:r>
              <a:rPr lang="ru-RU" dirty="0"/>
              <a:t>особенностям восприятия контента в социальных </a:t>
            </a:r>
            <a:r>
              <a:rPr lang="ru-RU" dirty="0" smtClean="0"/>
              <a:t>сетях</a:t>
            </a:r>
          </a:p>
          <a:p>
            <a:pPr marL="447675" indent="-266700"/>
            <a:r>
              <a:rPr lang="ru-RU" dirty="0" smtClean="0"/>
              <a:t>лучше </a:t>
            </a:r>
            <a:r>
              <a:rPr lang="ru-RU" dirty="0"/>
              <a:t>удерживает </a:t>
            </a:r>
            <a:r>
              <a:rPr lang="ru-RU" dirty="0" smtClean="0"/>
              <a:t>внимание</a:t>
            </a:r>
          </a:p>
          <a:p>
            <a:pPr marL="447675" indent="-266700"/>
            <a:r>
              <a:rPr lang="ru-RU" dirty="0" smtClean="0"/>
              <a:t>чаще </a:t>
            </a:r>
            <a:r>
              <a:rPr lang="ru-RU" dirty="0"/>
              <a:t>распространяется </a:t>
            </a:r>
            <a:endParaRPr lang="ru-RU" dirty="0" smtClean="0"/>
          </a:p>
          <a:p>
            <a:pPr marL="447675" indent="-266700"/>
            <a:r>
              <a:rPr lang="ru-RU" dirty="0" smtClean="0"/>
              <a:t>оптимален </a:t>
            </a:r>
            <a:r>
              <a:rPr lang="ru-RU" dirty="0"/>
              <a:t>для мобильного </a:t>
            </a:r>
            <a:r>
              <a:rPr lang="ru-RU" dirty="0" smtClean="0"/>
              <a:t>просмотра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93420" y="873224"/>
            <a:ext cx="8168639" cy="2167910"/>
            <a:chOff x="693420" y="873224"/>
            <a:chExt cx="8168639" cy="21679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93420" y="1421134"/>
              <a:ext cx="8168639" cy="1620000"/>
            </a:xfrm>
            <a:prstGeom prst="rect">
              <a:avLst/>
            </a:prstGeom>
            <a:solidFill>
              <a:srgbClr val="C49E9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4" name="Объект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85"/>
            <a:stretch/>
          </p:blipFill>
          <p:spPr>
            <a:xfrm>
              <a:off x="2047874" y="873224"/>
              <a:ext cx="5205971" cy="21455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4983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</p:spPr>
        <p:txBody>
          <a:bodyPr/>
          <a:lstStyle/>
          <a:p>
            <a:r>
              <a:rPr lang="ru-RU" dirty="0"/>
              <a:t>Возможности и инструменты для тиражирования 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798830"/>
            <a:ext cx="7877175" cy="3486150"/>
          </a:xfrm>
        </p:spPr>
        <p:txBody>
          <a:bodyPr/>
          <a:lstStyle/>
          <a:p>
            <a:pPr marL="447675" indent="-266700">
              <a:buNone/>
            </a:pPr>
            <a:r>
              <a:rPr lang="ru-RU" sz="1400" dirty="0"/>
              <a:t>Практика может быть тиражирована в любой регион </a:t>
            </a:r>
            <a:r>
              <a:rPr lang="ru-RU" sz="1400" dirty="0" smtClean="0"/>
              <a:t>РФ</a:t>
            </a:r>
          </a:p>
          <a:p>
            <a:pPr marL="447675" indent="-266700">
              <a:buNone/>
            </a:pPr>
            <a:r>
              <a:rPr lang="ru-RU" sz="1400" dirty="0" smtClean="0"/>
              <a:t>Демонстрация может осуществляться:</a:t>
            </a:r>
          </a:p>
          <a:p>
            <a:pPr marL="447675" indent="-266700"/>
            <a:r>
              <a:rPr lang="ru-RU" dirty="0" smtClean="0"/>
              <a:t>на региональных </a:t>
            </a:r>
            <a:r>
              <a:rPr lang="ru-RU" dirty="0"/>
              <a:t>сайтах, в социальных сетях</a:t>
            </a:r>
          </a:p>
          <a:p>
            <a:pPr marL="447675" indent="-266700"/>
            <a:r>
              <a:rPr lang="ru-RU" dirty="0" smtClean="0"/>
              <a:t>в </a:t>
            </a:r>
            <a:r>
              <a:rPr lang="ru-RU" dirty="0"/>
              <a:t>учреждениях образования, </a:t>
            </a:r>
            <a:r>
              <a:rPr lang="ru-RU" dirty="0" smtClean="0"/>
              <a:t>здравоохранения</a:t>
            </a:r>
            <a:r>
              <a:rPr lang="ru-RU" dirty="0"/>
              <a:t>, </a:t>
            </a:r>
            <a:endParaRPr lang="ru-RU" dirty="0" smtClean="0"/>
          </a:p>
          <a:p>
            <a:pPr marL="447675" indent="-266700">
              <a:buNone/>
            </a:pPr>
            <a:r>
              <a:rPr lang="ru-RU" dirty="0" smtClean="0"/>
              <a:t>         социального </a:t>
            </a:r>
            <a:r>
              <a:rPr lang="ru-RU" dirty="0"/>
              <a:t>обслуживания </a:t>
            </a:r>
            <a:r>
              <a:rPr lang="ru-RU" dirty="0" smtClean="0"/>
              <a:t>населения</a:t>
            </a:r>
          </a:p>
          <a:p>
            <a:pPr marL="447675" indent="-266700"/>
            <a:r>
              <a:rPr lang="ru-RU" dirty="0" smtClean="0"/>
              <a:t>в многофункциональных центрах </a:t>
            </a:r>
          </a:p>
          <a:p>
            <a:pPr marL="447675" indent="-266700"/>
            <a:r>
              <a:rPr lang="ru-RU" dirty="0" smtClean="0"/>
              <a:t>в торговых центрах</a:t>
            </a:r>
          </a:p>
          <a:p>
            <a:pPr marL="447675" indent="-266700"/>
            <a:r>
              <a:rPr lang="ru-RU" dirty="0" smtClean="0"/>
              <a:t>на объектах </a:t>
            </a:r>
            <a:r>
              <a:rPr lang="ru-RU" dirty="0"/>
              <a:t>транспортной </a:t>
            </a:r>
            <a:r>
              <a:rPr lang="ru-RU" dirty="0" smtClean="0"/>
              <a:t>инфраструктуры</a:t>
            </a:r>
            <a:endParaRPr lang="ru-RU" dirty="0"/>
          </a:p>
        </p:txBody>
      </p:sp>
      <p:pic>
        <p:nvPicPr>
          <p:cNvPr id="3076" name="Picture 4" descr="C:\Users\kapustin_ns\Documents\01 Для ФГ\billboard_mockup_v3_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7" r="19131"/>
          <a:stretch/>
        </p:blipFill>
        <p:spPr bwMode="auto">
          <a:xfrm>
            <a:off x="4985657" y="798831"/>
            <a:ext cx="3980543" cy="41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apustin_ns\Documents\01 Для ФГ\01_ Front-v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3319780"/>
            <a:ext cx="1828800" cy="1422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135</Words>
  <Application>Microsoft Office PowerPoint</Application>
  <PresentationFormat>Экран (16:9)</PresentationFormat>
  <Paragraphs>30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White</vt:lpstr>
      <vt:lpstr>РЕГИОНАЛЬНЫЙ ПРОСВЕТИТЕЛЬСКИЙ ПРОЕКТ  «Я ЗНАЮ»</vt:lpstr>
      <vt:lpstr>Презентация PowerPoint</vt:lpstr>
      <vt:lpstr>Направление:  цифровые продукты по финансовой грамотности Целевая аудитория:  школьники, студенты, взрослое население, пенсионеры и предпенсионеры Охват аудитории:  от 5 000 человек в год</vt:lpstr>
      <vt:lpstr>Описание практики </vt:lpstr>
      <vt:lpstr>Возможности и инструменты для тиражирования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Денис Евгеньевич</dc:creator>
  <cp:lastModifiedBy>Капустин Николай Сергеевич</cp:lastModifiedBy>
  <cp:revision>79</cp:revision>
  <dcterms:modified xsi:type="dcterms:W3CDTF">2025-04-18T12:27:26Z</dcterms:modified>
</cp:coreProperties>
</file>