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267" r:id="rId4"/>
    <p:sldId id="268" r:id="rId5"/>
    <p:sldId id="259" r:id="rId6"/>
  </p:sldIdLst>
  <p:sldSz cx="9144000" cy="5143500" type="screen16x9"/>
  <p:notesSz cx="6797675" cy="99282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546" autoAdjust="0"/>
    <p:restoredTop sz="95407" autoAdjust="0"/>
  </p:normalViewPr>
  <p:slideViewPr>
    <p:cSldViewPr snapToGrid="0" snapToObjects="1" showGuides="1">
      <p:cViewPr>
        <p:scale>
          <a:sx n="130" d="100"/>
          <a:sy n="130" d="100"/>
        </p:scale>
        <p:origin x="-1038" y="-43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6894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2917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=""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=""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=""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=""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69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ishmuratova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jpeg"/><Relationship Id="rId5" Type="http://schemas.openxmlformats.org/officeDocument/2006/relationships/image" Target="../media/image17.jfi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764258"/>
            <a:ext cx="8228736" cy="1261034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</a:t>
            </a:r>
            <a:r>
              <a:rPr lang="ru-RU" sz="1200" dirty="0" smtClean="0"/>
              <a:t>практики: </a:t>
            </a:r>
            <a:r>
              <a:rPr lang="ru-RU" sz="1200" dirty="0"/>
              <a:t>Специальные проекты с органами соц. защиты, МФЦ, </a:t>
            </a:r>
            <a:r>
              <a:rPr lang="en-US" sz="1200" dirty="0"/>
              <a:t>C</a:t>
            </a:r>
            <a:r>
              <a:rPr lang="ru-RU" sz="1200" dirty="0"/>
              <a:t>ФР, ФНС России, </a:t>
            </a:r>
            <a:r>
              <a:rPr lang="ru-RU" sz="1200" dirty="0" err="1"/>
              <a:t>Роспотребнадзором</a:t>
            </a:r>
            <a:r>
              <a:rPr lang="ru-RU" sz="1200" dirty="0"/>
              <a:t> и </a:t>
            </a:r>
            <a:r>
              <a:rPr lang="ru-RU" sz="1200" dirty="0" smtClean="0"/>
              <a:t>др.</a:t>
            </a:r>
          </a:p>
          <a:p>
            <a:r>
              <a:rPr lang="ru-RU" sz="1200" dirty="0" smtClean="0"/>
              <a:t>Наименование субъекта:  Чувашская Республика</a:t>
            </a:r>
            <a:endParaRPr lang="ru-RU" sz="1200" dirty="0"/>
          </a:p>
          <a:p>
            <a:r>
              <a:rPr lang="ru-RU" sz="1200" dirty="0"/>
              <a:t>Автор практики: Отделение – Национальный банк по Чувашской Республике Волго-Вятского главного управления Центрального банка Российской </a:t>
            </a:r>
            <a:r>
              <a:rPr lang="ru-RU" sz="1200" dirty="0" smtClean="0"/>
              <a:t>Федерации</a:t>
            </a:r>
          </a:p>
          <a:p>
            <a:r>
              <a:rPr lang="ru-RU" sz="1200" dirty="0" smtClean="0"/>
              <a:t>Контактная информация – Ишмуратова Тамара Вячеславовна, </a:t>
            </a:r>
            <a:r>
              <a:rPr lang="en-US" dirty="0" smtClean="0">
                <a:hlinkClick r:id="rId3"/>
              </a:rPr>
              <a:t>tamara.ishmuratova@yandex.ru</a:t>
            </a:r>
            <a:endParaRPr lang="ru-RU" dirty="0" smtClean="0"/>
          </a:p>
          <a:p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786" y="1621399"/>
            <a:ext cx="5509883" cy="44314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ТЕРРИТОРИЯ ФИНАНСОВ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00" y="219457"/>
            <a:ext cx="1083577" cy="11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49877" y="503667"/>
            <a:ext cx="1748923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0" dirty="0">
                <a:solidFill>
                  <a:srgbClr val="C00000"/>
                </a:solidFill>
                <a:latin typeface="Montserrat Medium" pitchFamily="2" charset="-52"/>
                <a:ea typeface="+mn-ea"/>
                <a:cs typeface="+mn-cs"/>
              </a:rPr>
              <a:t>Чувашская Республика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Краткое описание практики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67" y="861379"/>
            <a:ext cx="3446215" cy="34861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/>
              <a:t>Межведомственный проект «Территория финансов» </a:t>
            </a:r>
            <a:r>
              <a:rPr lang="ru-RU" sz="1200" b="1" dirty="0" smtClean="0"/>
              <a:t>ориентирован </a:t>
            </a:r>
            <a:r>
              <a:rPr lang="ru-RU" sz="1200" b="1" dirty="0"/>
              <a:t>на повышение финансовой грамотности людей, проживающих в малых </a:t>
            </a:r>
            <a:r>
              <a:rPr lang="ru-RU" sz="1200" b="1" dirty="0" smtClean="0"/>
              <a:t>городах и селах</a:t>
            </a:r>
            <a:r>
              <a:rPr lang="ru-RU" sz="1200" b="1" dirty="0"/>
              <a:t>. </a:t>
            </a:r>
            <a:r>
              <a:rPr lang="ru-RU" sz="1200" b="1" dirty="0" smtClean="0"/>
              <a:t>Проект рассчитан </a:t>
            </a:r>
            <a:r>
              <a:rPr lang="ru-RU" sz="1200" b="1" dirty="0"/>
              <a:t>практически на все категории населения – школьники, студенты, взрослое работающее население, малообеспеченные категории и пенсионеры, представители бизнеса и </a:t>
            </a:r>
            <a:r>
              <a:rPr lang="ru-RU" sz="1200" b="1" dirty="0" err="1"/>
              <a:t>самозанятые</a:t>
            </a:r>
            <a:r>
              <a:rPr lang="ru-RU" sz="1200" b="1" dirty="0"/>
              <a:t>.</a:t>
            </a:r>
            <a:endParaRPr lang="ru-RU" sz="1200" b="1" dirty="0" smtClean="0"/>
          </a:p>
          <a:p>
            <a:pPr marL="0" indent="0" algn="just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200" b="1" dirty="0" smtClean="0"/>
              <a:t>Проект стартовал в 2024 </a:t>
            </a:r>
            <a:r>
              <a:rPr lang="ru-RU" sz="1200" b="1" dirty="0"/>
              <a:t>году по инициативе </a:t>
            </a:r>
            <a:r>
              <a:rPr lang="ru-RU" sz="1200" b="1" dirty="0" smtClean="0"/>
              <a:t>Отделения – Национального банка </a:t>
            </a:r>
            <a:r>
              <a:rPr lang="ru-RU" sz="1200" b="1" dirty="0"/>
              <a:t>по Чувашской Республике Волго-Вятского главного управления Центрального банка Российской </a:t>
            </a:r>
            <a:r>
              <a:rPr lang="ru-RU" sz="1200" b="1" dirty="0" smtClean="0"/>
              <a:t>Федерации.</a:t>
            </a:r>
            <a:r>
              <a:rPr lang="ru-RU" sz="1200" dirty="0"/>
              <a:t> </a:t>
            </a:r>
            <a:r>
              <a:rPr lang="ru-RU" sz="1200" b="1" dirty="0" smtClean="0"/>
              <a:t>Реализация </a:t>
            </a:r>
            <a:r>
              <a:rPr lang="ru-RU" sz="1200" b="1" dirty="0"/>
              <a:t>проекта происходит в соответствии со сводным графиком проведения мероприятий в муниципальных округах и городах Чувашской </a:t>
            </a:r>
            <a:r>
              <a:rPr lang="ru-RU" sz="1200" b="1" dirty="0" smtClean="0"/>
              <a:t>Республики.</a:t>
            </a:r>
            <a:endParaRPr lang="ru-RU" sz="12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2205" t="8437" r="10351" b="5829"/>
          <a:stretch/>
        </p:blipFill>
        <p:spPr>
          <a:xfrm>
            <a:off x="3887798" y="991092"/>
            <a:ext cx="4896341" cy="32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96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4" t="15913" r="11119" b="27770"/>
          <a:stretch/>
        </p:blipFill>
        <p:spPr>
          <a:xfrm>
            <a:off x="6908145" y="1247337"/>
            <a:ext cx="1957642" cy="11801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t="9361" r="14848"/>
          <a:stretch/>
        </p:blipFill>
        <p:spPr bwMode="auto">
          <a:xfrm>
            <a:off x="5161937" y="2124421"/>
            <a:ext cx="2253554" cy="161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t="24366" r="10652"/>
          <a:stretch/>
        </p:blipFill>
        <p:spPr>
          <a:xfrm>
            <a:off x="5069567" y="653405"/>
            <a:ext cx="1883754" cy="131124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Краткое описание практики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04708" y="815771"/>
            <a:ext cx="3472821" cy="3836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z="1200" b="1" dirty="0" smtClean="0"/>
              <a:t>В качестве спикеров на занятия приглашаются исключительно профессионалы-практики: 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/>
              <a:t>представители Отделения СФР по Чувашской Республике,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/>
              <a:t>представители  МВД по Чувашской Республике,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/>
              <a:t>представители Управления ФНС России по </a:t>
            </a:r>
            <a:r>
              <a:rPr lang="ru-RU" sz="1200" b="1" dirty="0"/>
              <a:t>Чувашской Республике,</a:t>
            </a:r>
            <a:endParaRPr lang="ru-RU" sz="1200" b="1" dirty="0" smtClean="0"/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/>
              <a:t>представители Управления </a:t>
            </a:r>
            <a:r>
              <a:rPr lang="ru-RU" sz="1200" b="1" dirty="0" err="1" smtClean="0"/>
              <a:t>Роспотребнадзора</a:t>
            </a:r>
            <a:r>
              <a:rPr lang="ru-RU" sz="1200" b="1" dirty="0" smtClean="0"/>
              <a:t> по Чувашской Республике,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/>
              <a:t>руководитель  Республиканского центра финансовой грамотности (РЦФГ</a:t>
            </a:r>
            <a:r>
              <a:rPr lang="ru-RU" sz="1200" b="1" dirty="0" smtClean="0"/>
              <a:t>),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/>
              <a:t>представители регионального волонтерского</a:t>
            </a:r>
            <a:br>
              <a:rPr lang="ru-RU" sz="1200" b="1" dirty="0" smtClean="0"/>
            </a:br>
            <a:r>
              <a:rPr lang="ru-RU" sz="1200" b="1" dirty="0" smtClean="0"/>
              <a:t>центра Ассоциации развития финансовой грамотности (АРФГ)</a:t>
            </a:r>
          </a:p>
          <a:p>
            <a:pPr marL="0" indent="0" hangingPunct="1">
              <a:buFontTx/>
              <a:buNone/>
            </a:pPr>
            <a:r>
              <a:rPr lang="ru-RU" sz="1200" b="1" dirty="0" smtClean="0"/>
              <a:t>Организация проекта осуществляется в тесном партнерстве с главами муниципалитетов.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1973" r="20163" b="38814"/>
          <a:stretch/>
        </p:blipFill>
        <p:spPr>
          <a:xfrm flipH="1">
            <a:off x="6011444" y="3414076"/>
            <a:ext cx="1492535" cy="1344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17653" r="21535" b="25806"/>
          <a:stretch/>
        </p:blipFill>
        <p:spPr>
          <a:xfrm>
            <a:off x="7155917" y="2734131"/>
            <a:ext cx="1580084" cy="12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53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33415" y="383151"/>
            <a:ext cx="6888265" cy="3138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16074" y="1124141"/>
            <a:ext cx="3488597" cy="298785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Проект позволяет повысить финансовую грамотность всех категорий населения </a:t>
            </a:r>
            <a:r>
              <a:rPr lang="ru-RU" b="1" dirty="0" smtClean="0"/>
              <a:t>малых </a:t>
            </a:r>
            <a:r>
              <a:rPr lang="ru-RU" b="1" dirty="0"/>
              <a:t>городов и сел по широкому кругу тем, в том числе по финансовой </a:t>
            </a:r>
            <a:r>
              <a:rPr lang="ru-RU" b="1" dirty="0" err="1"/>
              <a:t>киберграмотности</a:t>
            </a:r>
            <a:r>
              <a:rPr lang="ru-RU" b="1" dirty="0"/>
              <a:t>, программе долгосрочных сбережений, </a:t>
            </a:r>
            <a:r>
              <a:rPr lang="ru-RU" b="1" dirty="0" smtClean="0"/>
              <a:t>налоговой и пенсионной грамотности</a:t>
            </a:r>
            <a:r>
              <a:rPr lang="ru-RU" b="1" dirty="0"/>
              <a:t>, цифровому рублю и </a:t>
            </a:r>
            <a:r>
              <a:rPr lang="ru-RU" b="1" dirty="0" smtClean="0"/>
              <a:t>др.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/>
              <a:t>Мероприятия получают </a:t>
            </a:r>
            <a:r>
              <a:rPr lang="ru-RU" b="1" dirty="0" smtClean="0"/>
              <a:t>положительный отклик у </a:t>
            </a:r>
            <a:r>
              <a:rPr lang="ru-RU" b="1" dirty="0" smtClean="0"/>
              <a:t>всех участников.</a:t>
            </a:r>
          </a:p>
          <a:p>
            <a:pPr marL="0" lvl="0" indent="0" algn="just">
              <a:buNone/>
            </a:pPr>
            <a:r>
              <a:rPr lang="ru-RU" b="1" dirty="0" smtClean="0"/>
              <a:t>С начала запуска проекта в нем приняли участие почти 8000 участников из пяти муниципальных округов.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/>
          <a:stretch/>
        </p:blipFill>
        <p:spPr>
          <a:xfrm>
            <a:off x="4559479" y="949796"/>
            <a:ext cx="2634677" cy="1734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36" y="2821131"/>
            <a:ext cx="2494565" cy="1870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2"/>
          <a:stretch/>
        </p:blipFill>
        <p:spPr>
          <a:xfrm>
            <a:off x="6351018" y="1816853"/>
            <a:ext cx="2687185" cy="14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190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140310"/>
            <a:ext cx="5410549" cy="552665"/>
          </a:xfrm>
        </p:spPr>
        <p:txBody>
          <a:bodyPr/>
          <a:lstStyle/>
          <a:p>
            <a:r>
              <a:rPr lang="ru-RU" dirty="0"/>
              <a:t>Возможности </a:t>
            </a:r>
            <a:r>
              <a:rPr lang="ru-RU" dirty="0" smtClean="0"/>
              <a:t>тиражирования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68" y="2907912"/>
            <a:ext cx="5256585" cy="1418896"/>
          </a:xfrm>
        </p:spPr>
        <p:txBody>
          <a:bodyPr/>
          <a:lstStyle/>
          <a:p>
            <a:pPr algn="just"/>
            <a:r>
              <a:rPr lang="ru-RU" sz="1400" dirty="0"/>
              <a:t>Практика подходит для тиражирования. Подобный проект можно беспрепятственно реализовать в других </a:t>
            </a:r>
            <a:r>
              <a:rPr lang="ru-RU" sz="1400" dirty="0" smtClean="0"/>
              <a:t>регионах. </a:t>
            </a:r>
            <a:endParaRPr lang="ru-RU" sz="1400" dirty="0"/>
          </a:p>
          <a:p>
            <a:pPr algn="just"/>
            <a:r>
              <a:rPr lang="ru-RU" sz="1400" dirty="0" smtClean="0"/>
              <a:t>Чувашия готова оказать методическую помощь в запуске аналогичного проекта.</a:t>
            </a:r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2538</TotalTime>
  <Words>287</Words>
  <Application>Microsoft Office PowerPoint</Application>
  <PresentationFormat>Экран (16:9)</PresentationFormat>
  <Paragraphs>26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White</vt:lpstr>
      <vt:lpstr>ТЕРРИТОРИЯ ФИНАНСОВ</vt:lpstr>
      <vt:lpstr>Краткое описание практики</vt:lpstr>
      <vt:lpstr>Краткое описание практики</vt:lpstr>
      <vt:lpstr>Результаты</vt:lpstr>
      <vt:lpstr>Возможности тиражирования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Евг. Щепелев</dc:creator>
  <cp:lastModifiedBy>Татьяна Андреева</cp:lastModifiedBy>
  <cp:revision>146</cp:revision>
  <cp:lastPrinted>2025-04-18T16:03:48Z</cp:lastPrinted>
  <dcterms:modified xsi:type="dcterms:W3CDTF">2025-04-18T16:04:02Z</dcterms:modified>
</cp:coreProperties>
</file>