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67" r:id="rId4"/>
    <p:sldId id="270" r:id="rId5"/>
    <p:sldId id="274" r:id="rId6"/>
  </p:sldIdLst>
  <p:sldSz cx="9144000" cy="5143500" type="screen16x9"/>
  <p:notesSz cx="6797675" cy="9928225"/>
  <p:embeddedFontLst>
    <p:embeddedFont>
      <p:font typeface="Montserrat Light" panose="020B0604020202020204" charset="-52"/>
      <p:regular r:id="rId9"/>
      <p:italic r:id="rId10"/>
    </p:embeddedFont>
    <p:embeddedFont>
      <p:font typeface="Montserrat Medium" panose="020B0604020202020204" charset="-52"/>
      <p:regular r:id="rId11"/>
      <p:italic r:id="rId12"/>
    </p:embeddedFont>
    <p:embeddedFont>
      <p:font typeface="Montserrat SemiBold" panose="020B0604020202020204" charset="-52"/>
      <p:bold r:id="rId13"/>
      <p:boldItalic r:id="rId14"/>
    </p:embeddedFont>
  </p:embeddedFontLst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546" autoAdjust="0"/>
    <p:restoredTop sz="95407" autoAdjust="0"/>
  </p:normalViewPr>
  <p:slideViewPr>
    <p:cSldViewPr snapToGrid="0" snapToObjects="1" showGuides="1">
      <p:cViewPr>
        <p:scale>
          <a:sx n="100" d="100"/>
          <a:sy n="100" d="100"/>
        </p:scale>
        <p:origin x="-1908" y="-918"/>
      </p:cViewPr>
      <p:guideLst>
        <p:guide orient="horz" pos="166"/>
        <p:guide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6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gra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vk.com/rcfg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6731" y="3763291"/>
            <a:ext cx="8736082" cy="119920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Образовательные и просветительские проекты финансовой грамотности для взрослых </a:t>
            </a:r>
          </a:p>
          <a:p>
            <a:r>
              <a:rPr lang="ru-RU" sz="1200" dirty="0"/>
              <a:t>Наименование субъекта:  Чувашская Республика</a:t>
            </a:r>
          </a:p>
          <a:p>
            <a:r>
              <a:rPr lang="ru-RU" sz="1200" dirty="0" smtClean="0"/>
              <a:t>Авторы </a:t>
            </a:r>
            <a:r>
              <a:rPr lang="ru-RU" sz="1200" dirty="0"/>
              <a:t>практики: Республиканский центр финансовой грамотности населения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                        и </a:t>
            </a:r>
            <a:r>
              <a:rPr lang="ru-RU" sz="1200" dirty="0"/>
              <a:t>Чувашское отделение ПАО «Сбербанк»</a:t>
            </a:r>
          </a:p>
          <a:p>
            <a:r>
              <a:rPr lang="ru-RU" sz="1200" dirty="0"/>
              <a:t>Контактная информация - </a:t>
            </a:r>
            <a:r>
              <a:rPr lang="ru-RU" sz="1200" dirty="0" err="1"/>
              <a:t>Щепелев</a:t>
            </a:r>
            <a:r>
              <a:rPr lang="ru-RU" sz="1200" dirty="0"/>
              <a:t> Дмитрий Евгеньевич, </a:t>
            </a:r>
            <a:r>
              <a:rPr lang="en-US" sz="1200" dirty="0">
                <a:hlinkClick r:id="rId3"/>
              </a:rPr>
              <a:t>dobrograd@gmail.com</a:t>
            </a:r>
            <a:r>
              <a:rPr lang="ru-RU" sz="1200" dirty="0"/>
              <a:t>, </a:t>
            </a:r>
            <a:r>
              <a:rPr lang="ru-RU" sz="1200" dirty="0">
                <a:hlinkClick r:id="rId4"/>
              </a:rPr>
              <a:t>https://vk.com/rcfg21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908" y="1273557"/>
            <a:ext cx="5551291" cy="9043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ФИНАНСОВАЯ БЕЗОПАСНОСТЬ В СФЕРЕ НЕДВИЖИМОСТИ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00" y="160368"/>
            <a:ext cx="1083577" cy="11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49877" y="503667"/>
            <a:ext cx="174892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  <a:ea typeface="+mn-ea"/>
                <a:cs typeface="+mn-cs"/>
              </a:rPr>
              <a:t>Чувашская Республика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0146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tserrat SemiBold" pitchFamily="2" charset="-52"/>
              </a:rPr>
              <a:t>Целевая аудитория проекта - взрослое </a:t>
            </a:r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население:</a:t>
            </a:r>
            <a:r>
              <a:rPr lang="ru-RU" dirty="0">
                <a:solidFill>
                  <a:srgbClr val="C00000"/>
                </a:solidFill>
                <a:latin typeface="Montserrat SemiBold" pitchFamily="2" charset="-52"/>
              </a:rPr>
              <a:t/>
            </a:r>
            <a:br>
              <a:rPr lang="ru-RU" dirty="0">
                <a:solidFill>
                  <a:srgbClr val="C00000"/>
                </a:solidFill>
                <a:latin typeface="Montserrat SemiBold" pitchFamily="2" charset="-52"/>
              </a:rPr>
            </a:b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3412" y="807945"/>
            <a:ext cx="7872413" cy="106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b="1" dirty="0"/>
              <a:t>П</a:t>
            </a:r>
            <a:r>
              <a:rPr lang="ru-RU" b="1" dirty="0"/>
              <a:t>редставители МСП – </a:t>
            </a:r>
            <a:r>
              <a:rPr lang="ru-RU" b="1" dirty="0"/>
              <a:t>профессиональные участники рынка недвижимости </a:t>
            </a:r>
            <a:r>
              <a:rPr lang="ru-RU" b="1" dirty="0"/>
              <a:t>Чувашии, </a:t>
            </a:r>
            <a:br>
              <a:rPr lang="ru-RU" b="1" dirty="0"/>
            </a:br>
            <a:r>
              <a:rPr lang="ru-RU" b="1" dirty="0"/>
              <a:t>в том числе руководители и </a:t>
            </a:r>
            <a:r>
              <a:rPr lang="ru-RU" b="1" dirty="0"/>
              <a:t>сотрудники </a:t>
            </a:r>
            <a:r>
              <a:rPr lang="ru-RU" b="1" dirty="0" smtClean="0"/>
              <a:t>ООО, </a:t>
            </a:r>
            <a:r>
              <a:rPr lang="ru-RU" b="1" dirty="0"/>
              <a:t>индивидуальные предприниматели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/>
              <a:t>Самозанятые</a:t>
            </a:r>
            <a:r>
              <a:rPr lang="ru-RU" b="1" dirty="0"/>
              <a:t>  граждане </a:t>
            </a:r>
            <a:r>
              <a:rPr lang="ru-RU" b="1" dirty="0"/>
              <a:t>– профессиональные участники рынка недвижимости </a:t>
            </a:r>
            <a:r>
              <a:rPr lang="ru-RU" b="1" dirty="0" smtClean="0"/>
              <a:t>Чувашии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Сотрудники </a:t>
            </a:r>
            <a:r>
              <a:rPr lang="ru-RU" b="1" dirty="0"/>
              <a:t>подразделения ипотечного кредитования Чувашского отделения </a:t>
            </a:r>
            <a:r>
              <a:rPr lang="ru-RU" b="1" dirty="0" smtClean="0"/>
              <a:t>ПАО «Сбербанк»</a:t>
            </a:r>
            <a:endParaRPr lang="ru-RU" b="1" dirty="0"/>
          </a:p>
        </p:txBody>
      </p:sp>
      <p:pic>
        <p:nvPicPr>
          <p:cNvPr id="9" name="Picture 6" descr="C:\Users\Dmitriy_Shepelev_DC\Desktop\Сбер риэлт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3" y="2037979"/>
            <a:ext cx="3600452" cy="2797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Dmitriy_Shepelev_DC\Desktop\риэлт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91" y="2037980"/>
            <a:ext cx="3273137" cy="281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602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17473" cy="537149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Montserrat SemiBold" pitchFamily="2" charset="-52"/>
              </a:rPr>
              <a:t>Краткое описание практики</a:t>
            </a:r>
            <a:endParaRPr lang="ru-RU" b="0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944574"/>
            <a:ext cx="7800975" cy="33626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Проект «Финансовая </a:t>
            </a:r>
            <a:r>
              <a:rPr lang="ru-RU" b="1" dirty="0"/>
              <a:t>безопасность в сфере </a:t>
            </a:r>
            <a:r>
              <a:rPr lang="ru-RU" b="1" dirty="0" smtClean="0"/>
              <a:t>недвижимости» </a:t>
            </a:r>
            <a:r>
              <a:rPr lang="ru-RU" b="1" dirty="0"/>
              <a:t>является новым направлением повышения финансовой культуры </a:t>
            </a:r>
            <a:r>
              <a:rPr lang="ru-RU" b="1" dirty="0"/>
              <a:t>представителей </a:t>
            </a:r>
            <a:r>
              <a:rPr lang="ru-RU" b="1" dirty="0" smtClean="0"/>
              <a:t>МСП </a:t>
            </a:r>
            <a:r>
              <a:rPr lang="ru-RU" b="1" dirty="0"/>
              <a:t>и </a:t>
            </a:r>
            <a:r>
              <a:rPr lang="ru-RU" b="1" dirty="0"/>
              <a:t>самозанятых </a:t>
            </a:r>
            <a:r>
              <a:rPr lang="ru-RU" b="1" dirty="0"/>
              <a:t>граждан.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/>
              <a:t>В рамках проекта проведено 2 взаимосвязанных мероприятия: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/>
              <a:t>обучение более 50 профессиональных участников рынка недвижимости Чувашии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/>
              <a:t>первый </a:t>
            </a:r>
            <a:r>
              <a:rPr lang="ru-RU" b="1" dirty="0"/>
              <a:t>в России отраслевой форум «Финансовая безопасность в сфере недвижимости</a:t>
            </a:r>
            <a:r>
              <a:rPr lang="ru-RU" b="1" dirty="0" smtClean="0"/>
              <a:t>»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endParaRPr lang="ru-RU" b="1" dirty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Ключевыми </a:t>
            </a:r>
            <a:r>
              <a:rPr lang="ru-RU" b="1" dirty="0"/>
              <a:t>темами финансового просвещения стали: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/>
              <a:t>личная цифровая безопасность участников проекта и </a:t>
            </a:r>
            <a:r>
              <a:rPr lang="ru-RU" b="1" dirty="0"/>
              <a:t>навыки противодействия </a:t>
            </a:r>
            <a:r>
              <a:rPr lang="ru-RU" b="1" dirty="0" smtClean="0"/>
              <a:t>мошенникам </a:t>
            </a:r>
            <a:br>
              <a:rPr lang="ru-RU" b="1" dirty="0" smtClean="0"/>
            </a:br>
            <a:r>
              <a:rPr lang="ru-RU" b="1" dirty="0" smtClean="0"/>
              <a:t>в целом</a:t>
            </a:r>
            <a:endParaRPr lang="ru-RU" b="1" dirty="0"/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/>
              <a:t>финансовая безопасность в бизнесе и мошеннические схемы в отношении предпринимателей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/>
              <a:t>как </a:t>
            </a:r>
            <a:r>
              <a:rPr lang="ru-RU" b="1" dirty="0"/>
              <a:t>риелтору </a:t>
            </a:r>
            <a:r>
              <a:rPr lang="ru-RU" b="1" dirty="0"/>
              <a:t>распознать, не находится ли </a:t>
            </a:r>
            <a:r>
              <a:rPr lang="ru-RU" b="1" dirty="0"/>
              <a:t>под психологическим воздействием </a:t>
            </a:r>
            <a:r>
              <a:rPr lang="ru-RU" b="1" dirty="0"/>
              <a:t>мошенников клиент, желающий срочно продать </a:t>
            </a:r>
            <a:r>
              <a:rPr lang="ru-RU" b="1" dirty="0" smtClean="0"/>
              <a:t>недвижимость</a:t>
            </a:r>
            <a:endParaRPr lang="ru-RU" sz="1100" dirty="0">
              <a:solidFill>
                <a:schemeClr val="tx1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0743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53165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Достигнутые </a:t>
            </a:r>
            <a:r>
              <a:rPr lang="ru-RU" dirty="0">
                <a:solidFill>
                  <a:srgbClr val="C00000"/>
                </a:solidFill>
                <a:latin typeface="Montserrat SemiBold" pitchFamily="2" charset="-52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52" y="848128"/>
            <a:ext cx="4206240" cy="369529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/>
              <a:t>Количественный </a:t>
            </a:r>
            <a:r>
              <a:rPr lang="ru-RU" b="1" dirty="0"/>
              <a:t>результат: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/>
              <a:t>Охват участников – более 50 представителей </a:t>
            </a:r>
            <a:r>
              <a:rPr lang="ru-RU" b="1" dirty="0" smtClean="0"/>
              <a:t>МСП </a:t>
            </a:r>
            <a:r>
              <a:rPr lang="ru-RU" b="1" dirty="0"/>
              <a:t>и </a:t>
            </a:r>
            <a:r>
              <a:rPr lang="ru-RU" b="1" dirty="0"/>
              <a:t>самозанятых </a:t>
            </a:r>
            <a:r>
              <a:rPr lang="ru-RU" b="1" dirty="0"/>
              <a:t>граждан – </a:t>
            </a:r>
            <a:r>
              <a:rPr lang="ru-RU" b="1" dirty="0"/>
              <a:t>профессиональных участников рынка недвижимости Чувашии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/>
              <a:t>Качественный </a:t>
            </a:r>
            <a:r>
              <a:rPr lang="ru-RU" b="1" dirty="0"/>
              <a:t>результат: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/>
              <a:t>Получение представителями </a:t>
            </a:r>
            <a:r>
              <a:rPr lang="ru-RU" b="1" dirty="0" smtClean="0"/>
              <a:t>МСП </a:t>
            </a:r>
            <a:r>
              <a:rPr lang="ru-RU" b="1" dirty="0"/>
              <a:t>и </a:t>
            </a:r>
            <a:r>
              <a:rPr lang="ru-RU" b="1" dirty="0" err="1" smtClean="0"/>
              <a:t>самозанятыми</a:t>
            </a:r>
            <a:r>
              <a:rPr lang="ru-RU" b="1" dirty="0" smtClean="0"/>
              <a:t> гражданами - профессиональными участниками </a:t>
            </a:r>
            <a:r>
              <a:rPr lang="ru-RU" b="1" dirty="0"/>
              <a:t>рынка недвижимости Чувашии </a:t>
            </a:r>
            <a:r>
              <a:rPr lang="ru-RU" b="1" dirty="0" smtClean="0"/>
              <a:t>- практических </a:t>
            </a:r>
            <a:r>
              <a:rPr lang="ru-RU" b="1" dirty="0"/>
              <a:t>навыков финансовой безопасности в </a:t>
            </a:r>
            <a:r>
              <a:rPr lang="ru-RU" b="1" dirty="0"/>
              <a:t>своем бизнесе </a:t>
            </a:r>
            <a:r>
              <a:rPr lang="ru-RU" b="1" dirty="0"/>
              <a:t>и личных финансах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/>
              <a:t>Договоренность о взаимодействии </a:t>
            </a:r>
            <a:r>
              <a:rPr lang="ru-RU" b="1" dirty="0"/>
              <a:t>профессиональных участников рынка недвижимости </a:t>
            </a:r>
            <a:r>
              <a:rPr lang="ru-RU" b="1" dirty="0"/>
              <a:t>с </a:t>
            </a:r>
            <a:r>
              <a:rPr lang="ru-RU" b="1" dirty="0" smtClean="0"/>
              <a:t>Чувашским отделением </a:t>
            </a:r>
            <a:br>
              <a:rPr lang="ru-RU" b="1" dirty="0" smtClean="0"/>
            </a:br>
            <a:r>
              <a:rPr lang="ru-RU" b="1" dirty="0" smtClean="0"/>
              <a:t>ПАО «Сбербанк» и </a:t>
            </a:r>
            <a:r>
              <a:rPr lang="ru-RU" b="1" dirty="0"/>
              <a:t>МВД </a:t>
            </a:r>
            <a:r>
              <a:rPr lang="ru-RU" b="1" dirty="0" smtClean="0"/>
              <a:t>по Чувашской Республике </a:t>
            </a:r>
            <a:br>
              <a:rPr lang="ru-RU" b="1" dirty="0" smtClean="0"/>
            </a:br>
            <a:r>
              <a:rPr lang="ru-RU" b="1" dirty="0" smtClean="0"/>
              <a:t>в части выявления </a:t>
            </a:r>
            <a:r>
              <a:rPr lang="ru-RU" b="1" dirty="0"/>
              <a:t>и </a:t>
            </a:r>
            <a:r>
              <a:rPr lang="ru-RU" b="1" dirty="0" smtClean="0"/>
              <a:t>защиты </a:t>
            </a:r>
            <a:r>
              <a:rPr lang="ru-RU" b="1" dirty="0"/>
              <a:t>клиентов, находящихся под психологическим воздействием мошенников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39" y="1126432"/>
            <a:ext cx="3368290" cy="336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9844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552665"/>
          </a:xfrm>
        </p:spPr>
        <p:txBody>
          <a:bodyPr/>
          <a:lstStyle/>
          <a:p>
            <a:r>
              <a:rPr lang="ru-RU" dirty="0"/>
              <a:t>Возможности </a:t>
            </a:r>
            <a:r>
              <a:rPr lang="ru-RU" dirty="0" smtClean="0"/>
              <a:t>тиражирования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310760"/>
            <a:ext cx="5256585" cy="1418896"/>
          </a:xfrm>
        </p:spPr>
        <p:txBody>
          <a:bodyPr/>
          <a:lstStyle/>
          <a:p>
            <a:pPr algn="just"/>
            <a:r>
              <a:rPr lang="ru-RU" sz="1400" dirty="0"/>
              <a:t>Практика подходит для тиражирования. Подобный проект можно беспрепятственно реализовать в других </a:t>
            </a:r>
            <a:r>
              <a:rPr lang="ru-RU" sz="1400" dirty="0" smtClean="0"/>
              <a:t>регионах. </a:t>
            </a:r>
            <a:endParaRPr lang="ru-RU" sz="1400" dirty="0"/>
          </a:p>
          <a:p>
            <a:pPr algn="just"/>
            <a:r>
              <a:rPr lang="ru-RU" sz="1400" dirty="0" smtClean="0"/>
              <a:t>Чувашия готова оказать методическую помощь в запуске аналогичного проекта.</a:t>
            </a:r>
            <a:r>
              <a:rPr lang="ru-RU" sz="1400" dirty="0"/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31" y="298600"/>
            <a:ext cx="1712092" cy="1712092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474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183</Words>
  <Application>Microsoft Office PowerPoint</Application>
  <PresentationFormat>Экран (16:9)</PresentationFormat>
  <Paragraphs>29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Helvetica Neue Light</vt:lpstr>
      <vt:lpstr>Proxima Nova Rg</vt:lpstr>
      <vt:lpstr>Helvetica Neue Medium</vt:lpstr>
      <vt:lpstr>Montserrat Light</vt:lpstr>
      <vt:lpstr>Helvetica Neue</vt:lpstr>
      <vt:lpstr>Montserrat Medium</vt:lpstr>
      <vt:lpstr>Montserrat SemiBold</vt:lpstr>
      <vt:lpstr>Wingdings</vt:lpstr>
      <vt:lpstr>White</vt:lpstr>
      <vt:lpstr>ФИНАНСОВАЯ БЕЗОПАСНОСТЬ В СФЕРЕ НЕДВИЖИМОСТИ</vt:lpstr>
      <vt:lpstr>Целевая аудитория проекта - взрослое население: </vt:lpstr>
      <vt:lpstr>Краткое описание практики</vt:lpstr>
      <vt:lpstr>Достигнутые результаты</vt:lpstr>
      <vt:lpstr>Возможности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Евг. Щепелев</dc:creator>
  <cp:lastModifiedBy>Татьяна Андреева</cp:lastModifiedBy>
  <cp:revision>299</cp:revision>
  <cp:lastPrinted>2025-04-18T16:07:47Z</cp:lastPrinted>
  <dcterms:modified xsi:type="dcterms:W3CDTF">2025-04-18T16:16:00Z</dcterms:modified>
</cp:coreProperties>
</file>