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6" r:id="rId4"/>
    <p:sldId id="267" r:id="rId5"/>
    <p:sldId id="268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  <a:srgbClr val="009657"/>
    <a:srgbClr val="B8BDC0"/>
    <a:srgbClr val="26B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48" d="100"/>
          <a:sy n="148" d="100"/>
        </p:scale>
        <p:origin x="420" y="10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6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04458"/>
            <a:ext cx="7979336" cy="113607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проекты со СМИ, </a:t>
            </a:r>
            <a:r>
              <a:rPr lang="ru-RU" sz="1200" dirty="0" err="1"/>
              <a:t>блогерами</a:t>
            </a:r>
            <a:r>
              <a:rPr lang="ru-RU" sz="1200" dirty="0"/>
              <a:t> и в социальных сетях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Наименование </a:t>
            </a:r>
            <a:r>
              <a:rPr lang="ru-RU" sz="1200" dirty="0" smtClean="0">
                <a:solidFill>
                  <a:schemeClr val="tx1"/>
                </a:solidFill>
              </a:rPr>
              <a:t>субъекта: </a:t>
            </a:r>
            <a:r>
              <a:rPr lang="ru-RU" sz="1200" dirty="0" smtClean="0">
                <a:solidFill>
                  <a:schemeClr val="tx1"/>
                </a:solidFill>
              </a:rPr>
              <a:t>Иркутская область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/>
              <a:t>Автор практики: О</a:t>
            </a:r>
            <a:r>
              <a:rPr lang="ru-RU" sz="1200" dirty="0" smtClean="0"/>
              <a:t>тделение по Иркутской области Сибирского главного управления Центрального банка Российской </a:t>
            </a:r>
            <a:r>
              <a:rPr lang="ru-RU" sz="1200" dirty="0"/>
              <a:t>Ф</a:t>
            </a:r>
            <a:r>
              <a:rPr lang="ru-RU" sz="1200" dirty="0" smtClean="0"/>
              <a:t>едерации, </a:t>
            </a:r>
          </a:p>
          <a:p>
            <a:r>
              <a:rPr lang="ru-RU" sz="1200" dirty="0" smtClean="0"/>
              <a:t>Буклов Илья Алексеевич</a:t>
            </a:r>
            <a:endParaRPr lang="en-US" sz="1200" dirty="0" smtClean="0"/>
          </a:p>
          <a:p>
            <a:r>
              <a:rPr lang="ru-RU" sz="1200" dirty="0" smtClean="0"/>
              <a:t>Тел.: 8 (3952) 25-49-93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95" y="1386741"/>
            <a:ext cx="4896787" cy="1185166"/>
          </a:xfrm>
        </p:spPr>
        <p:txBody>
          <a:bodyPr>
            <a:normAutofit/>
          </a:bodyPr>
          <a:lstStyle/>
          <a:p>
            <a:pPr>
              <a:tabLst>
                <a:tab pos="0" algn="l"/>
              </a:tabLst>
            </a:pPr>
            <a:r>
              <a:rPr lang="ru-RU" dirty="0"/>
              <a:t>Проект </a:t>
            </a:r>
            <a:r>
              <a:rPr lang="ru-RU" dirty="0" smtClean="0"/>
              <a:t>«</a:t>
            </a:r>
            <a:r>
              <a:rPr lang="ru-RU" dirty="0" err="1" smtClean="0"/>
              <a:t>КиберГайд</a:t>
            </a:r>
            <a:r>
              <a:rPr lang="ru-RU" dirty="0" smtClean="0"/>
              <a:t>» </a:t>
            </a:r>
            <a:r>
              <a:rPr lang="ru-RU" dirty="0" smtClean="0"/>
              <a:t>– серия </a:t>
            </a:r>
            <a:r>
              <a:rPr lang="ru-RU" dirty="0"/>
              <a:t>роликов по </a:t>
            </a:r>
            <a:r>
              <a:rPr lang="ru-RU" dirty="0" smtClean="0"/>
              <a:t>киберграмотности </a:t>
            </a:r>
            <a:r>
              <a:rPr lang="ru-RU" dirty="0"/>
              <a:t>для публикации в </a:t>
            </a:r>
            <a:r>
              <a:rPr lang="ru-RU" dirty="0" err="1"/>
              <a:t>соцсетях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779" y="257041"/>
            <a:ext cx="2330284" cy="8363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54978C-E897-5752-9DB9-AC676D27D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50" y="194605"/>
            <a:ext cx="762000" cy="9612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одним скругленным углом 17"/>
          <p:cNvSpPr/>
          <p:nvPr/>
        </p:nvSpPr>
        <p:spPr>
          <a:xfrm rot="10800000">
            <a:off x="246727" y="176598"/>
            <a:ext cx="5490902" cy="4502277"/>
          </a:xfrm>
          <a:prstGeom prst="round1Rect">
            <a:avLst/>
          </a:prstGeom>
          <a:solidFill>
            <a:schemeClr val="bg1">
              <a:alpha val="55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964" y="636690"/>
            <a:ext cx="5071272" cy="4161409"/>
          </a:xfrm>
          <a:noFill/>
        </p:spPr>
        <p:txBody>
          <a:bodyPr/>
          <a:lstStyle/>
          <a:p>
            <a:pPr marL="269875" indent="0">
              <a:buNone/>
            </a:pPr>
            <a:endParaRPr lang="ru-RU" sz="600" dirty="0" smtClean="0"/>
          </a:p>
          <a:p>
            <a:pPr marL="269875" indent="0">
              <a:buNone/>
            </a:pPr>
            <a:r>
              <a:rPr lang="ru-RU" sz="1200" dirty="0" smtClean="0"/>
              <a:t> 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Уникальная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серия коротких роликов, созданных специально для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проектов в СМИ и социальных сетей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  <a:p>
            <a:pPr marL="269875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Цель проекта</a:t>
            </a:r>
          </a:p>
          <a:p>
            <a:pPr marL="269875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Повышение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осведомлённости граждан о мерах предосторожности в цифровом пространстве и методах противодействия </a:t>
            </a:r>
            <a:r>
              <a:rPr lang="ru-RU" sz="1100" dirty="0" err="1">
                <a:solidFill>
                  <a:schemeClr val="tx2">
                    <a:lumMod val="50000"/>
                  </a:schemeClr>
                </a:solidFill>
              </a:rPr>
              <a:t>киберпреступлениям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11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9875" indent="0">
              <a:spcBef>
                <a:spcPts val="100"/>
              </a:spcBef>
              <a:spcAft>
                <a:spcPts val="300"/>
              </a:spcAft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Преимущества</a:t>
            </a:r>
          </a:p>
          <a:p>
            <a:pPr marL="269875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Простота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восприятия благодаря живой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подаче.</a:t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Ориентация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на широкий круг пользователей всех возрастов и уровней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подготовки.</a:t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Использование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актуальных примеров и статистики, помогающих лучше осознать реальную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угрозу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69875" indent="0">
              <a:buNone/>
            </a:pPr>
            <a:endParaRPr lang="ru-RU" sz="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9875" indent="0">
              <a:spcBef>
                <a:spcPts val="100"/>
              </a:spcBef>
              <a:spcAft>
                <a:spcPts val="300"/>
              </a:spcAft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Результат</a:t>
            </a:r>
          </a:p>
          <a:p>
            <a:pPr marL="269875" indent="0">
              <a:buNone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  Быстрое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распространение полезного контента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через СМИ и среди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миллионов пользователей 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</a:rPr>
              <a:t>соцсетей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. Повышение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общей цифровой грамотности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общества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87" y="322902"/>
            <a:ext cx="6454951" cy="395031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Проект «Ролики для </a:t>
            </a:r>
            <a:r>
              <a:rPr lang="ru-RU" sz="2800" dirty="0" err="1">
                <a:solidFill>
                  <a:srgbClr val="FF0000"/>
                </a:solidFill>
              </a:rPr>
              <a:t>соцсетей</a:t>
            </a:r>
            <a:r>
              <a:rPr lang="ru-RU" sz="2800" dirty="0">
                <a:solidFill>
                  <a:srgbClr val="FF0000"/>
                </a:solidFill>
              </a:rPr>
              <a:t>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389" y="1136136"/>
            <a:ext cx="4028369" cy="30535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algn="l" defTabSz="278607">
              <a:spcBef>
                <a:spcPts val="400"/>
              </a:spcBef>
              <a:spcAft>
                <a:spcPts val="400"/>
              </a:spcAft>
              <a:buSzPct val="125000"/>
              <a:defRPr sz="1100" b="0">
                <a:latin typeface="Proxima Nova Rg" panose="02000506030000020004" pitchFamily="2" charset="0"/>
              </a:defRPr>
            </a:lvl1pPr>
            <a:lvl2pPr marL="428625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2pPr>
            <a:lvl3pPr marL="642938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3pPr>
            <a:lvl4pPr marL="857250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4pPr>
            <a:lvl5pPr marL="1071563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5pPr>
            <a:lvl6pPr marL="1285875" indent="-214313" algn="l" defTabSz="278607">
              <a:spcBef>
                <a:spcPts val="1992"/>
              </a:spcBef>
              <a:buSzPct val="125000"/>
              <a:buChar char="•"/>
              <a:defRPr sz="1755" b="0"/>
            </a:lvl6pPr>
            <a:lvl7pPr marL="1500188" indent="-214313" algn="l" defTabSz="278607">
              <a:spcBef>
                <a:spcPts val="1992"/>
              </a:spcBef>
              <a:buSzPct val="125000"/>
              <a:buChar char="•"/>
              <a:defRPr sz="1755" b="0"/>
            </a:lvl7pPr>
            <a:lvl8pPr marL="1714500" indent="-214313" algn="l" defTabSz="278607">
              <a:spcBef>
                <a:spcPts val="1992"/>
              </a:spcBef>
              <a:buSzPct val="125000"/>
              <a:buChar char="•"/>
              <a:defRPr sz="1755" b="0"/>
            </a:lvl8pPr>
            <a:lvl9pPr marL="1928813" indent="-214313" algn="l" defTabSz="278607">
              <a:spcBef>
                <a:spcPts val="1992"/>
              </a:spcBef>
              <a:buSzPct val="125000"/>
              <a:buChar char="•"/>
              <a:defRPr sz="1755" b="0"/>
            </a:lvl9pPr>
          </a:lstStyle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786" y="1370817"/>
            <a:ext cx="443345" cy="238363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01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247" y="2219345"/>
            <a:ext cx="443345" cy="238363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02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787" y="3387043"/>
            <a:ext cx="443345" cy="238363"/>
          </a:xfrm>
          <a:prstGeom prst="roundRect">
            <a:avLst/>
          </a:prstGeom>
          <a:solidFill>
            <a:srgbClr val="00965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03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"/>
          <a:stretch/>
        </p:blipFill>
        <p:spPr>
          <a:xfrm>
            <a:off x="5394108" y="717934"/>
            <a:ext cx="3620806" cy="3669870"/>
          </a:xfrm>
          <a:prstGeom prst="round1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09154" y="322902"/>
            <a:ext cx="0" cy="837241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0573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 rot="10800000" flipH="1" flipV="1">
            <a:off x="2675222" y="601869"/>
            <a:ext cx="5498960" cy="4213971"/>
          </a:xfrm>
          <a:prstGeom prst="round1Rect">
            <a:avLst/>
          </a:prstGeom>
          <a:noFill/>
          <a:ln w="12700" cap="flat">
            <a:solidFill>
              <a:srgbClr val="0096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282" y="268672"/>
            <a:ext cx="2567950" cy="4634009"/>
          </a:xfrm>
          <a:prstGeom prst="round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786" y="662154"/>
            <a:ext cx="4457918" cy="536351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Ключевые показатели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630674" y="1508726"/>
            <a:ext cx="2126525" cy="1314132"/>
            <a:chOff x="5498217" y="1570957"/>
            <a:chExt cx="2126525" cy="1314132"/>
          </a:xfrm>
        </p:grpSpPr>
        <p:sp>
          <p:nvSpPr>
            <p:cNvPr id="8" name="TextBox 7"/>
            <p:cNvSpPr txBox="1"/>
            <p:nvPr/>
          </p:nvSpPr>
          <p:spPr>
            <a:xfrm>
              <a:off x="5498217" y="2666852"/>
              <a:ext cx="2126525" cy="218237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pPr algn="ctr"/>
              <a:r>
                <a:rPr lang="ru-RU" sz="1200" dirty="0" smtClean="0"/>
                <a:t>От </a:t>
              </a:r>
              <a:r>
                <a:rPr lang="ru-RU" sz="1400" b="1" dirty="0" smtClean="0">
                  <a:solidFill>
                    <a:srgbClr val="009657"/>
                  </a:solidFill>
                </a:rPr>
                <a:t>5 000 </a:t>
              </a:r>
              <a:r>
                <a:rPr lang="ru-RU" sz="1400" dirty="0" smtClean="0">
                  <a:solidFill>
                    <a:srgbClr val="009657"/>
                  </a:solidFill>
                </a:rPr>
                <a:t>человек </a:t>
              </a:r>
              <a:r>
                <a:rPr lang="ru-RU" sz="1200" dirty="0" smtClean="0"/>
                <a:t>в год и выше</a:t>
              </a:r>
              <a:endParaRPr lang="en-US" sz="12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548051" y="1570957"/>
              <a:ext cx="2026856" cy="255389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ru-RU" sz="1500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rPr>
                <a:t>Охват аудитории</a:t>
              </a:r>
            </a:p>
          </p:txBody>
        </p:sp>
        <p:pic>
          <p:nvPicPr>
            <p:cNvPr id="10" name="Picture 2" descr="https://cdn-icons-png.freepik.com/512/12774/12774967.png?uid=R195342581&amp;ga=GA1.1.949724671.1743038400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371" y="1877080"/>
              <a:ext cx="672242" cy="67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3123700" y="2038098"/>
            <a:ext cx="2272150" cy="1831344"/>
            <a:chOff x="2957938" y="2068784"/>
            <a:chExt cx="2272150" cy="1831344"/>
          </a:xfrm>
        </p:grpSpPr>
        <p:sp>
          <p:nvSpPr>
            <p:cNvPr id="12" name="TextBox 11"/>
            <p:cNvSpPr txBox="1"/>
            <p:nvPr/>
          </p:nvSpPr>
          <p:spPr>
            <a:xfrm>
              <a:off x="2957938" y="3189786"/>
              <a:ext cx="2272150" cy="710342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Школьники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Студенты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Взрослое население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ru-RU" sz="1200" dirty="0"/>
                <a:t>Пенсионеры и </a:t>
              </a:r>
              <a:r>
                <a:rPr lang="ru-RU" sz="1200" dirty="0" err="1"/>
                <a:t>предпенсионеры</a:t>
              </a:r>
              <a:endParaRPr lang="ru-RU" sz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123700" y="2068784"/>
              <a:ext cx="2019658" cy="255389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ru-RU" sz="15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rPr>
                <a:t>Целевая аудитория</a:t>
              </a:r>
              <a:endParaRPr lang="ru-RU" sz="15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230089" y="3247028"/>
            <a:ext cx="2584953" cy="1405804"/>
            <a:chOff x="5094556" y="3294136"/>
            <a:chExt cx="2835121" cy="1352677"/>
          </a:xfrm>
        </p:grpSpPr>
        <p:sp>
          <p:nvSpPr>
            <p:cNvPr id="16" name="TextBox 15"/>
            <p:cNvSpPr txBox="1"/>
            <p:nvPr/>
          </p:nvSpPr>
          <p:spPr>
            <a:xfrm>
              <a:off x="5094556" y="4227577"/>
              <a:ext cx="2835121" cy="419236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pPr algn="ctr"/>
              <a:r>
                <a:rPr lang="ru-RU" sz="1200" dirty="0"/>
                <a:t>Отдельные ролики проекта собрали более </a:t>
              </a:r>
              <a:r>
                <a:rPr lang="ru-RU" sz="1300" b="1" dirty="0" smtClean="0">
                  <a:solidFill>
                    <a:srgbClr val="009657"/>
                  </a:solidFill>
                </a:rPr>
                <a:t>60 </a:t>
              </a:r>
              <a:r>
                <a:rPr lang="ru-RU" sz="1300" b="1" dirty="0">
                  <a:solidFill>
                    <a:srgbClr val="009657"/>
                  </a:solidFill>
                </a:rPr>
                <a:t>тысяч просмотров </a:t>
              </a:r>
              <a:r>
                <a:rPr lang="ru-RU" sz="1200" dirty="0"/>
                <a:t>в </a:t>
              </a:r>
              <a:r>
                <a:rPr lang="ru-RU" sz="1200" dirty="0" err="1"/>
                <a:t>соцсетях</a:t>
              </a:r>
              <a:endParaRPr lang="en-US" sz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475208" y="3294136"/>
              <a:ext cx="2026856" cy="510778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825500"/>
              <a:r>
                <a:rPr lang="ru-RU" sz="1500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  <a:sym typeface="Helvetica Neue Medium"/>
                </a:rPr>
                <a:t>Достигнутые результаты</a:t>
              </a:r>
            </a:p>
          </p:txBody>
        </p:sp>
        <p:pic>
          <p:nvPicPr>
            <p:cNvPr id="18" name="Picture 6" descr="https://cdn-icons-png.freepik.com/512/15372/15372661.png?uid=R195342581&amp;ga=GA1.1.949724671.1743038400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5" t="37516" r="10707" b="11239"/>
            <a:stretch/>
          </p:blipFill>
          <p:spPr bwMode="auto">
            <a:xfrm>
              <a:off x="6102508" y="3828322"/>
              <a:ext cx="697459" cy="31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313786" y="1100460"/>
            <a:ext cx="4755793" cy="79555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algn="l" defTabSz="278607">
              <a:spcBef>
                <a:spcPts val="400"/>
              </a:spcBef>
              <a:spcAft>
                <a:spcPts val="400"/>
              </a:spcAft>
              <a:buSzPct val="125000"/>
              <a:defRPr sz="1100" b="0">
                <a:latin typeface="Proxima Nova Rg" panose="02000506030000020004" pitchFamily="2" charset="0"/>
              </a:defRPr>
            </a:lvl1pPr>
            <a:lvl2pPr marL="428625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2pPr>
            <a:lvl3pPr marL="642938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3pPr>
            <a:lvl4pPr marL="857250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4pPr>
            <a:lvl5pPr marL="1071563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5pPr>
            <a:lvl6pPr marL="1285875" indent="-214313" algn="l" defTabSz="278607">
              <a:spcBef>
                <a:spcPts val="1992"/>
              </a:spcBef>
              <a:buSzPct val="125000"/>
              <a:buChar char="•"/>
              <a:defRPr sz="1755" b="0"/>
            </a:lvl6pPr>
            <a:lvl7pPr marL="1500188" indent="-214313" algn="l" defTabSz="278607">
              <a:spcBef>
                <a:spcPts val="1992"/>
              </a:spcBef>
              <a:buSzPct val="125000"/>
              <a:buChar char="•"/>
              <a:defRPr sz="1755" b="0"/>
            </a:lvl7pPr>
            <a:lvl8pPr marL="1714500" indent="-214313" algn="l" defTabSz="278607">
              <a:spcBef>
                <a:spcPts val="1992"/>
              </a:spcBef>
              <a:buSzPct val="125000"/>
              <a:buChar char="•"/>
              <a:defRPr sz="1755" b="0"/>
            </a:lvl8pPr>
            <a:lvl9pPr marL="1928813" indent="-214313" algn="l" defTabSz="278607">
              <a:spcBef>
                <a:spcPts val="1992"/>
              </a:spcBef>
              <a:buSzPct val="125000"/>
              <a:buChar char="•"/>
              <a:defRPr sz="1755" b="0"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Показатели проекта демонстрируют значительный интерес аудитории и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охват 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различных слоев 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населения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138018" y="726544"/>
            <a:ext cx="0" cy="104129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47" y="2394610"/>
            <a:ext cx="1038758" cy="6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10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 rot="10800000" flipH="1">
            <a:off x="5286805" y="783255"/>
            <a:ext cx="3197712" cy="3671701"/>
          </a:xfrm>
          <a:prstGeom prst="round1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 w="12700" cap="flat">
            <a:solidFill>
              <a:schemeClr val="accent2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6867" y="2683571"/>
            <a:ext cx="2679416" cy="75500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algn="l" defTabSz="278607">
              <a:spcBef>
                <a:spcPts val="400"/>
              </a:spcBef>
              <a:spcAft>
                <a:spcPts val="400"/>
              </a:spcAft>
              <a:buSzPct val="125000"/>
              <a:defRPr sz="1100" b="0">
                <a:latin typeface="Proxima Nova Rg" panose="02000506030000020004" pitchFamily="2" charset="0"/>
              </a:defRPr>
            </a:lvl1pPr>
            <a:lvl2pPr marL="428625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2pPr>
            <a:lvl3pPr marL="642938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3pPr>
            <a:lvl4pPr marL="857250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4pPr>
            <a:lvl5pPr marL="1071563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5pPr>
            <a:lvl6pPr marL="1285875" indent="-214313" algn="l" defTabSz="278607">
              <a:spcBef>
                <a:spcPts val="1992"/>
              </a:spcBef>
              <a:buSzPct val="125000"/>
              <a:buChar char="•"/>
              <a:defRPr sz="1755" b="0"/>
            </a:lvl6pPr>
            <a:lvl7pPr marL="1500188" indent="-214313" algn="l" defTabSz="278607">
              <a:spcBef>
                <a:spcPts val="1992"/>
              </a:spcBef>
              <a:buSzPct val="125000"/>
              <a:buChar char="•"/>
              <a:defRPr sz="1755" b="0"/>
            </a:lvl7pPr>
            <a:lvl8pPr marL="1714500" indent="-214313" algn="l" defTabSz="278607">
              <a:spcBef>
                <a:spcPts val="1992"/>
              </a:spcBef>
              <a:buSzPct val="125000"/>
              <a:buChar char="•"/>
              <a:defRPr sz="1755" b="0"/>
            </a:lvl8pPr>
            <a:lvl9pPr marL="1928813" indent="-214313" algn="l" defTabSz="278607">
              <a:spcBef>
                <a:spcPts val="1992"/>
              </a:spcBef>
              <a:buSzPct val="125000"/>
              <a:buChar char="•"/>
              <a:defRPr sz="1755" b="0"/>
            </a:lvl9pPr>
          </a:lstStyle>
          <a:p>
            <a:r>
              <a:rPr lang="ru-RU" sz="1400" dirty="0"/>
              <a:t>Каждый ролик рассказывает о ситуации в регионе, о пострадавших или отдельной мошеннической схеме и предназначен для распространения в </a:t>
            </a:r>
            <a:r>
              <a:rPr lang="ru-RU" sz="1400" dirty="0" err="1" smtClean="0"/>
              <a:t>соцсетях</a:t>
            </a:r>
            <a:endParaRPr lang="ru-RU" sz="1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5089" y="105237"/>
            <a:ext cx="4842163" cy="2196840"/>
          </a:xfrm>
          <a:prstGeom prst="round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 txBox="1">
            <a:spLocks/>
          </p:cNvSpPr>
          <p:nvPr/>
        </p:nvSpPr>
        <p:spPr>
          <a:xfrm>
            <a:off x="5741655" y="1112365"/>
            <a:ext cx="2742862" cy="1602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800" dirty="0" smtClean="0"/>
              <a:t>Методология создания видеороликов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7254" y="2419452"/>
            <a:ext cx="2248872" cy="935679"/>
            <a:chOff x="547254" y="2419452"/>
            <a:chExt cx="2248872" cy="93567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45089" y="2419452"/>
              <a:ext cx="1147619" cy="544830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1 минута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20</a:t>
              </a:r>
              <a:r>
                <a:rPr kumimoji="0" lang="ru-RU" sz="1600" i="0" u="none" strike="noStrike" cap="none" spc="0" normalizeH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 секунд</a:t>
              </a:r>
              <a:endParaRPr kumimoji="0" lang="ru-RU" sz="1600" i="0" u="none" strike="noStrike" cap="none" spc="0" normalizeH="0" baseline="0" dirty="0">
                <a:ln>
                  <a:noFill/>
                </a:ln>
                <a:solidFill>
                  <a:srgbClr val="009657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412" y="2954656"/>
              <a:ext cx="2157714" cy="400475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r>
                <a:rPr lang="ru-RU" dirty="0" smtClean="0"/>
                <a:t>Оптимальный хронометраж для </a:t>
              </a:r>
              <a:r>
                <a:rPr lang="ru-RU" dirty="0"/>
                <a:t>удержания внимания </a:t>
              </a:r>
              <a:r>
                <a:rPr lang="ru-RU" dirty="0" smtClean="0"/>
                <a:t>зрителя</a:t>
              </a:r>
              <a:endParaRPr lang="en-US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47254" y="2479964"/>
              <a:ext cx="0" cy="837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Группа 11"/>
          <p:cNvGrpSpPr/>
          <p:nvPr/>
        </p:nvGrpSpPr>
        <p:grpSpPr>
          <a:xfrm>
            <a:off x="3037113" y="2420494"/>
            <a:ext cx="2147245" cy="978295"/>
            <a:chOff x="3037113" y="2420494"/>
            <a:chExt cx="2147245" cy="97829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107846" y="2420494"/>
              <a:ext cx="1410111" cy="544830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Квадратный</a:t>
              </a:r>
            </a:p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rgbClr val="009657"/>
                  </a:solidFill>
                  <a:latin typeface="+mn-lt"/>
                  <a:ea typeface="+mn-ea"/>
                  <a:cs typeface="+mn-cs"/>
                  <a:sym typeface="Helvetica Neue Medium"/>
                </a:rPr>
                <a:t>формат</a:t>
              </a:r>
              <a:endParaRPr kumimoji="0" lang="ru-RU" sz="1600" i="0" u="none" strike="noStrike" cap="none" spc="0" normalizeH="0" baseline="0" dirty="0">
                <a:ln>
                  <a:noFill/>
                </a:ln>
                <a:solidFill>
                  <a:srgbClr val="009657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7846" y="2998251"/>
              <a:ext cx="2076512" cy="400538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r>
                <a:rPr lang="ru-RU" dirty="0"/>
                <a:t>С</a:t>
              </a:r>
              <a:r>
                <a:rPr lang="ru-RU" dirty="0" smtClean="0"/>
                <a:t>пециально для </a:t>
              </a:r>
              <a:r>
                <a:rPr lang="ru-RU" dirty="0"/>
                <a:t>комфортного просмотра в социальных сетях</a:t>
              </a:r>
              <a:endParaRPr lang="en-US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37113" y="2479964"/>
              <a:ext cx="0" cy="837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6" name="Группа 15"/>
          <p:cNvGrpSpPr/>
          <p:nvPr/>
        </p:nvGrpSpPr>
        <p:grpSpPr>
          <a:xfrm>
            <a:off x="547254" y="3565373"/>
            <a:ext cx="2247058" cy="1029740"/>
            <a:chOff x="547254" y="3565373"/>
            <a:chExt cx="2247058" cy="102974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38410" y="3565373"/>
              <a:ext cx="1364673" cy="544830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Программа «</a:t>
              </a:r>
              <a:r>
                <a:rPr kumimoji="0" lang="en-US" sz="1600" i="0" u="none" strike="noStrike" cap="none" spc="0" normalizeH="0" baseline="0" dirty="0" err="1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Proxima Nova Rg" panose="02000506030000020004"/>
                  <a:ea typeface="+mn-ea"/>
                  <a:cs typeface="+mn-cs"/>
                  <a:sym typeface="Helvetica Neue Medium"/>
                </a:rPr>
                <a:t>Supa</a:t>
              </a: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»</a:t>
              </a:r>
              <a:endParaRPr kumimoji="0" lang="ru-RU" sz="1600" i="0" u="none" strike="noStrike" cap="none" spc="0" normalizeH="0" baseline="0" dirty="0">
                <a:ln>
                  <a:noFill/>
                </a:ln>
                <a:solidFill>
                  <a:srgbClr val="009657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412" y="4065973"/>
              <a:ext cx="2155900" cy="529140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r>
                <a:rPr lang="ru-RU" dirty="0"/>
                <a:t>Ролики созданы в </a:t>
              </a:r>
              <a:r>
                <a:rPr lang="ru-RU" dirty="0" smtClean="0"/>
                <a:t>специальной программе с </a:t>
              </a:r>
              <a:r>
                <a:rPr lang="ru-RU" dirty="0"/>
                <a:t>использованием аудио- и </a:t>
              </a:r>
              <a:r>
                <a:rPr lang="ru-RU" dirty="0" smtClean="0"/>
                <a:t>видеофрагментов</a:t>
              </a:r>
              <a:endParaRPr lang="ru-RU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47254" y="3725913"/>
              <a:ext cx="0" cy="837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0" name="Группа 19"/>
          <p:cNvGrpSpPr/>
          <p:nvPr/>
        </p:nvGrpSpPr>
        <p:grpSpPr>
          <a:xfrm>
            <a:off x="3037113" y="3565373"/>
            <a:ext cx="2325061" cy="1304587"/>
            <a:chOff x="3037113" y="3565373"/>
            <a:chExt cx="2325061" cy="130458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107845" y="3565373"/>
              <a:ext cx="1410111" cy="544830"/>
            </a:xfrm>
            <a:prstGeom prst="round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Привязка</a:t>
              </a:r>
              <a:b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</a:br>
              <a:r>
                <a:rPr kumimoji="0" lang="ru-RU" sz="1600" i="0" u="none" strike="noStrike" cap="none" spc="0" normalizeH="0" baseline="0" dirty="0" smtClean="0">
                  <a:ln>
                    <a:noFill/>
                  </a:ln>
                  <a:solidFill>
                    <a:srgbClr val="009657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rPr>
                <a:t>к</a:t>
              </a:r>
              <a:r>
                <a:rPr lang="ru-RU" sz="1600" dirty="0" smtClean="0">
                  <a:solidFill>
                    <a:srgbClr val="009657"/>
                  </a:solidFill>
                  <a:latin typeface="+mn-lt"/>
                  <a:ea typeface="+mn-ea"/>
                  <a:cs typeface="+mn-cs"/>
                  <a:sym typeface="Helvetica Neue Medium"/>
                </a:rPr>
                <a:t> датам</a:t>
              </a:r>
              <a:endParaRPr kumimoji="0" lang="ru-RU" sz="1600" i="0" u="none" strike="noStrike" cap="none" spc="0" normalizeH="0" baseline="0" dirty="0">
                <a:ln>
                  <a:noFill/>
                </a:ln>
                <a:solidFill>
                  <a:srgbClr val="009657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846" y="4114951"/>
              <a:ext cx="2254328" cy="755009"/>
            </a:xfrm>
            <a:prstGeom prst="rect">
              <a:avLst/>
            </a:prstGeom>
            <a:ln w="12700">
              <a:miter lim="400000"/>
            </a:ln>
          </p:spPr>
          <p:txBody>
            <a:bodyPr lIns="0" tIns="0" rIns="0" bIns="0" anchor="t">
              <a:noAutofit/>
            </a:bodyPr>
            <a:lstStyle>
              <a:lvl1pPr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defRPr sz="1100" b="0">
                  <a:latin typeface="Proxima Nova Rg" panose="02000506030000020004" pitchFamily="2" charset="0"/>
                </a:defRPr>
              </a:lvl1pPr>
              <a:lvl2pPr marL="428625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2pPr>
              <a:lvl3pPr marL="642938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3pPr>
              <a:lvl4pPr marL="857250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4pPr>
              <a:lvl5pPr marL="1071563" indent="-214313" algn="l" defTabSz="278607">
                <a:spcBef>
                  <a:spcPts val="400"/>
                </a:spcBef>
                <a:spcAft>
                  <a:spcPts val="400"/>
                </a:spcAft>
                <a:buSzPct val="125000"/>
                <a:buChar char="•"/>
                <a:defRPr sz="1620" b="0">
                  <a:latin typeface="Proxima Nova Rg" panose="02000506030000020004" pitchFamily="2" charset="0"/>
                </a:defRPr>
              </a:lvl5pPr>
              <a:lvl6pPr marL="1285875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6pPr>
              <a:lvl7pPr marL="1500188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7pPr>
              <a:lvl8pPr marL="1714500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8pPr>
              <a:lvl9pPr marL="1928813" indent="-214313" algn="l" defTabSz="278607">
                <a:spcBef>
                  <a:spcPts val="1992"/>
                </a:spcBef>
                <a:buSzPct val="125000"/>
                <a:buChar char="•"/>
                <a:defRPr sz="1755" b="0"/>
              </a:lvl9pPr>
            </a:lstStyle>
            <a:p>
              <a:r>
                <a:rPr lang="ru-RU" dirty="0" smtClean="0"/>
                <a:t>К </a:t>
              </a:r>
              <a:r>
                <a:rPr lang="ru-RU" dirty="0"/>
                <a:t>1 сентября ролик стилизован под школьную тематику, а 1 апреля – ко дню </a:t>
              </a:r>
              <a:r>
                <a:rPr lang="ru-RU" dirty="0" smtClean="0"/>
                <a:t>смеха и т.д. </a:t>
              </a:r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37113" y="3730966"/>
              <a:ext cx="0" cy="8372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407711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скругленным углом 7"/>
          <p:cNvSpPr/>
          <p:nvPr/>
        </p:nvSpPr>
        <p:spPr>
          <a:xfrm flipH="1">
            <a:off x="331122" y="371084"/>
            <a:ext cx="5389364" cy="1567443"/>
          </a:xfrm>
          <a:prstGeom prst="round1Rect">
            <a:avLst/>
          </a:prstGeom>
          <a:solidFill>
            <a:schemeClr val="bg1">
              <a:alpha val="70000"/>
            </a:schemeClr>
          </a:solidFill>
          <a:ln w="15875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83" y="388178"/>
            <a:ext cx="5034645" cy="62345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 algn="l" defTabSz="278607">
              <a:spcBef>
                <a:spcPts val="400"/>
              </a:spcBef>
              <a:spcAft>
                <a:spcPts val="400"/>
              </a:spcAft>
              <a:buSzPct val="125000"/>
              <a:defRPr sz="1100" b="0">
                <a:latin typeface="Proxima Nova Rg" panose="02000506030000020004" pitchFamily="2" charset="0"/>
              </a:defRPr>
            </a:lvl1pPr>
            <a:lvl2pPr marL="428625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2pPr>
            <a:lvl3pPr marL="642938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3pPr>
            <a:lvl4pPr marL="857250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4pPr>
            <a:lvl5pPr marL="1071563" indent="-214313" algn="l" defTabSz="278607">
              <a:spcBef>
                <a:spcPts val="400"/>
              </a:spcBef>
              <a:spcAft>
                <a:spcPts val="400"/>
              </a:spcAft>
              <a:buSzPct val="125000"/>
              <a:buChar char="•"/>
              <a:defRPr sz="1620" b="0">
                <a:latin typeface="Proxima Nova Rg" panose="02000506030000020004" pitchFamily="2" charset="0"/>
              </a:defRPr>
            </a:lvl5pPr>
            <a:lvl6pPr marL="1285875" indent="-214313" algn="l" defTabSz="278607">
              <a:spcBef>
                <a:spcPts val="1992"/>
              </a:spcBef>
              <a:buSzPct val="125000"/>
              <a:buChar char="•"/>
              <a:defRPr sz="1755" b="0"/>
            </a:lvl6pPr>
            <a:lvl7pPr marL="1500188" indent="-214313" algn="l" defTabSz="278607">
              <a:spcBef>
                <a:spcPts val="1992"/>
              </a:spcBef>
              <a:buSzPct val="125000"/>
              <a:buChar char="•"/>
              <a:defRPr sz="1755" b="0"/>
            </a:lvl7pPr>
            <a:lvl8pPr marL="1714500" indent="-214313" algn="l" defTabSz="278607">
              <a:spcBef>
                <a:spcPts val="1992"/>
              </a:spcBef>
              <a:buSzPct val="125000"/>
              <a:buChar char="•"/>
              <a:defRPr sz="1755" b="0"/>
            </a:lvl8pPr>
            <a:lvl9pPr marL="1928813" indent="-214313" algn="l" defTabSz="278607">
              <a:spcBef>
                <a:spcPts val="1992"/>
              </a:spcBef>
              <a:buSzPct val="125000"/>
              <a:buChar char="•"/>
              <a:defRPr sz="1755" b="0"/>
            </a:lvl9pPr>
          </a:lstStyle>
          <a:p>
            <a:pPr algn="just"/>
            <a:r>
              <a:rPr lang="ru-RU" sz="1300" dirty="0" smtClean="0"/>
              <a:t>Выпуски </a:t>
            </a:r>
            <a:r>
              <a:rPr lang="ru-RU" sz="1300" dirty="0"/>
              <a:t>видеороликов и </a:t>
            </a:r>
            <a:r>
              <a:rPr lang="ru-RU" sz="1300" dirty="0" smtClean="0"/>
              <a:t>информация </a:t>
            </a:r>
            <a:r>
              <a:rPr lang="ru-RU" sz="1300" dirty="0"/>
              <a:t>по вопросам киберграмотности и финансовой </a:t>
            </a:r>
            <a:r>
              <a:rPr lang="ru-RU" sz="1300" dirty="0" smtClean="0"/>
              <a:t>безопасности представлены в </a:t>
            </a:r>
            <a:r>
              <a:rPr lang="en-US" sz="1300" dirty="0" smtClean="0"/>
              <a:t>telegram</a:t>
            </a:r>
            <a:r>
              <a:rPr lang="ru-RU" sz="1300" dirty="0"/>
              <a:t>-канале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«Стопмошенник38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just"/>
            <a:r>
              <a:rPr lang="ru-RU" sz="1300" dirty="0"/>
              <a:t>Также ролики размещены на  </a:t>
            </a:r>
            <a:r>
              <a:rPr lang="ru-RU" sz="1300" dirty="0" smtClean="0"/>
              <a:t>информационном ресурсе, способствующем </a:t>
            </a:r>
            <a:r>
              <a:rPr lang="ru-RU" sz="1300" dirty="0"/>
              <a:t>повышению финансовой грамотности </a:t>
            </a:r>
            <a:r>
              <a:rPr lang="ru-RU" sz="1300" dirty="0" smtClean="0"/>
              <a:t>населения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«Открытый бюджет Иркутской области» </a:t>
            </a:r>
            <a:r>
              <a:rPr lang="ru-RU" sz="1300" dirty="0"/>
              <a:t>в разделе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«Финансовая грамотность/Ваши личные финансы»</a:t>
            </a:r>
          </a:p>
          <a:p>
            <a:pPr algn="just"/>
            <a:endParaRPr lang="ru-RU" sz="13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12" descr="http://qrcoder.ru/code/?https%3A%2F%2Ft.me%2Fs%2Fstopmoshennik38&amp;4&amp;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8902" r="9414" b="9370"/>
          <a:stretch/>
        </p:blipFill>
        <p:spPr bwMode="auto">
          <a:xfrm>
            <a:off x="3314209" y="3202774"/>
            <a:ext cx="825349" cy="8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t="12968" r="23343" b="12681"/>
          <a:stretch/>
        </p:blipFill>
        <p:spPr bwMode="auto">
          <a:xfrm>
            <a:off x="2439653" y="3277575"/>
            <a:ext cx="833190" cy="7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55670" y="4028123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latin typeface="Proxima Nova Rg" panose="02000506030000020004"/>
              </a:rPr>
              <a:t>https://t.me/stopmoshennik38</a:t>
            </a:r>
            <a:endParaRPr lang="ru-RU" sz="1600" b="0" dirty="0">
              <a:solidFill>
                <a:schemeClr val="accent4">
                  <a:lumMod val="50000"/>
                </a:schemeClr>
              </a:solidFill>
              <a:latin typeface="Proxima Nova Rg" panose="020005060300000200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5" y="2125507"/>
            <a:ext cx="792946" cy="915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9" y="2100571"/>
            <a:ext cx="940159" cy="9401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890403" y="31009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latin typeface="Proxima Nova Rg" panose="02000506030000020004"/>
              </a:rPr>
              <a:t>https://openbudget.irkobl.ru/</a:t>
            </a:r>
            <a:endParaRPr lang="ru-RU" sz="1600" b="0" dirty="0">
              <a:solidFill>
                <a:schemeClr val="accent4">
                  <a:lumMod val="50000"/>
                </a:schemeClr>
              </a:solidFill>
              <a:latin typeface="Proxima Nova Rg" panose="0200050603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380416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267</Words>
  <Application>Microsoft Office PowerPoint</Application>
  <PresentationFormat>Экран (16:9)</PresentationFormat>
  <Paragraphs>69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Helvetica Neue</vt:lpstr>
      <vt:lpstr>Helvetica Neue Light</vt:lpstr>
      <vt:lpstr>Helvetica Neue Medium</vt:lpstr>
      <vt:lpstr>Proxima Nova Rg</vt:lpstr>
      <vt:lpstr>Times New Roman</vt:lpstr>
      <vt:lpstr>White</vt:lpstr>
      <vt:lpstr>Проект «КиберГайд» – серия роликов по киберграмотности для публикации в соцсетях </vt:lpstr>
      <vt:lpstr>Проект «Ролики для соцсетей»</vt:lpstr>
      <vt:lpstr>Ключевые показатели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Постная Е.В.</dc:creator>
  <cp:lastModifiedBy>Ионушкина В.В.</cp:lastModifiedBy>
  <cp:revision>175</cp:revision>
  <dcterms:modified xsi:type="dcterms:W3CDTF">2025-04-21T06:21:06Z</dcterms:modified>
</cp:coreProperties>
</file>