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6" r:id="rId4"/>
    <p:sldId id="260" r:id="rId5"/>
    <p:sldId id="264" r:id="rId6"/>
    <p:sldId id="265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348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576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68936" y="3825869"/>
            <a:ext cx="8352549" cy="1156678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 </a:t>
            </a:r>
            <a:r>
              <a:rPr lang="ru-RU" sz="1200" dirty="0" smtClean="0"/>
              <a:t> - Финансовое </a:t>
            </a:r>
            <a:r>
              <a:rPr lang="ru-RU" sz="1200" dirty="0"/>
              <a:t>просвещение детей и молодежи </a:t>
            </a:r>
          </a:p>
          <a:p>
            <a:r>
              <a:rPr lang="ru-RU" sz="1200" dirty="0"/>
              <a:t>Наименование субъекта  </a:t>
            </a:r>
            <a:r>
              <a:rPr lang="ru-RU" sz="1200" dirty="0" smtClean="0"/>
              <a:t>- Кировская область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УФНС России по Кировской области, отдел оказания государственных услуг №1,</a:t>
            </a:r>
          </a:p>
          <a:p>
            <a:r>
              <a:rPr lang="ru-RU" sz="1200" dirty="0" smtClean="0"/>
              <a:t>начальник отдела </a:t>
            </a:r>
            <a:r>
              <a:rPr lang="ru-RU" sz="1200" dirty="0" err="1" smtClean="0"/>
              <a:t>Вайкутис</a:t>
            </a:r>
            <a:r>
              <a:rPr lang="ru-RU" sz="1200" dirty="0" smtClean="0"/>
              <a:t> Наталья Леонидовна 8(8332) 25-62-93, </a:t>
            </a:r>
            <a:r>
              <a:rPr lang="ru-RU" sz="1200" dirty="0">
                <a:solidFill>
                  <a:schemeClr val="tx1"/>
                </a:solidFill>
              </a:rPr>
              <a:t>доб.14-12, </a:t>
            </a:r>
            <a:r>
              <a:rPr lang="en-US" sz="1200" dirty="0"/>
              <a:t>r4300@tax.gov.ru</a:t>
            </a:r>
            <a:r>
              <a:rPr lang="ru-RU" sz="1200" dirty="0" smtClean="0">
                <a:solidFill>
                  <a:schemeClr val="tx1"/>
                </a:solidFill>
              </a:rPr>
              <a:t>),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/>
              <a:t>заместитель начальника отдела Белоусова Елена Леонидовна 8(8332</a:t>
            </a:r>
            <a:r>
              <a:rPr lang="ru-RU" sz="1200" dirty="0"/>
              <a:t>) 25-62-93, </a:t>
            </a:r>
            <a:r>
              <a:rPr lang="ru-RU" sz="1200" dirty="0" smtClean="0">
                <a:solidFill>
                  <a:schemeClr val="tx1"/>
                </a:solidFill>
              </a:rPr>
              <a:t>доб.12-30, 4</a:t>
            </a:r>
            <a:r>
              <a:rPr lang="ru-RU" sz="1200" dirty="0" smtClean="0"/>
              <a:t>+7-922-926-31-10, </a:t>
            </a:r>
            <a:r>
              <a:rPr lang="en-US" sz="1200" dirty="0"/>
              <a:t>r4300@tax.gov.ru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Цикл занятий (три урока)</a:t>
            </a:r>
            <a:br>
              <a:rPr lang="ru-RU" dirty="0" smtClean="0"/>
            </a:br>
            <a:r>
              <a:rPr lang="ru-RU" dirty="0" smtClean="0"/>
              <a:t>«Начни своё дело»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C9CEBF-8641-4D57-EC3E-60723ED43AFC}"/>
              </a:ext>
            </a:extLst>
          </p:cNvPr>
          <p:cNvSpPr txBox="1"/>
          <p:nvPr/>
        </p:nvSpPr>
        <p:spPr>
          <a:xfrm>
            <a:off x="105709" y="355303"/>
            <a:ext cx="2898747" cy="53347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УФНС России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 Кировской области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4" t="23214" r="33095" b="27400"/>
          <a:stretch/>
        </p:blipFill>
        <p:spPr>
          <a:xfrm>
            <a:off x="261258" y="419879"/>
            <a:ext cx="391367" cy="4043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758094"/>
            <a:ext cx="5761168" cy="868334"/>
          </a:xfrm>
        </p:spPr>
        <p:txBody>
          <a:bodyPr/>
          <a:lstStyle/>
          <a:p>
            <a:r>
              <a:rPr lang="ru-RU" dirty="0" smtClean="0"/>
              <a:t>Формат: цикл из трех занятий</a:t>
            </a:r>
            <a:br>
              <a:rPr lang="ru-RU" dirty="0" smtClean="0"/>
            </a:br>
            <a:r>
              <a:rPr lang="ru-RU" dirty="0" smtClean="0"/>
              <a:t>с использованием презентации и видео роликов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Три тематических занятия посвящены теме «Начни своё дело» - в </a:t>
            </a:r>
            <a:r>
              <a:rPr lang="ru-RU" dirty="0"/>
              <a:t>рамках </a:t>
            </a:r>
            <a:r>
              <a:rPr lang="ru-RU" dirty="0" smtClean="0"/>
              <a:t>работы по </a:t>
            </a:r>
            <a:r>
              <a:rPr lang="ru-RU" dirty="0"/>
              <a:t>повышению финансовой грамотности и </a:t>
            </a:r>
            <a:r>
              <a:rPr lang="ru-RU" dirty="0" err="1"/>
              <a:t>профориентационной</a:t>
            </a:r>
            <a:r>
              <a:rPr lang="ru-RU" dirty="0"/>
              <a:t> работы учащихся знакомят с понятием «предприниматель», с системами налогообложения, статусами (ИП, ООО, НПД), порядком регистрационных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проекта</a:t>
            </a:r>
            <a:br>
              <a:rPr lang="ru-RU" dirty="0" smtClean="0"/>
            </a:br>
            <a:r>
              <a:rPr lang="ru-RU" dirty="0" smtClean="0"/>
              <a:t>Цикл </a:t>
            </a:r>
            <a:r>
              <a:rPr lang="ru-RU" dirty="0"/>
              <a:t>занятий (три урока</a:t>
            </a:r>
            <a:r>
              <a:rPr lang="ru-RU" dirty="0" smtClean="0"/>
              <a:t>) «</a:t>
            </a:r>
            <a:r>
              <a:rPr lang="ru-RU" dirty="0"/>
              <a:t>Начни своё дело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85" y="1181100"/>
            <a:ext cx="7877175" cy="3486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Учебный материал разбит на три урока.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Тема первого урока – «Кто такой предприниматель»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Тема второго урока – «Выбор системы налогообложения»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 smtClean="0"/>
              <a:t>Тема третьего урока – «Как зарегистрировать бизнес».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Цикл уроков проводится в </a:t>
            </a:r>
            <a:r>
              <a:rPr lang="ru-RU" sz="1600" dirty="0"/>
              <a:t>рамках работы по повышению финансовой </a:t>
            </a:r>
            <a:r>
              <a:rPr lang="ru-RU" sz="1600" dirty="0" smtClean="0"/>
              <a:t>грамотности и </a:t>
            </a:r>
            <a:r>
              <a:rPr lang="ru-RU" sz="1600" dirty="0" err="1"/>
              <a:t>профориентационной</a:t>
            </a:r>
            <a:r>
              <a:rPr lang="ru-RU" sz="1600" dirty="0"/>
              <a:t> </a:t>
            </a:r>
            <a:r>
              <a:rPr lang="ru-RU" sz="1600" dirty="0" smtClean="0"/>
              <a:t>работы.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Занятия построены с </a:t>
            </a:r>
            <a:r>
              <a:rPr lang="ru-RU" sz="1600" dirty="0"/>
              <a:t>использованием лекционного </a:t>
            </a:r>
            <a:r>
              <a:rPr lang="ru-RU" sz="1600" dirty="0" smtClean="0"/>
              <a:t>формата, дополненного демонстрацией </a:t>
            </a:r>
            <a:r>
              <a:rPr lang="ru-RU" sz="1600" dirty="0"/>
              <a:t>презентации и видео роликов.</a:t>
            </a:r>
            <a:endParaRPr lang="ru-RU" sz="16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102" y="819311"/>
            <a:ext cx="2002163" cy="14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917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Старшеклассники общеобразовательных школ, лицеев</a:t>
            </a:r>
          </a:p>
          <a:p>
            <a:r>
              <a:rPr lang="ru-RU" dirty="0" smtClean="0"/>
              <a:t>Учащиеся </a:t>
            </a:r>
            <a:r>
              <a:rPr lang="ru-RU" dirty="0" err="1" smtClean="0"/>
              <a:t>ССУЗов</a:t>
            </a:r>
            <a:endParaRPr lang="ru-RU" dirty="0" smtClean="0"/>
          </a:p>
          <a:p>
            <a:r>
              <a:rPr lang="ru-RU" dirty="0" smtClean="0"/>
              <a:t>Студенты ВУЗов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92" y="1729273"/>
            <a:ext cx="3919818" cy="28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</a:t>
            </a:r>
            <a:r>
              <a:rPr lang="ru-RU" dirty="0" smtClean="0"/>
              <a:t>реализации проек</a:t>
            </a:r>
            <a:r>
              <a:rPr lang="ru-RU" dirty="0"/>
              <a:t>т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94734"/>
            <a:ext cx="3590245" cy="354019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b="1" dirty="0" smtClean="0"/>
              <a:t>За </a:t>
            </a:r>
            <a:r>
              <a:rPr lang="ru-RU" sz="3200" b="1" dirty="0"/>
              <a:t>2024 </a:t>
            </a:r>
            <a:r>
              <a:rPr lang="ru-RU" sz="3200" b="1" dirty="0" smtClean="0"/>
              <a:t>год</a:t>
            </a:r>
          </a:p>
          <a:p>
            <a:pPr marL="0" indent="0">
              <a:buNone/>
            </a:pPr>
            <a:r>
              <a:rPr lang="ru-RU" sz="3200" b="1" dirty="0" smtClean="0"/>
              <a:t>проведено</a:t>
            </a:r>
          </a:p>
          <a:p>
            <a:pPr marL="0" indent="0">
              <a:buNone/>
            </a:pPr>
            <a:r>
              <a:rPr lang="ru-RU" sz="3200" b="1" dirty="0" smtClean="0"/>
              <a:t>32 цикла (96 уроков)</a:t>
            </a:r>
          </a:p>
          <a:p>
            <a:pPr marL="0" indent="0">
              <a:buNone/>
            </a:pPr>
            <a:r>
              <a:rPr lang="ru-RU" sz="3200" b="1" dirty="0"/>
              <a:t>о</a:t>
            </a:r>
            <a:r>
              <a:rPr lang="ru-RU" sz="3200" b="1" dirty="0" smtClean="0"/>
              <a:t>хват – </a:t>
            </a:r>
          </a:p>
          <a:p>
            <a:pPr marL="0" indent="0">
              <a:buNone/>
            </a:pPr>
            <a:r>
              <a:rPr lang="ru-RU" sz="3200" b="1" dirty="0" smtClean="0"/>
              <a:t>1394 человека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532" y="1181100"/>
            <a:ext cx="3903268" cy="31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094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</a:t>
            </a:r>
            <a:r>
              <a:rPr lang="ru-RU" dirty="0" smtClean="0"/>
              <a:t>реализации проек</a:t>
            </a:r>
            <a:r>
              <a:rPr lang="ru-RU" dirty="0"/>
              <a:t>т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94734"/>
            <a:ext cx="8224449" cy="354019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600" dirty="0"/>
              <a:t>По отзывам учащихся, поступивших в ходе итоговой </a:t>
            </a:r>
            <a:r>
              <a:rPr lang="ru-RU" sz="1600" dirty="0" smtClean="0"/>
              <a:t>беседы,</a:t>
            </a:r>
          </a:p>
          <a:p>
            <a:pPr marL="0" indent="0">
              <a:buNone/>
            </a:pPr>
            <a:r>
              <a:rPr lang="ru-RU" sz="1600" dirty="0" smtClean="0"/>
              <a:t>удалось получить следующее </a:t>
            </a:r>
            <a:r>
              <a:rPr lang="ru-RU" sz="1600" dirty="0"/>
              <a:t>мнение о данном цикле уроков:</a:t>
            </a:r>
          </a:p>
          <a:p>
            <a:pPr lvl="0"/>
            <a:r>
              <a:rPr lang="ru-RU" sz="1600" dirty="0"/>
              <a:t>подобран информативный, содержательный контент, позволяющий сформировать ясное представление о предпринимательской деятельности, статусах предпринимателя; режимах налогообложения, применяемых бизнесом и порядке регистрационных действий </a:t>
            </a:r>
            <a:r>
              <a:rPr lang="ru-RU" sz="1600" dirty="0" smtClean="0"/>
              <a:t>для плательщика </a:t>
            </a:r>
            <a:r>
              <a:rPr lang="ru-RU" sz="1600" dirty="0"/>
              <a:t>НПД, индивидуального предпринимателя и юридического </a:t>
            </a:r>
            <a:r>
              <a:rPr lang="ru-RU" sz="1600" dirty="0" smtClean="0"/>
              <a:t>лица</a:t>
            </a:r>
            <a:endParaRPr lang="ru-RU" sz="1600" dirty="0"/>
          </a:p>
          <a:p>
            <a:pPr lvl="0"/>
            <a:r>
              <a:rPr lang="ru-RU" sz="1600" dirty="0"/>
              <a:t>формат подачи материала был интересен и доступен для восприятия</a:t>
            </a:r>
          </a:p>
          <a:p>
            <a:r>
              <a:rPr lang="ru-RU" sz="1600" dirty="0"/>
              <a:t>полученная информация позволила </a:t>
            </a:r>
            <a:r>
              <a:rPr lang="ru-RU" sz="1600" dirty="0" smtClean="0"/>
              <a:t>сформировать </a:t>
            </a:r>
            <a:r>
              <a:rPr lang="ru-RU" sz="1600" dirty="0"/>
              <a:t>устойчивое мнение об особенностях предпринимательской деятельности, что поможет в дальнейшем при выборе </a:t>
            </a:r>
            <a:r>
              <a:rPr lang="ru-RU" sz="1600" dirty="0" smtClean="0"/>
              <a:t>профессии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984426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245</Words>
  <Application>Microsoft Office PowerPoint</Application>
  <PresentationFormat>Экран (16:9)</PresentationFormat>
  <Paragraphs>35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Helvetica Neue</vt:lpstr>
      <vt:lpstr>Helvetica Neue Light</vt:lpstr>
      <vt:lpstr>Helvetica Neue Medium</vt:lpstr>
      <vt:lpstr>Proxima Nova Rg</vt:lpstr>
      <vt:lpstr>Wingdings</vt:lpstr>
      <vt:lpstr>White</vt:lpstr>
      <vt:lpstr>Цикл занятий (три урока) «Начни своё дело»</vt:lpstr>
      <vt:lpstr>Формат: цикл из трех занятий с использованием презентации и видео роликов</vt:lpstr>
      <vt:lpstr>Суть проекта Цикл занятий (три урока) «Начни своё дело»</vt:lpstr>
      <vt:lpstr>Целевая аудитория</vt:lpstr>
      <vt:lpstr>Результаты реализации проекта</vt:lpstr>
      <vt:lpstr>Результаты реализации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Интернет</dc:creator>
  <cp:lastModifiedBy>Пользователь Интернет</cp:lastModifiedBy>
  <cp:revision>71</cp:revision>
  <dcterms:modified xsi:type="dcterms:W3CDTF">2025-04-21T08:44:41Z</dcterms:modified>
</cp:coreProperties>
</file>