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3" r:id="rId2"/>
    <p:sldId id="265" r:id="rId3"/>
    <p:sldId id="261" r:id="rId4"/>
    <p:sldId id="262" r:id="rId5"/>
    <p:sldId id="269" r:id="rId6"/>
  </p:sldIdLst>
  <p:sldSz cx="9144000" cy="5143500" type="screen16x9"/>
  <p:notesSz cx="6858000" cy="9144000"/>
  <p:defaultTextStyle>
    <a:defPPr marL="0" marR="0" indent="0" algn="l" defTabSz="356616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2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17830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35661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53492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713232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89154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06984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24815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42646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3" orient="horz" pos="166" userDrawn="1">
          <p15:clr>
            <a:srgbClr val="A4A3A4"/>
          </p15:clr>
        </p15:guide>
        <p15:guide id="4" pos="1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1859"/>
    <a:srgbClr val="B8BDC0"/>
    <a:srgbClr val="F7F7F7"/>
    <a:srgbClr val="EEEEEE"/>
    <a:srgbClr val="E6E6E6"/>
    <a:srgbClr val="4FB9B3"/>
    <a:srgbClr val="01509F"/>
    <a:srgbClr val="F07D00"/>
    <a:srgbClr val="009656"/>
    <a:srgbClr val="26B7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6" autoAdjust="0"/>
    <p:restoredTop sz="95407" autoAdjust="0"/>
  </p:normalViewPr>
  <p:slideViewPr>
    <p:cSldViewPr snapToGrid="0" snapToObjects="1" showGuides="1">
      <p:cViewPr varScale="1">
        <p:scale>
          <a:sx n="140" d="100"/>
          <a:sy n="140" d="100"/>
        </p:scale>
        <p:origin x="138" y="120"/>
      </p:cViewPr>
      <p:guideLst>
        <p:guide orient="horz" pos="166"/>
        <p:guide pos="1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2" d="100"/>
          <a:sy n="92" d="100"/>
        </p:scale>
        <p:origin x="40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19035476382582"/>
          <c:y val="0"/>
          <c:w val="0.6575651097960491"/>
          <c:h val="0.96852131053197632"/>
        </c:manualLayout>
      </c:layout>
      <c:pieChart>
        <c:varyColors val="1"/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33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0842707F-0FE1-B2BC-B71F-9ABB57BEDF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4DA359E-5C92-6136-4DCA-6EF65FD285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D1446-30AF-464D-840D-A21B3ADE5002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F32B7D9-2471-084E-4AA0-5DCA5B7123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DD33A25-7280-B650-196D-6CE91F5EC8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2DFCA-F47D-574F-B024-92F7C02B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84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1pPr>
    <a:lvl2pPr indent="8915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2pPr>
    <a:lvl3pPr indent="17830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3pPr>
    <a:lvl4pPr indent="26746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4pPr>
    <a:lvl5pPr indent="356616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5pPr>
    <a:lvl6pPr indent="445770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6pPr>
    <a:lvl7pPr indent="53492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7pPr>
    <a:lvl8pPr indent="62407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8pPr>
    <a:lvl9pPr indent="71323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832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645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9FF16F-A76F-804E-BF85-29A89291E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4"/>
          <a:stretch/>
        </p:blipFill>
        <p:spPr>
          <a:xfrm>
            <a:off x="0" y="1035586"/>
            <a:ext cx="9144000" cy="4107914"/>
          </a:xfrm>
          <a:prstGeom prst="rect">
            <a:avLst/>
          </a:prstGeom>
        </p:spPr>
      </p:pic>
      <p:sp>
        <p:nvSpPr>
          <p:cNvPr id="12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947746" y="3834743"/>
            <a:ext cx="6350680" cy="59531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SzTx/>
              <a:buNone/>
              <a:defRPr sz="1400" b="1" i="0">
                <a:latin typeface="Proxima Nova Rg" panose="02000506030000020004" pitchFamily="2" charset="0"/>
              </a:defRPr>
            </a:lvl1pPr>
            <a:lvl2pPr marL="0" indent="0" algn="l">
              <a:spcBef>
                <a:spcPts val="0"/>
              </a:spcBef>
              <a:buSzTx/>
              <a:buNone/>
              <a:defRPr sz="1823"/>
            </a:lvl2pPr>
            <a:lvl3pPr marL="0" indent="0" algn="l">
              <a:spcBef>
                <a:spcPts val="0"/>
              </a:spcBef>
              <a:buSzTx/>
              <a:buNone/>
              <a:defRPr sz="1823"/>
            </a:lvl3pPr>
            <a:lvl4pPr marL="0" indent="0" algn="l">
              <a:spcBef>
                <a:spcPts val="0"/>
              </a:spcBef>
              <a:buSzTx/>
              <a:buNone/>
              <a:defRPr sz="1823"/>
            </a:lvl4pPr>
            <a:lvl5pPr marL="0" indent="0" algn="l">
              <a:spcBef>
                <a:spcPts val="0"/>
              </a:spcBef>
              <a:buSzTx/>
              <a:buNone/>
              <a:defRPr sz="1823"/>
            </a:lvl5pPr>
          </a:lstStyle>
          <a:p>
            <a:r>
              <a:rPr lang="ru-RU" dirty="0"/>
              <a:t>Текст </a:t>
            </a:r>
            <a:r>
              <a:rPr lang="ru-RU" dirty="0" err="1"/>
              <a:t>лида</a:t>
            </a:r>
            <a:endParaRPr dirty="0"/>
          </a:p>
        </p:txBody>
      </p:sp>
      <p:sp>
        <p:nvSpPr>
          <p:cNvPr id="11" name="Текст заголовка"/>
          <p:cNvSpPr txBox="1">
            <a:spLocks noGrp="1"/>
          </p:cNvSpPr>
          <p:nvPr>
            <p:ph type="title" hasCustomPrompt="1"/>
          </p:nvPr>
        </p:nvSpPr>
        <p:spPr>
          <a:xfrm>
            <a:off x="1590907" y="1427357"/>
            <a:ext cx="3984704" cy="1185166"/>
          </a:xfrm>
          <a:prstGeom prst="rect">
            <a:avLst/>
          </a:prstGeom>
          <a:solidFill>
            <a:schemeClr val="bg1"/>
          </a:solidFill>
        </p:spPr>
        <p:txBody>
          <a:bodyPr lIns="360000" rIns="180000" bIns="36000" anchor="b">
            <a:normAutofit/>
          </a:bodyPr>
          <a:lstStyle>
            <a:lvl1pPr algn="l">
              <a:defRPr sz="2400" b="1">
                <a:latin typeface="Proxima Nova Rg" panose="02000506030000020004" pitchFamily="2" charset="0"/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27C914-3C09-5EA8-0AC3-0D2B47AEC5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42483" y="322141"/>
            <a:ext cx="1911350" cy="4826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620"/>
            </a:lvl1pPr>
            <a:lvl2pPr>
              <a:defRPr sz="1620"/>
            </a:lvl2pPr>
            <a:lvl3pPr>
              <a:defRPr sz="1620"/>
            </a:lvl3pPr>
            <a:lvl4pPr>
              <a:defRPr sz="1620"/>
            </a:lvl4pPr>
            <a:lvl5pPr>
              <a:defRPr sz="1620"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068" y="2393"/>
            <a:ext cx="9158068" cy="5151413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C5D7F0B0-78C8-E64F-B784-F79EB9F7C7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51375" y="1181100"/>
            <a:ext cx="3863975" cy="3962400"/>
          </a:xfrm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8079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2949708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78505139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28396638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69613629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96501705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506714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0744472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F2666A-3360-EE4D-BDCC-FB7E8187A1F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035" y="0"/>
            <a:ext cx="9156504" cy="5150534"/>
          </a:xfrm>
          <a:prstGeom prst="rect">
            <a:avLst/>
          </a:prstGeom>
        </p:spPr>
      </p:pic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81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61" r:id="rId4"/>
    <p:sldLayoutId id="2147483662" r:id="rId5"/>
    <p:sldLayoutId id="2147483663" r:id="rId6"/>
    <p:sldLayoutId id="2147483664" r:id="rId7"/>
    <p:sldLayoutId id="2147483667" r:id="rId8"/>
    <p:sldLayoutId id="2147483668" r:id="rId9"/>
    <p:sldLayoutId id="2147483654" r:id="rId10"/>
  </p:sldLayoutIdLst>
  <p:transition spd="med"/>
  <p:txStyles>
    <p:titleStyle>
      <a:lvl1pPr marL="0" marR="0" indent="0" algn="l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+mn-ea"/>
          <a:cs typeface="+mn-cs"/>
          <a:sym typeface="Helvetica Neue Medium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1431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1pPr>
      <a:lvl2pPr marL="428625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2pPr>
      <a:lvl3pPr marL="642938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3pPr>
      <a:lvl4pPr marL="857250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4pPr>
      <a:lvl5pPr marL="107156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5pPr>
      <a:lvl6pPr marL="1285875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500188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714500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928813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chart" Target="../charts/chart1.xml"/><Relationship Id="rId7" Type="http://schemas.microsoft.com/office/2007/relationships/hdphoto" Target="../media/hdphoto3.wdp"/><Relationship Id="rId12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8.jpeg"/><Relationship Id="rId5" Type="http://schemas.microsoft.com/office/2007/relationships/hdphoto" Target="../media/hdphoto2.wdp"/><Relationship Id="rId10" Type="http://schemas.microsoft.com/office/2007/relationships/hdphoto" Target="../media/hdphoto1.wdp"/><Relationship Id="rId4" Type="http://schemas.openxmlformats.org/officeDocument/2006/relationships/image" Target="../media/image15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gi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gif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рямоугольник"/>
          <p:cNvSpPr/>
          <p:nvPr/>
        </p:nvSpPr>
        <p:spPr>
          <a:xfrm>
            <a:off x="1254779" y="3721960"/>
            <a:ext cx="4378997" cy="63499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08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FD40A5-F3FD-B54C-9CD3-2C5EFF741120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259812" y="3773515"/>
            <a:ext cx="8839112" cy="1166884"/>
          </a:xfrm>
        </p:spPr>
        <p:txBody>
          <a:bodyPr>
            <a:noAutofit/>
          </a:bodyPr>
          <a:lstStyle/>
          <a:p>
            <a:r>
              <a:rPr lang="ru-RU" sz="1200" dirty="0"/>
              <a:t>Направление </a:t>
            </a:r>
            <a:r>
              <a:rPr lang="ru-RU" sz="1200" dirty="0" smtClean="0"/>
              <a:t>практики: </a:t>
            </a:r>
            <a:r>
              <a:rPr lang="ru-RU" sz="1200" dirty="0"/>
              <a:t>Специальные проекты с органами соц. защиты, МФЦ, ПФР, ФНС, </a:t>
            </a:r>
            <a:r>
              <a:rPr lang="ru-RU" sz="1200" dirty="0" err="1"/>
              <a:t>Роспотребнадзором</a:t>
            </a:r>
            <a:r>
              <a:rPr lang="ru-RU" sz="1200" dirty="0"/>
              <a:t> и др.</a:t>
            </a:r>
          </a:p>
          <a:p>
            <a:r>
              <a:rPr lang="ru-RU" sz="1200" dirty="0" smtClean="0"/>
              <a:t>Наименование субъекта: </a:t>
            </a:r>
            <a:r>
              <a:rPr lang="ru-RU" sz="1200" dirty="0"/>
              <a:t>Иркутская область </a:t>
            </a:r>
          </a:p>
          <a:p>
            <a:r>
              <a:rPr lang="ru-RU" sz="1200" dirty="0"/>
              <a:t>Автор практики:  </a:t>
            </a:r>
            <a:r>
              <a:rPr lang="ru-RU" sz="1200" dirty="0" smtClean="0"/>
              <a:t>министерство </a:t>
            </a:r>
            <a:r>
              <a:rPr lang="ru-RU" sz="1200" dirty="0"/>
              <a:t>финансов Иркутской области, Региональный центр финансовой грамотности Иркутской области </a:t>
            </a:r>
          </a:p>
          <a:p>
            <a:r>
              <a:rPr lang="ru-RU" sz="1200" dirty="0" smtClean="0"/>
              <a:t>Контактное лицо: Белугина Наталья </a:t>
            </a:r>
            <a:r>
              <a:rPr lang="ru-RU" sz="1200" dirty="0" err="1" smtClean="0"/>
              <a:t>Леоновна</a:t>
            </a:r>
            <a:endParaRPr lang="ru-RU" sz="1200" dirty="0" smtClean="0"/>
          </a:p>
          <a:p>
            <a:r>
              <a:rPr lang="ru-RU" sz="1200" dirty="0"/>
              <a:t>Тел.: 8 (3952) 25-62-23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2D806-51F0-734C-BBC0-4312C0AC0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551" y="895821"/>
            <a:ext cx="6275451" cy="1185166"/>
          </a:xfrm>
        </p:spPr>
        <p:txBody>
          <a:bodyPr>
            <a:normAutofit/>
          </a:bodyPr>
          <a:lstStyle/>
          <a:p>
            <a:pPr algn="ctr"/>
            <a:r>
              <a:rPr lang="ru-RU" sz="2200" dirty="0"/>
              <a:t>Семейный фестиваль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«</a:t>
            </a:r>
            <a:r>
              <a:rPr lang="ru-RU" sz="2200" dirty="0"/>
              <a:t>Байкальская территория – территория финансового благополучия»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B54978C-E897-5752-9DB9-AC676D27D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77" y="158497"/>
            <a:ext cx="762000" cy="961245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52" b="85185" l="37969" r="91146"/>
                    </a14:imgEffect>
                  </a14:imgLayer>
                </a14:imgProps>
              </a:ext>
            </a:extLst>
          </a:blip>
          <a:srcRect l="46416" t="19434" r="20110" b="20642"/>
          <a:stretch/>
        </p:blipFill>
        <p:spPr bwMode="auto">
          <a:xfrm>
            <a:off x="5094491" y="11278"/>
            <a:ext cx="1564784" cy="1387717"/>
          </a:xfrm>
          <a:prstGeom prst="ellipse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124472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5048" r="17358" b="11204"/>
          <a:stretch/>
        </p:blipFill>
        <p:spPr>
          <a:xfrm>
            <a:off x="0" y="474656"/>
            <a:ext cx="6591574" cy="4203609"/>
          </a:xfrm>
          <a:prstGeom prst="rect">
            <a:avLst/>
          </a:prstGeom>
        </p:spPr>
      </p:pic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538868902"/>
              </p:ext>
            </p:extLst>
          </p:nvPr>
        </p:nvGraphicFramePr>
        <p:xfrm>
          <a:off x="-3268289" y="293095"/>
          <a:ext cx="6759633" cy="4756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BB794110-F454-4147-A40A-5E2CE3820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995" y="120771"/>
            <a:ext cx="5896638" cy="593595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Семейный фестиваль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Байкальская территория – территория финансового благополучия» </a:t>
            </a:r>
          </a:p>
        </p:txBody>
      </p:sp>
      <p:pic>
        <p:nvPicPr>
          <p:cNvPr id="1026" name="Picture 2" descr="https://cdn-icons-png.freepik.com/512/8521/8521403.png?uid=R195342581&amp;ga=GA1.1.949724671.17430384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54891" y1="60870" x2="54891" y2="60870"/>
                        <a14:backgroundMark x1="61957" y1="60326" x2="61957" y2="60326"/>
                        <a14:backgroundMark x1="41848" y1="65217" x2="41848" y2="65217"/>
                        <a14:backgroundMark x1="40217" y1="58152" x2="40217" y2="58152"/>
                        <a14:backgroundMark x1="22535" y1="53052" x2="22535" y2="53052"/>
                        <a14:backgroundMark x1="22535" y1="63850" x2="22535" y2="63850"/>
                        <a14:backgroundMark x1="29108" y1="61502" x2="29108" y2="61502"/>
                        <a14:backgroundMark x1="71831" y1="32394" x2="71831" y2="32394"/>
                        <a14:backgroundMark x1="69484" y1="27700" x2="69484" y2="27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96" y="1238368"/>
            <a:ext cx="946500" cy="94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18250" y="3358892"/>
            <a:ext cx="6598153" cy="470254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Целевая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аудитория</a:t>
            </a:r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: </a:t>
            </a:r>
            <a:endParaRPr lang="ru-RU" sz="1800" b="1" dirty="0" smtClean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Объект 3"/>
          <p:cNvSpPr txBox="1">
            <a:spLocks/>
          </p:cNvSpPr>
          <p:nvPr/>
        </p:nvSpPr>
        <p:spPr>
          <a:xfrm>
            <a:off x="1495591" y="4352743"/>
            <a:ext cx="4274820" cy="288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hangingPunct="1">
              <a:buNone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Охват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аудитории</a:t>
            </a:r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: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более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6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 тыс.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человек</a:t>
            </a:r>
            <a:endParaRPr lang="en-US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7436" y1="55128" x2="47436" y2="55128"/>
                        <a14:backgroundMark x1="58333" y1="37821" x2="58333" y2="37821"/>
                        <a14:backgroundMark x1="50641" y1="35256" x2="50641" y2="35256"/>
                        <a14:backgroundMark x1="26282" y1="30769" x2="26282" y2="30769"/>
                        <a14:backgroundMark x1="76923" y1="33974" x2="76923" y2="33974"/>
                        <a14:backgroundMark x1="77564" y1="60256" x2="77564" y2="60256"/>
                        <a14:backgroundMark x1="39103" y1="78846" x2="39103" y2="78846"/>
                        <a14:backgroundMark x1="62179" y1="77564" x2="76282" y2="69231"/>
                        <a14:backgroundMark x1="12179" y1="37179" x2="12179" y2="37179"/>
                        <a14:backgroundMark x1="22436" y1="78846" x2="22436" y2="78846"/>
                        <a14:backgroundMark x1="74359" y1="82692" x2="80769" y2="76282"/>
                        <a14:backgroundMark x1="86538" y1="36538" x2="82692" y2="23718"/>
                        <a14:backgroundMark x1="63462" y1="12179" x2="74359" y2="18590"/>
                        <a14:backgroundMark x1="29487" y1="15385" x2="17308" y2="25000"/>
                        <a14:backgroundMark x1="36538" y1="13462" x2="44231" y2="10256"/>
                        <a14:backgroundMark x1="91026" y1="57692" x2="84615" y2="71154"/>
                        <a14:backgroundMark x1="57051" y1="89103" x2="69872" y2="85897"/>
                        <a14:backgroundMark x1="27564" y1="83333" x2="42949" y2="90385"/>
                        <a14:backgroundMark x1="12179" y1="62179" x2="16026" y2="71154"/>
                        <a14:backgroundMark x1="50000" y1="47436" x2="50000" y2="47436"/>
                        <a14:backgroundMark x1="51282" y1="66026" x2="51282" y2="66026"/>
                        <a14:backgroundMark x1="64744" y1="62821" x2="64744" y2="62821"/>
                        <a14:backgroundMark x1="68590" y1="47436" x2="68590" y2="47436"/>
                        <a14:backgroundMark x1="35897" y1="63462" x2="35897" y2="63462"/>
                        <a14:backgroundMark x1="32051" y1="48077" x2="32051" y2="4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10" y="3358892"/>
            <a:ext cx="647942" cy="647942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2395148" y="1046731"/>
            <a:ext cx="5097669" cy="105255"/>
            <a:chOff x="2695978" y="1222496"/>
            <a:chExt cx="4123922" cy="0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2695978" y="1222496"/>
              <a:ext cx="1099819" cy="0"/>
            </a:xfrm>
            <a:prstGeom prst="line">
              <a:avLst/>
            </a:prstGeom>
            <a:noFill/>
            <a:ln w="38100" cap="flat">
              <a:solidFill>
                <a:srgbClr val="B8BDC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3541797" y="1222496"/>
              <a:ext cx="1099819" cy="0"/>
            </a:xfrm>
            <a:prstGeom prst="line">
              <a:avLst/>
            </a:prstGeom>
            <a:noFill/>
            <a:ln w="38100" cap="flat">
              <a:solidFill>
                <a:srgbClr val="009656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4498106" y="1222496"/>
              <a:ext cx="734294" cy="0"/>
            </a:xfrm>
            <a:prstGeom prst="line">
              <a:avLst/>
            </a:prstGeom>
            <a:noFill/>
            <a:ln w="38100" cap="flat">
              <a:solidFill>
                <a:srgbClr val="F07D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4948956" y="1222496"/>
              <a:ext cx="734294" cy="0"/>
            </a:xfrm>
            <a:prstGeom prst="line">
              <a:avLst/>
            </a:prstGeom>
            <a:noFill/>
            <a:ln w="38100" cap="flat">
              <a:solidFill>
                <a:srgbClr val="E61859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5364965" y="1222496"/>
              <a:ext cx="489735" cy="0"/>
            </a:xfrm>
            <a:prstGeom prst="line">
              <a:avLst/>
            </a:prstGeom>
            <a:noFill/>
            <a:ln w="38100" cap="flat">
              <a:solidFill>
                <a:srgbClr val="01509F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5761924" y="1222496"/>
              <a:ext cx="1057976" cy="0"/>
            </a:xfrm>
            <a:prstGeom prst="line">
              <a:avLst/>
            </a:prstGeom>
            <a:noFill/>
            <a:ln w="38100" cap="flat">
              <a:solidFill>
                <a:srgbClr val="4FB9B3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9" name="Объект 3"/>
          <p:cNvSpPr txBox="1">
            <a:spLocks/>
          </p:cNvSpPr>
          <p:nvPr/>
        </p:nvSpPr>
        <p:spPr>
          <a:xfrm>
            <a:off x="2026993" y="1410512"/>
            <a:ext cx="6853870" cy="8192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hangingPunct="1">
              <a:buNone/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масштабный проект, направленный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на повышение уровня финансовой грамотности жителей Иркутской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области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881" y="2288123"/>
            <a:ext cx="682891" cy="6828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6187" y="1090397"/>
            <a:ext cx="4572000" cy="6181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9875">
              <a:spcBef>
                <a:spcPts val="1300"/>
              </a:spcBef>
              <a:spcAft>
                <a:spcPts val="300"/>
              </a:spcAft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Цель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проекта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:</a:t>
            </a:r>
            <a:endParaRPr lang="ru-RU" sz="18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 marL="269875">
              <a:spcBef>
                <a:spcPts val="200"/>
              </a:spcBef>
              <a:spcAft>
                <a:spcPts val="200"/>
              </a:spcAft>
            </a:pP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91531" y="2073099"/>
            <a:ext cx="45681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1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Локации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:</a:t>
            </a:r>
            <a:endParaRPr lang="ru-RU" sz="18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 algn="l" hangingPunct="1"/>
            <a:r>
              <a:rPr lang="ru-RU" sz="1600" b="0" dirty="0" smtClean="0">
                <a:solidFill>
                  <a:schemeClr val="accent4">
                    <a:lumMod val="50000"/>
                  </a:schemeClr>
                </a:solidFill>
                <a:latin typeface="Proxima Nova Rg" panose="02000506030000020004" pitchFamily="2" charset="0"/>
              </a:rPr>
              <a:t>  </a:t>
            </a:r>
            <a:endParaRPr lang="ru-RU" sz="1600" b="0" dirty="0">
              <a:solidFill>
                <a:schemeClr val="accent4">
                  <a:lumMod val="50000"/>
                </a:schemeClr>
              </a:solidFill>
              <a:latin typeface="Proxima Nova Rg" panose="02000506030000020004" pitchFamily="2" charset="0"/>
            </a:endParaRPr>
          </a:p>
        </p:txBody>
      </p:sp>
      <p:pic>
        <p:nvPicPr>
          <p:cNvPr id="26" name="Рисунок 25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6852" b="85185" l="37969" r="91146"/>
                    </a14:imgEffect>
                  </a14:imgLayer>
                </a14:imgProps>
              </a:ext>
            </a:extLst>
          </a:blip>
          <a:srcRect l="46416" t="19434" r="20110" b="20642"/>
          <a:stretch/>
        </p:blipFill>
        <p:spPr bwMode="auto">
          <a:xfrm>
            <a:off x="6405022" y="27563"/>
            <a:ext cx="1090539" cy="852986"/>
          </a:xfrm>
          <a:prstGeom prst="ellipse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6" r="18003" b="11225"/>
          <a:stretch/>
        </p:blipFill>
        <p:spPr>
          <a:xfrm>
            <a:off x="6726546" y="1731291"/>
            <a:ext cx="2318855" cy="16821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0"/>
          <a:stretch/>
        </p:blipFill>
        <p:spPr>
          <a:xfrm>
            <a:off x="6479068" y="3291472"/>
            <a:ext cx="2514302" cy="17191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191648" y="2419744"/>
            <a:ext cx="4638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1"/>
            <a:r>
              <a:rPr lang="ru-RU" sz="1600" b="0" dirty="0">
                <a:solidFill>
                  <a:schemeClr val="accent4">
                    <a:lumMod val="50000"/>
                  </a:schemeClr>
                </a:solidFill>
                <a:latin typeface="Proxima Nova Rg" panose="02000506030000020004" pitchFamily="2" charset="0"/>
              </a:rPr>
              <a:t>122 площадки фестиваля в 33 муниципальных образованиях Иркутской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84327" y="3594741"/>
            <a:ext cx="46278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b="0" dirty="0">
                <a:solidFill>
                  <a:schemeClr val="accent4">
                    <a:lumMod val="50000"/>
                  </a:schemeClr>
                </a:solidFill>
                <a:latin typeface="Proxima Nova Rg" panose="02000506030000020004" pitchFamily="2" charset="0"/>
              </a:rPr>
              <a:t>школьники, студенты, взрослое население, пенсионеры и </a:t>
            </a:r>
            <a:r>
              <a:rPr lang="ru-RU" sz="1600" b="0" dirty="0" err="1">
                <a:solidFill>
                  <a:schemeClr val="accent4">
                    <a:lumMod val="50000"/>
                  </a:schemeClr>
                </a:solidFill>
                <a:latin typeface="Proxima Nova Rg" panose="02000506030000020004" pitchFamily="2" charset="0"/>
              </a:rPr>
              <a:t>предпенсионеры</a:t>
            </a:r>
            <a:endParaRPr lang="ru-RU" sz="1600" b="0" dirty="0">
              <a:solidFill>
                <a:schemeClr val="accent4">
                  <a:lumMod val="50000"/>
                </a:schemeClr>
              </a:solidFill>
              <a:latin typeface="Proxima Nova Rg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555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B794110-F454-4147-A40A-5E2CE3820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7670" y="199924"/>
            <a:ext cx="4925269" cy="366431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Проведение семейного фестиваля</a:t>
            </a:r>
            <a:endParaRPr lang="ru-RU" sz="2000" dirty="0">
              <a:solidFill>
                <a:schemeClr val="tx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90734" y="669574"/>
            <a:ext cx="4373946" cy="199073"/>
            <a:chOff x="2695978" y="1222496"/>
            <a:chExt cx="4123922" cy="0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2695978" y="1222496"/>
              <a:ext cx="1099819" cy="0"/>
            </a:xfrm>
            <a:prstGeom prst="line">
              <a:avLst/>
            </a:prstGeom>
            <a:noFill/>
            <a:ln w="38100" cap="flat">
              <a:solidFill>
                <a:srgbClr val="B8BDC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3541797" y="1222496"/>
              <a:ext cx="1099819" cy="0"/>
            </a:xfrm>
            <a:prstGeom prst="line">
              <a:avLst/>
            </a:prstGeom>
            <a:noFill/>
            <a:ln w="38100" cap="flat">
              <a:solidFill>
                <a:srgbClr val="009656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4498106" y="1222496"/>
              <a:ext cx="734294" cy="0"/>
            </a:xfrm>
            <a:prstGeom prst="line">
              <a:avLst/>
            </a:prstGeom>
            <a:noFill/>
            <a:ln w="38100" cap="flat">
              <a:solidFill>
                <a:srgbClr val="F07D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948956" y="1222496"/>
              <a:ext cx="734294" cy="0"/>
            </a:xfrm>
            <a:prstGeom prst="line">
              <a:avLst/>
            </a:prstGeom>
            <a:noFill/>
            <a:ln w="38100" cap="flat">
              <a:solidFill>
                <a:srgbClr val="E61859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5364965" y="1222496"/>
              <a:ext cx="489735" cy="0"/>
            </a:xfrm>
            <a:prstGeom prst="line">
              <a:avLst/>
            </a:prstGeom>
            <a:noFill/>
            <a:ln w="38100" cap="flat">
              <a:solidFill>
                <a:srgbClr val="01509F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761924" y="1222496"/>
              <a:ext cx="1057976" cy="0"/>
            </a:xfrm>
            <a:prstGeom prst="line">
              <a:avLst/>
            </a:prstGeom>
            <a:noFill/>
            <a:ln w="38100" cap="flat">
              <a:solidFill>
                <a:srgbClr val="4FB9B3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2" name="Объект 3"/>
          <p:cNvSpPr txBox="1">
            <a:spLocks/>
          </p:cNvSpPr>
          <p:nvPr/>
        </p:nvSpPr>
        <p:spPr>
          <a:xfrm>
            <a:off x="2590734" y="3380704"/>
            <a:ext cx="5875020" cy="134158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B8BDC0"/>
            </a:solidFill>
            <a:prstDash val="dash"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just" hangingPunct="1">
              <a:spcBef>
                <a:spcPts val="200"/>
              </a:spcBef>
              <a:spcAft>
                <a:spcPts val="0"/>
              </a:spcAft>
              <a:buNone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Торжественная церемония открытия </a:t>
            </a:r>
            <a:r>
              <a:rPr lang="ru-RU" dirty="0"/>
              <a:t>фестиваля прошла в столице </a:t>
            </a:r>
            <a:r>
              <a:rPr lang="ru-RU" dirty="0" err="1"/>
              <a:t>Приангарья</a:t>
            </a:r>
            <a:r>
              <a:rPr lang="ru-RU" dirty="0"/>
              <a:t> в Доме молодёжи Иркутской области с возможностью дистанционного подключения всех желающих из любой точки региона с интернетом, включая отдаленные территории.</a:t>
            </a:r>
          </a:p>
          <a:p>
            <a:pPr marL="0" indent="0" algn="just" hangingPunct="1">
              <a:buNone/>
            </a:pPr>
            <a:r>
              <a:rPr lang="ru-RU" dirty="0"/>
              <a:t>В ходе открытия состоялось награждение педагогов - победителей конкурса на лучшую методическую разработку по финансовой грамотности </a:t>
            </a:r>
          </a:p>
        </p:txBody>
      </p:sp>
      <p:sp>
        <p:nvSpPr>
          <p:cNvPr id="22" name="Объект 3"/>
          <p:cNvSpPr txBox="1">
            <a:spLocks/>
          </p:cNvSpPr>
          <p:nvPr/>
        </p:nvSpPr>
        <p:spPr>
          <a:xfrm>
            <a:off x="2590734" y="875854"/>
            <a:ext cx="5875020" cy="68894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B8BDC0"/>
            </a:solidFill>
            <a:prstDash val="dash"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just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  Сроки проведения</a:t>
            </a:r>
            <a:r>
              <a:rPr lang="en-US" sz="1400" dirty="0" smtClean="0">
                <a:solidFill>
                  <a:schemeClr val="tx1"/>
                </a:solidFill>
              </a:rPr>
              <a:t>: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14 по 18 декабря 2024 года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pPr marL="0" indent="0" algn="just" hangingPunct="1">
              <a:buNone/>
            </a:pPr>
            <a:r>
              <a:rPr lang="en-US" dirty="0" smtClean="0"/>
              <a:t>   </a:t>
            </a:r>
            <a:r>
              <a:rPr lang="ru-RU" dirty="0" smtClean="0"/>
              <a:t>На </a:t>
            </a:r>
            <a:r>
              <a:rPr lang="ru-RU" dirty="0"/>
              <a:t>сайте </a:t>
            </a:r>
            <a:r>
              <a:rPr lang="ru-RU" dirty="0" smtClean="0"/>
              <a:t>РЦФГ Иркутской </a:t>
            </a:r>
            <a:r>
              <a:rPr lang="ru-RU" dirty="0"/>
              <a:t>области </a:t>
            </a:r>
            <a:r>
              <a:rPr lang="ru-RU" dirty="0" smtClean="0"/>
              <a:t>размещена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карта площадок </a:t>
            </a:r>
            <a:r>
              <a:rPr lang="ru-RU" dirty="0"/>
              <a:t>фестиваля с </a:t>
            </a:r>
            <a:r>
              <a:rPr lang="ru-RU" dirty="0" smtClean="0"/>
              <a:t>контактами ответственных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1" t="6929" r="26667" b="18071"/>
          <a:stretch/>
        </p:blipFill>
        <p:spPr>
          <a:xfrm>
            <a:off x="262527" y="468464"/>
            <a:ext cx="2002235" cy="2057341"/>
          </a:xfrm>
          <a:prstGeom prst="ellipse">
            <a:avLst/>
          </a:prstGeom>
          <a:effectLst>
            <a:outerShdw blurRad="139700" dist="38100" sx="103000" sy="103000" algn="l" rotWithShape="0">
              <a:prstClr val="black">
                <a:alpha val="35000"/>
              </a:prst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1" t="8947" r="28211" b="15549"/>
          <a:stretch/>
        </p:blipFill>
        <p:spPr>
          <a:xfrm>
            <a:off x="262526" y="2690706"/>
            <a:ext cx="2002235" cy="2057341"/>
          </a:xfrm>
          <a:prstGeom prst="ellipse">
            <a:avLst/>
          </a:prstGeom>
          <a:effectLst>
            <a:outerShdw blurRad="139700" dist="38100" sx="103000" sy="103000" algn="l" rotWithShape="0">
              <a:prstClr val="black">
                <a:alpha val="35000"/>
              </a:prstClr>
            </a:outerShdw>
          </a:effectLst>
        </p:spPr>
      </p:pic>
      <p:sp>
        <p:nvSpPr>
          <p:cNvPr id="40" name="Объект 3"/>
          <p:cNvSpPr txBox="1">
            <a:spLocks/>
          </p:cNvSpPr>
          <p:nvPr/>
        </p:nvSpPr>
        <p:spPr>
          <a:xfrm>
            <a:off x="2606040" y="1775630"/>
            <a:ext cx="5890326" cy="124290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B8BDC0"/>
            </a:solidFill>
            <a:prstDash val="dash"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just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Программа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dirty="0"/>
              <a:t>включала пленарные дискуссии, лекции, выставки, мастер-классы, консультации по личному финансовому планированию, налогообложению, кредитованию, социальной поддержке и защите от мошенничества. </a:t>
            </a:r>
          </a:p>
          <a:p>
            <a:pPr marL="0" indent="0" algn="just" hangingPunct="1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Для детей и молодежи </a:t>
            </a:r>
            <a:r>
              <a:rPr lang="ru-RU" dirty="0"/>
              <a:t>были организованы </a:t>
            </a:r>
            <a:r>
              <a:rPr lang="ru-RU" dirty="0" err="1"/>
              <a:t>квизы</a:t>
            </a:r>
            <a:r>
              <a:rPr lang="ru-RU" dirty="0"/>
              <a:t>, финансовые игры, </a:t>
            </a:r>
            <a:r>
              <a:rPr lang="ru-RU" dirty="0" err="1"/>
              <a:t>профориентационные</a:t>
            </a:r>
            <a:r>
              <a:rPr lang="ru-RU" dirty="0"/>
              <a:t> мероприятия и тематические мастер-классы</a:t>
            </a:r>
          </a:p>
        </p:txBody>
      </p:sp>
    </p:spTree>
    <p:extLst>
      <p:ext uri="{BB962C8B-B14F-4D97-AF65-F5344CB8AC3E}">
        <p14:creationId xmlns:p14="http://schemas.microsoft.com/office/powerpoint/2010/main" val="251819915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Прямая соединительная линия 42"/>
          <p:cNvCxnSpPr/>
          <p:nvPr/>
        </p:nvCxnSpPr>
        <p:spPr>
          <a:xfrm flipH="1">
            <a:off x="4619985" y="2613358"/>
            <a:ext cx="6009" cy="676746"/>
          </a:xfrm>
          <a:prstGeom prst="line">
            <a:avLst/>
          </a:prstGeom>
          <a:noFill/>
          <a:ln w="28575" cap="flat">
            <a:solidFill>
              <a:srgbClr val="B8BDC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7508005" y="2400818"/>
            <a:ext cx="1" cy="676745"/>
          </a:xfrm>
          <a:prstGeom prst="line">
            <a:avLst/>
          </a:prstGeom>
          <a:noFill/>
          <a:ln w="28575" cap="flat">
            <a:solidFill>
              <a:srgbClr val="B8BDC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0" name="Прямая соединительная линия 39"/>
          <p:cNvCxnSpPr>
            <a:stCxn id="13" idx="4"/>
          </p:cNvCxnSpPr>
          <p:nvPr/>
        </p:nvCxnSpPr>
        <p:spPr>
          <a:xfrm flipH="1">
            <a:off x="1546827" y="2604814"/>
            <a:ext cx="1" cy="456605"/>
          </a:xfrm>
          <a:prstGeom prst="line">
            <a:avLst/>
          </a:prstGeom>
          <a:noFill/>
          <a:ln w="28575" cap="flat">
            <a:solidFill>
              <a:srgbClr val="B8BDC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670559" y="3688216"/>
            <a:ext cx="7637852" cy="16428"/>
          </a:xfrm>
          <a:prstGeom prst="line">
            <a:avLst/>
          </a:prstGeom>
          <a:noFill/>
          <a:ln w="28575" cap="flat">
            <a:solidFill>
              <a:srgbClr val="B8BDC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Прямая соединительная линия 17"/>
          <p:cNvCxnSpPr>
            <a:stCxn id="13" idx="2"/>
          </p:cNvCxnSpPr>
          <p:nvPr/>
        </p:nvCxnSpPr>
        <p:spPr>
          <a:xfrm flipV="1">
            <a:off x="584017" y="1675175"/>
            <a:ext cx="7637852" cy="16428"/>
          </a:xfrm>
          <a:prstGeom prst="line">
            <a:avLst/>
          </a:prstGeom>
          <a:noFill/>
          <a:ln w="28575" cap="flat">
            <a:solidFill>
              <a:srgbClr val="B8BDC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Объект 3"/>
          <p:cNvSpPr txBox="1">
            <a:spLocks/>
          </p:cNvSpPr>
          <p:nvPr/>
        </p:nvSpPr>
        <p:spPr>
          <a:xfrm>
            <a:off x="1296075" y="2646286"/>
            <a:ext cx="541365" cy="392431"/>
          </a:xfrm>
          <a:prstGeom prst="round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 hangingPunct="1">
              <a:buFontTx/>
              <a:buNone/>
            </a:pPr>
            <a:r>
              <a:rPr lang="ru-RU" sz="2400" b="1" dirty="0" smtClean="0">
                <a:solidFill>
                  <a:srgbClr val="E61859"/>
                </a:solidFill>
              </a:rPr>
              <a:t>01</a:t>
            </a:r>
            <a:endParaRPr lang="ru-RU" sz="2400" b="1" dirty="0">
              <a:solidFill>
                <a:srgbClr val="E61859"/>
              </a:solidFill>
            </a:endParaRPr>
          </a:p>
        </p:txBody>
      </p:sp>
      <p:sp>
        <p:nvSpPr>
          <p:cNvPr id="26" name="Заголовок 2">
            <a:extLst>
              <a:ext uri="{FF2B5EF4-FFF2-40B4-BE49-F238E27FC236}">
                <a16:creationId xmlns:a16="http://schemas.microsoft.com/office/drawing/2014/main" id="{BB794110-F454-4147-A40A-5E2CE3820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939" y="266029"/>
            <a:ext cx="6720841" cy="366431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Достигнутые результаты семейного фестиваля</a:t>
            </a:r>
            <a:endParaRPr lang="ru-RU" sz="2000" dirty="0">
              <a:solidFill>
                <a:schemeClr val="tx1"/>
              </a:solidFill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670559" y="664845"/>
            <a:ext cx="6720841" cy="45719"/>
            <a:chOff x="2695978" y="1222496"/>
            <a:chExt cx="4123922" cy="0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2695978" y="1222496"/>
              <a:ext cx="1099819" cy="0"/>
            </a:xfrm>
            <a:prstGeom prst="line">
              <a:avLst/>
            </a:prstGeom>
            <a:noFill/>
            <a:ln w="38100" cap="flat">
              <a:solidFill>
                <a:srgbClr val="B8BDC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3541797" y="1222496"/>
              <a:ext cx="1099819" cy="0"/>
            </a:xfrm>
            <a:prstGeom prst="line">
              <a:avLst/>
            </a:prstGeom>
            <a:noFill/>
            <a:ln w="38100" cap="flat">
              <a:solidFill>
                <a:srgbClr val="009656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4498106" y="1222496"/>
              <a:ext cx="734294" cy="0"/>
            </a:xfrm>
            <a:prstGeom prst="line">
              <a:avLst/>
            </a:prstGeom>
            <a:noFill/>
            <a:ln w="38100" cap="flat">
              <a:solidFill>
                <a:srgbClr val="F07D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4948956" y="1222496"/>
              <a:ext cx="734294" cy="0"/>
            </a:xfrm>
            <a:prstGeom prst="line">
              <a:avLst/>
            </a:prstGeom>
            <a:noFill/>
            <a:ln w="38100" cap="flat">
              <a:solidFill>
                <a:srgbClr val="E61859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5364965" y="1222496"/>
              <a:ext cx="489735" cy="0"/>
            </a:xfrm>
            <a:prstGeom prst="line">
              <a:avLst/>
            </a:prstGeom>
            <a:noFill/>
            <a:ln w="38100" cap="flat">
              <a:solidFill>
                <a:srgbClr val="01509F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5761924" y="1222496"/>
              <a:ext cx="1057976" cy="0"/>
            </a:xfrm>
            <a:prstGeom prst="line">
              <a:avLst/>
            </a:prstGeom>
            <a:noFill/>
            <a:ln w="38100" cap="flat">
              <a:solidFill>
                <a:srgbClr val="4FB9B3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4" name="Объект 3"/>
          <p:cNvSpPr txBox="1">
            <a:spLocks/>
          </p:cNvSpPr>
          <p:nvPr/>
        </p:nvSpPr>
        <p:spPr>
          <a:xfrm>
            <a:off x="457200" y="3038717"/>
            <a:ext cx="2522105" cy="11962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B8BDC0"/>
            </a:solidFill>
            <a:prstDash val="dash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 hangingPunct="1">
              <a:buNone/>
            </a:pPr>
            <a:r>
              <a:rPr lang="ru-RU" sz="1450"/>
              <a:t>Формирование у участников навыков личного финансового планирования и защиты от мошенничества</a:t>
            </a:r>
            <a:endParaRPr lang="ru-RU" sz="1450" dirty="0"/>
          </a:p>
        </p:txBody>
      </p:sp>
      <p:sp>
        <p:nvSpPr>
          <p:cNvPr id="36" name="Объект 3"/>
          <p:cNvSpPr txBox="1">
            <a:spLocks/>
          </p:cNvSpPr>
          <p:nvPr/>
        </p:nvSpPr>
        <p:spPr>
          <a:xfrm>
            <a:off x="3574846" y="3063847"/>
            <a:ext cx="2485639" cy="117114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B8BDC0"/>
            </a:solidFill>
            <a:prstDash val="dash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>
              <a:buNone/>
            </a:pPr>
            <a:r>
              <a:rPr lang="ru-RU" sz="1450" dirty="0" smtClean="0">
                <a:latin typeface="Raleway Medium"/>
                <a:ea typeface="Times New Roman" panose="02020603050405020304" pitchFamily="18" charset="0"/>
                <a:cs typeface="Calibri" panose="020F0502020204030204" pitchFamily="34" charset="0"/>
              </a:rPr>
              <a:t>Получение гражданами новых знаний </a:t>
            </a:r>
            <a:r>
              <a:rPr lang="ru-RU" sz="1450" dirty="0">
                <a:latin typeface="Raleway Medium"/>
                <a:ea typeface="Times New Roman" panose="02020603050405020304" pitchFamily="18" charset="0"/>
                <a:cs typeface="Calibri" panose="020F0502020204030204" pitchFamily="34" charset="0"/>
              </a:rPr>
              <a:t>по финансовым </a:t>
            </a:r>
            <a:r>
              <a:rPr lang="ru-RU" sz="1450" dirty="0" smtClean="0">
                <a:latin typeface="Raleway Medium"/>
                <a:ea typeface="Times New Roman" panose="02020603050405020304" pitchFamily="18" charset="0"/>
                <a:cs typeface="Calibri" panose="020F0502020204030204" pitchFamily="34" charset="0"/>
              </a:rPr>
              <a:t>вопросам и </a:t>
            </a:r>
            <a:r>
              <a:rPr lang="ru-RU" sz="1450" dirty="0">
                <a:latin typeface="Raleway Medium"/>
                <a:ea typeface="Times New Roman" panose="02020603050405020304" pitchFamily="18" charset="0"/>
                <a:cs typeface="Calibri" panose="020F0502020204030204" pitchFamily="34" charset="0"/>
              </a:rPr>
              <a:t>возможность обменяться мнениями с экспертами </a:t>
            </a:r>
          </a:p>
        </p:txBody>
      </p:sp>
      <p:sp>
        <p:nvSpPr>
          <p:cNvPr id="38" name="Объект 3"/>
          <p:cNvSpPr txBox="1">
            <a:spLocks/>
          </p:cNvSpPr>
          <p:nvPr/>
        </p:nvSpPr>
        <p:spPr>
          <a:xfrm>
            <a:off x="6464355" y="3061419"/>
            <a:ext cx="2408946" cy="113817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B8BDC0"/>
            </a:solidFill>
            <a:prstDash val="dash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 hangingPunct="1">
              <a:buNone/>
            </a:pPr>
            <a:r>
              <a:rPr lang="ru-RU" sz="1450" dirty="0" smtClean="0"/>
              <a:t>Укрепление </a:t>
            </a:r>
            <a:r>
              <a:rPr lang="ru-RU" sz="1450" dirty="0"/>
              <a:t>семейных ценностей через совместное участие в образовательных </a:t>
            </a:r>
            <a:r>
              <a:rPr lang="ru-RU" sz="1450" dirty="0" smtClean="0"/>
              <a:t>мероприятиях</a:t>
            </a:r>
            <a:endParaRPr lang="ru-RU" sz="1450" b="1" dirty="0">
              <a:solidFill>
                <a:srgbClr val="E61859"/>
              </a:solidFill>
            </a:endParaRPr>
          </a:p>
        </p:txBody>
      </p:sp>
      <p:sp>
        <p:nvSpPr>
          <p:cNvPr id="44" name="Объект 3"/>
          <p:cNvSpPr txBox="1">
            <a:spLocks/>
          </p:cNvSpPr>
          <p:nvPr/>
        </p:nvSpPr>
        <p:spPr>
          <a:xfrm>
            <a:off x="4342682" y="2650169"/>
            <a:ext cx="541365" cy="392431"/>
          </a:xfrm>
          <a:prstGeom prst="round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 hangingPunct="1">
              <a:buFontTx/>
              <a:buNone/>
            </a:pPr>
            <a:r>
              <a:rPr lang="ru-RU" sz="2400" b="1" dirty="0" smtClean="0">
                <a:solidFill>
                  <a:srgbClr val="E61859"/>
                </a:solidFill>
              </a:rPr>
              <a:t>02</a:t>
            </a:r>
            <a:endParaRPr lang="ru-RU" sz="2400" b="1" dirty="0">
              <a:solidFill>
                <a:srgbClr val="E61859"/>
              </a:solidFill>
            </a:endParaRPr>
          </a:p>
        </p:txBody>
      </p:sp>
      <p:sp>
        <p:nvSpPr>
          <p:cNvPr id="46" name="Объект 3"/>
          <p:cNvSpPr txBox="1">
            <a:spLocks/>
          </p:cNvSpPr>
          <p:nvPr/>
        </p:nvSpPr>
        <p:spPr>
          <a:xfrm>
            <a:off x="7237323" y="2661459"/>
            <a:ext cx="541365" cy="392431"/>
          </a:xfrm>
          <a:prstGeom prst="round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 hangingPunct="1">
              <a:buFontTx/>
              <a:buNone/>
            </a:pPr>
            <a:r>
              <a:rPr lang="ru-RU" sz="2400" b="1" dirty="0" smtClean="0">
                <a:solidFill>
                  <a:srgbClr val="E61859"/>
                </a:solidFill>
              </a:rPr>
              <a:t>03</a:t>
            </a:r>
            <a:endParaRPr lang="ru-RU" sz="2400" b="1" dirty="0">
              <a:solidFill>
                <a:srgbClr val="E6185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14288" r="31472" b="11578"/>
          <a:stretch/>
        </p:blipFill>
        <p:spPr>
          <a:xfrm>
            <a:off x="6386631" y="733896"/>
            <a:ext cx="1925621" cy="1832575"/>
          </a:xfrm>
          <a:prstGeom prst="ellipse">
            <a:avLst/>
          </a:prstGeom>
          <a:effectLst>
            <a:outerShdw blurRad="241300" dist="38100" sx="103000" sy="103000" algn="l" rotWithShape="0">
              <a:prstClr val="black">
                <a:alpha val="27000"/>
              </a:prst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24" t="11521" r="29148" b="16359"/>
          <a:stretch/>
        </p:blipFill>
        <p:spPr>
          <a:xfrm>
            <a:off x="584017" y="778391"/>
            <a:ext cx="1925621" cy="1826423"/>
          </a:xfrm>
          <a:prstGeom prst="ellipse">
            <a:avLst/>
          </a:prstGeom>
          <a:effectLst>
            <a:outerShdw blurRad="241300" dist="38100" sx="103000" sy="103000" algn="l" rotWithShape="0">
              <a:prstClr val="black">
                <a:alpha val="27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2" t="16584" r="26827" b="18938"/>
          <a:stretch/>
        </p:blipFill>
        <p:spPr>
          <a:xfrm>
            <a:off x="3630557" y="753420"/>
            <a:ext cx="1925621" cy="1832575"/>
          </a:xfrm>
          <a:prstGeom prst="ellipse">
            <a:avLst/>
          </a:prstGeom>
          <a:effectLst>
            <a:outerShdw blurRad="241300" dist="38100" sx="103000" sy="103000" algn="l" rotWithShape="0">
              <a:prstClr val="black">
                <a:alpha val="27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287" y="1934538"/>
            <a:ext cx="1344210" cy="79723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84936" y="4356101"/>
            <a:ext cx="84917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/>
            <a:r>
              <a:rPr lang="ru-RU" sz="1500" dirty="0" smtClean="0">
                <a:solidFill>
                  <a:schemeClr val="accent2">
                    <a:lumMod val="75000"/>
                  </a:schemeClr>
                </a:solidFill>
              </a:rPr>
              <a:t>ФЕСТИВАЛЬ СТАЛ ВАЖНЫМ СОБЫТИЕМ В РАМКАХ ГОДА СЕМЬИ, ОБЪЕДИНИВ ЖИТЕЛЕЙ РЕГИОНА ВОКРУГ ТЕМЫ ФИНАНСОВОЙ ГРАМОТНОСТИ</a:t>
            </a:r>
            <a:endParaRPr lang="ru-RU" sz="15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37616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6776328" y="2729262"/>
            <a:ext cx="1793287" cy="77828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748901" y="2772542"/>
            <a:ext cx="1045105" cy="77828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99635" y="4435340"/>
            <a:ext cx="2593784" cy="31696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B794110-F454-4147-A40A-5E2CE3820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515" y="246058"/>
            <a:ext cx="3764281" cy="366431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Информационная кампания</a:t>
            </a:r>
            <a:endParaRPr lang="ru-RU" sz="2000" dirty="0">
              <a:solidFill>
                <a:schemeClr val="tx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60135" y="603930"/>
            <a:ext cx="4373946" cy="199073"/>
            <a:chOff x="2695978" y="1222496"/>
            <a:chExt cx="4123922" cy="0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695978" y="1222496"/>
              <a:ext cx="1099819" cy="0"/>
            </a:xfrm>
            <a:prstGeom prst="line">
              <a:avLst/>
            </a:prstGeom>
            <a:noFill/>
            <a:ln w="38100" cap="flat">
              <a:solidFill>
                <a:srgbClr val="B8BDC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3541797" y="1222496"/>
              <a:ext cx="1099819" cy="0"/>
            </a:xfrm>
            <a:prstGeom prst="line">
              <a:avLst/>
            </a:prstGeom>
            <a:noFill/>
            <a:ln w="38100" cap="flat">
              <a:solidFill>
                <a:srgbClr val="009656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4498106" y="1222496"/>
              <a:ext cx="734294" cy="0"/>
            </a:xfrm>
            <a:prstGeom prst="line">
              <a:avLst/>
            </a:prstGeom>
            <a:noFill/>
            <a:ln w="38100" cap="flat">
              <a:solidFill>
                <a:srgbClr val="F07D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4948956" y="1222496"/>
              <a:ext cx="734294" cy="0"/>
            </a:xfrm>
            <a:prstGeom prst="line">
              <a:avLst/>
            </a:prstGeom>
            <a:noFill/>
            <a:ln w="38100" cap="flat">
              <a:solidFill>
                <a:srgbClr val="E61859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5364965" y="1222496"/>
              <a:ext cx="489735" cy="0"/>
            </a:xfrm>
            <a:prstGeom prst="line">
              <a:avLst/>
            </a:prstGeom>
            <a:noFill/>
            <a:ln w="38100" cap="flat">
              <a:solidFill>
                <a:srgbClr val="01509F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5761924" y="1222496"/>
              <a:ext cx="1057976" cy="0"/>
            </a:xfrm>
            <a:prstGeom prst="line">
              <a:avLst/>
            </a:prstGeom>
            <a:noFill/>
            <a:ln w="38100" cap="flat">
              <a:solidFill>
                <a:srgbClr val="4FB9B3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1" name="Объект 3"/>
          <p:cNvSpPr txBox="1">
            <a:spLocks/>
          </p:cNvSpPr>
          <p:nvPr/>
        </p:nvSpPr>
        <p:spPr>
          <a:xfrm>
            <a:off x="258220" y="1400769"/>
            <a:ext cx="541365" cy="392431"/>
          </a:xfrm>
          <a:prstGeom prst="round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 hangingPunct="1">
              <a:buFontTx/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01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814133" y="1266693"/>
            <a:ext cx="3258481" cy="983251"/>
            <a:chOff x="895096" y="1090170"/>
            <a:chExt cx="3258481" cy="983251"/>
          </a:xfrm>
        </p:grpSpPr>
        <p:sp>
          <p:nvSpPr>
            <p:cNvPr id="13" name="Объект 3"/>
            <p:cNvSpPr txBox="1">
              <a:spLocks/>
            </p:cNvSpPr>
            <p:nvPr/>
          </p:nvSpPr>
          <p:spPr>
            <a:xfrm>
              <a:off x="1713013" y="1181791"/>
              <a:ext cx="2190330" cy="5809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 anchor="ctr" anchorCtr="0">
              <a:noAutofit/>
            </a:bodyPr>
            <a:lstStyle>
              <a:lvl1pPr marL="214313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1pPr>
              <a:lvl2pPr marL="428625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2pPr>
              <a:lvl3pPr marL="642938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3pPr>
              <a:lvl4pPr marL="857250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4pPr>
              <a:lvl5pPr marL="1071563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5pPr>
              <a:lvl6pPr marL="1285875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1500188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1714500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1928813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indent="0" hangingPunct="1">
                <a:buNone/>
              </a:pP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Институт развития </a:t>
              </a:r>
              <a:b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</a:b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образования </a:t>
              </a:r>
              <a:b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</a:b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Иркутской 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области</a:t>
              </a:r>
            </a:p>
          </p:txBody>
        </p:sp>
        <p:sp>
          <p:nvSpPr>
            <p:cNvPr id="14" name="Объект 3"/>
            <p:cNvSpPr txBox="1">
              <a:spLocks/>
            </p:cNvSpPr>
            <p:nvPr/>
          </p:nvSpPr>
          <p:spPr>
            <a:xfrm>
              <a:off x="975426" y="1886782"/>
              <a:ext cx="3178151" cy="1866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 anchor="ctr" anchorCtr="0">
              <a:noAutofit/>
            </a:bodyPr>
            <a:lstStyle>
              <a:lvl1pPr marL="214313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1pPr>
              <a:lvl2pPr marL="428625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2pPr>
              <a:lvl3pPr marL="642938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3pPr>
              <a:lvl4pPr marL="857250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4pPr>
              <a:lvl5pPr marL="1071563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5pPr>
              <a:lvl6pPr marL="1285875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1500188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1714500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1928813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indent="0" hangingPunct="1">
                <a:buNone/>
              </a:pPr>
              <a:r>
                <a:rPr lang="en-US" sz="1050" dirty="0">
                  <a:solidFill>
                    <a:schemeClr val="tx1"/>
                  </a:solidFill>
                </a:rPr>
                <a:t>https://edulife.iro38.ru/?page_id=47187#anc2</a:t>
              </a:r>
              <a:endParaRPr lang="ru-RU" sz="1050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http://qrcoder.ru/code/?https%3A%2F%2Fedulife.iro38.ru%2F%3Fpage_id%3D47187%23anc2&amp;4&amp;0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565"/>
            <a:stretch/>
          </p:blipFill>
          <p:spPr bwMode="auto">
            <a:xfrm>
              <a:off x="895096" y="1090170"/>
              <a:ext cx="817917" cy="764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Объект 3"/>
          <p:cNvSpPr txBox="1">
            <a:spLocks/>
          </p:cNvSpPr>
          <p:nvPr/>
        </p:nvSpPr>
        <p:spPr>
          <a:xfrm>
            <a:off x="422672" y="2467587"/>
            <a:ext cx="541365" cy="392431"/>
          </a:xfrm>
          <a:prstGeom prst="round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 hangingPunct="1">
              <a:buFontTx/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02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070219" y="2441995"/>
            <a:ext cx="3228693" cy="972988"/>
            <a:chOff x="952142" y="2286416"/>
            <a:chExt cx="3201435" cy="972988"/>
          </a:xfrm>
        </p:grpSpPr>
        <p:sp>
          <p:nvSpPr>
            <p:cNvPr id="19" name="Объект 3"/>
            <p:cNvSpPr txBox="1">
              <a:spLocks/>
            </p:cNvSpPr>
            <p:nvPr/>
          </p:nvSpPr>
          <p:spPr>
            <a:xfrm>
              <a:off x="1713013" y="2301114"/>
              <a:ext cx="2190330" cy="5809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 anchor="ctr" anchorCtr="0">
              <a:noAutofit/>
            </a:bodyPr>
            <a:lstStyle>
              <a:lvl1pPr marL="214313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1pPr>
              <a:lvl2pPr marL="428625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2pPr>
              <a:lvl3pPr marL="642938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3pPr>
              <a:lvl4pPr marL="857250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4pPr>
              <a:lvl5pPr marL="1071563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5pPr>
              <a:lvl6pPr marL="1285875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1500188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1714500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1928813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indent="0" hangingPunct="1">
                <a:buNone/>
              </a:pPr>
              <a:r>
                <a:rPr lang="ru-RU" sz="1400" b="1" dirty="0">
                  <a:solidFill>
                    <a:srgbClr val="E61859"/>
                  </a:solidFill>
                </a:rPr>
                <a:t> 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П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ортал </a:t>
              </a:r>
              <a:b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</a:b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«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Открытый бюджет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/>
              </a:r>
              <a:b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</a:b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Иркутской 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области»</a:t>
              </a:r>
            </a:p>
          </p:txBody>
        </p:sp>
        <p:sp>
          <p:nvSpPr>
            <p:cNvPr id="20" name="Объект 3"/>
            <p:cNvSpPr txBox="1">
              <a:spLocks/>
            </p:cNvSpPr>
            <p:nvPr/>
          </p:nvSpPr>
          <p:spPr>
            <a:xfrm>
              <a:off x="975427" y="3006105"/>
              <a:ext cx="3178150" cy="2532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 anchor="ctr" anchorCtr="0">
              <a:noAutofit/>
            </a:bodyPr>
            <a:lstStyle>
              <a:lvl1pPr marL="214313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1pPr>
              <a:lvl2pPr marL="428625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2pPr>
              <a:lvl3pPr marL="642938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3pPr>
              <a:lvl4pPr marL="857250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4pPr>
              <a:lvl5pPr marL="1071563" marR="0" indent="-214313" algn="l" defTabSz="278607" latinLnBrk="0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accent4"/>
                </a:buClr>
                <a:buSzPct val="125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Helvetica Neue"/>
                  <a:cs typeface="Helvetica Neue"/>
                  <a:sym typeface="Helvetica Neue"/>
                </a:defRPr>
              </a:lvl5pPr>
              <a:lvl6pPr marL="1285875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1500188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1714500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1928813" marR="0" indent="-214313" algn="l" defTabSz="278607" latinLnBrk="0">
                <a:lnSpc>
                  <a:spcPct val="100000"/>
                </a:lnSpc>
                <a:spcBef>
                  <a:spcPts val="1992"/>
                </a:spcBef>
                <a:spcAft>
                  <a:spcPts val="0"/>
                </a:spcAft>
                <a:buClrTx/>
                <a:buSzPct val="125000"/>
                <a:buFontTx/>
                <a:buChar char="•"/>
                <a:tabLst/>
                <a:defRPr sz="1755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indent="0" hangingPunct="1">
                <a:buNone/>
              </a:pPr>
              <a:r>
                <a:rPr lang="en-US" sz="1050" dirty="0">
                  <a:solidFill>
                    <a:schemeClr val="tx1"/>
                  </a:solidFill>
                </a:rPr>
                <a:t>https://openbudget.irkobl.ru/news/detail.php?IBLOCK_ID=116&amp;ID=348629</a:t>
              </a:r>
              <a:endParaRPr lang="ru-RU" sz="1050" dirty="0">
                <a:solidFill>
                  <a:schemeClr val="tx1"/>
                </a:solidFill>
              </a:endParaRPr>
            </a:p>
          </p:txBody>
        </p:sp>
        <p:pic>
          <p:nvPicPr>
            <p:cNvPr id="21" name="Picture 4" descr="http://qrcoder.ru/code/?https%3A%2F%2Fopenbudget.irkobl.ru%2Fnews%2Fdetail.php%3FIBLOCK_ID%3D116%26ID%3D348629&amp;4&amp;0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07" t="8390" r="5838" b="6721"/>
            <a:stretch/>
          </p:blipFill>
          <p:spPr bwMode="auto">
            <a:xfrm>
              <a:off x="952142" y="2286416"/>
              <a:ext cx="701040" cy="6796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1094" y="1315872"/>
            <a:ext cx="3198195" cy="1544145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3" name="Объект 3"/>
          <p:cNvSpPr txBox="1">
            <a:spLocks/>
          </p:cNvSpPr>
          <p:nvPr/>
        </p:nvSpPr>
        <p:spPr>
          <a:xfrm>
            <a:off x="244336" y="3660392"/>
            <a:ext cx="541365" cy="392431"/>
          </a:xfrm>
          <a:prstGeom prst="round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 hangingPunct="1">
              <a:buFontTx/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03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39570" y="3612157"/>
            <a:ext cx="4377726" cy="1196842"/>
            <a:chOff x="215345" y="3238284"/>
            <a:chExt cx="4377726" cy="1196842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215345" y="3292045"/>
              <a:ext cx="4377726" cy="1143081"/>
              <a:chOff x="195738" y="2253900"/>
              <a:chExt cx="4377726" cy="1143081"/>
            </a:xfrm>
          </p:grpSpPr>
          <p:sp>
            <p:nvSpPr>
              <p:cNvPr id="27" name="Объект 3"/>
              <p:cNvSpPr txBox="1">
                <a:spLocks/>
              </p:cNvSpPr>
              <p:nvPr/>
            </p:nvSpPr>
            <p:spPr>
              <a:xfrm>
                <a:off x="1670372" y="2253900"/>
                <a:ext cx="2190330" cy="58098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0" tIns="0" rIns="0" bIns="0" anchor="ctr" anchorCtr="0">
                <a:noAutofit/>
              </a:bodyPr>
              <a:lstStyle>
                <a:lvl1pPr marL="214313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1pPr>
                <a:lvl2pPr marL="428625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2pPr>
                <a:lvl3pPr marL="642938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3pPr>
                <a:lvl4pPr marL="857250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4pPr>
                <a:lvl5pPr marL="1071563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5pPr>
                <a:lvl6pPr marL="1285875" marR="0" indent="-214313" algn="l" defTabSz="278607" latinLnBrk="0">
                  <a:lnSpc>
                    <a:spcPct val="100000"/>
                  </a:lnSpc>
                  <a:spcBef>
                    <a:spcPts val="1992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tabLst/>
                  <a:defRPr sz="1755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1500188" marR="0" indent="-214313" algn="l" defTabSz="278607" latinLnBrk="0">
                  <a:lnSpc>
                    <a:spcPct val="100000"/>
                  </a:lnSpc>
                  <a:spcBef>
                    <a:spcPts val="1992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tabLst/>
                  <a:defRPr sz="1755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1714500" marR="0" indent="-214313" algn="l" defTabSz="278607" latinLnBrk="0">
                  <a:lnSpc>
                    <a:spcPct val="100000"/>
                  </a:lnSpc>
                  <a:spcBef>
                    <a:spcPts val="1992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tabLst/>
                  <a:defRPr sz="1755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1928813" marR="0" indent="-214313" algn="l" defTabSz="278607" latinLnBrk="0">
                  <a:lnSpc>
                    <a:spcPct val="100000"/>
                  </a:lnSpc>
                  <a:spcBef>
                    <a:spcPts val="1992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tabLst/>
                  <a:defRPr sz="1755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0" indent="0" hangingPunct="1">
                  <a:buNone/>
                </a:pPr>
                <a:r>
                  <a:rPr lang="ru-RU" sz="1400" b="1" dirty="0">
                    <a:solidFill>
                      <a:srgbClr val="E61859"/>
                    </a:solidFill>
                  </a:rPr>
                  <a:t> </a:t>
                </a:r>
                <a:r>
                  <a:rPr lang="ru-RU" sz="1400" b="1" dirty="0" smtClean="0">
                    <a:solidFill>
                      <a:schemeClr val="accent2">
                        <a:lumMod val="75000"/>
                      </a:schemeClr>
                    </a:solidFill>
                  </a:rPr>
                  <a:t>Общественно-политическая газета «Областная»</a:t>
                </a:r>
                <a:endParaRPr lang="ru-RU" sz="1400" b="1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" name="Объект 3"/>
              <p:cNvSpPr txBox="1">
                <a:spLocks/>
              </p:cNvSpPr>
              <p:nvPr/>
            </p:nvSpPr>
            <p:spPr>
              <a:xfrm>
                <a:off x="195738" y="2975554"/>
                <a:ext cx="4377726" cy="42142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0" tIns="0" rIns="0" bIns="0" anchor="ctr" anchorCtr="0">
                <a:noAutofit/>
              </a:bodyPr>
              <a:lstStyle>
                <a:lvl1pPr marL="214313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1pPr>
                <a:lvl2pPr marL="428625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2pPr>
                <a:lvl3pPr marL="642938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3pPr>
                <a:lvl4pPr marL="857250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4pPr>
                <a:lvl5pPr marL="1071563" marR="0" indent="-214313" algn="l" defTabSz="278607" latinLnBrk="0">
                  <a:lnSpc>
                    <a:spcPct val="1000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accent4"/>
                  </a:buClr>
                  <a:buSzPct val="125000"/>
                  <a:buFontTx/>
                  <a:buChar char="•"/>
                  <a:tabLst/>
                  <a:defRPr sz="1200" b="0" i="0" u="none" strike="noStrike" cap="none" spc="0" baseline="0">
                    <a:solidFill>
                      <a:srgbClr val="000000"/>
                    </a:solidFill>
                    <a:uFillTx/>
                    <a:latin typeface="Proxima Nova Rg" panose="02000506030000020004" pitchFamily="2" charset="0"/>
                    <a:ea typeface="Helvetica Neue"/>
                    <a:cs typeface="Helvetica Neue"/>
                    <a:sym typeface="Helvetica Neue"/>
                  </a:defRPr>
                </a:lvl5pPr>
                <a:lvl6pPr marL="1285875" marR="0" indent="-214313" algn="l" defTabSz="278607" latinLnBrk="0">
                  <a:lnSpc>
                    <a:spcPct val="100000"/>
                  </a:lnSpc>
                  <a:spcBef>
                    <a:spcPts val="1992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tabLst/>
                  <a:defRPr sz="1755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1500188" marR="0" indent="-214313" algn="l" defTabSz="278607" latinLnBrk="0">
                  <a:lnSpc>
                    <a:spcPct val="100000"/>
                  </a:lnSpc>
                  <a:spcBef>
                    <a:spcPts val="1992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tabLst/>
                  <a:defRPr sz="1755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1714500" marR="0" indent="-214313" algn="l" defTabSz="278607" latinLnBrk="0">
                  <a:lnSpc>
                    <a:spcPct val="100000"/>
                  </a:lnSpc>
                  <a:spcBef>
                    <a:spcPts val="1992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tabLst/>
                  <a:defRPr sz="1755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1928813" marR="0" indent="-214313" algn="l" defTabSz="278607" latinLnBrk="0">
                  <a:lnSpc>
                    <a:spcPct val="100000"/>
                  </a:lnSpc>
                  <a:spcBef>
                    <a:spcPts val="1992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tabLst/>
                  <a:defRPr sz="1755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0" indent="0" hangingPunct="1">
                  <a:buNone/>
                </a:pPr>
                <a:r>
                  <a:rPr lang="en-US" sz="1050" dirty="0">
                    <a:solidFill>
                      <a:schemeClr val="tx1"/>
                    </a:solidFill>
                  </a:rPr>
                  <a:t>https://www.ogirk.ru/2024/12/11/v-irkutskoj-oblasti-vpervye-projdet-semejnyj-festival-bajkalskaja-territorija-territorija-finansovogo-blagopoluchija/</a:t>
                </a:r>
                <a:endParaRPr lang="ru-RU" sz="105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26" name="Picture 8" descr="http://qrcoder.ru/code/?https%3A%2F%2Fwww.ogirk.ru%2F2024%2F12%2F11%2Fv-irkutskoj-oblasti-vpervye-projdet-semejnyj-festival-bajkalskaja-territorija-territorija-finansovogo-blagopoluchija%2F&amp;4&amp;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360" y="3238284"/>
              <a:ext cx="755555" cy="7555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Объект 3"/>
          <p:cNvSpPr txBox="1">
            <a:spLocks/>
          </p:cNvSpPr>
          <p:nvPr/>
        </p:nvSpPr>
        <p:spPr>
          <a:xfrm>
            <a:off x="180341" y="755549"/>
            <a:ext cx="8272910" cy="3067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hangingPunct="1">
              <a:buNone/>
            </a:pPr>
            <a:r>
              <a:rPr lang="ru-RU" dirty="0"/>
              <a:t>Масштабная информационная кампания обеспечила широкое освещение фестиваля в региональных СМИ, социальных сетях и на официальных ресурсах, </a:t>
            </a:r>
            <a:r>
              <a:rPr lang="ru-RU" dirty="0" smtClean="0"/>
              <a:t>что способствовало </a:t>
            </a:r>
            <a:r>
              <a:rPr lang="ru-RU" dirty="0"/>
              <a:t>вовлечению жителей Иркутской области в активное обсуждение вопросов финансовой </a:t>
            </a:r>
            <a:r>
              <a:rPr lang="ru-RU" dirty="0" smtClean="0"/>
              <a:t>грамотности, в том числе при помощи следующих ресурсов: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24687" y="2833874"/>
            <a:ext cx="1297470" cy="77828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/>
          <a:srcRect t="35198" r="30796"/>
          <a:stretch/>
        </p:blipFill>
        <p:spPr>
          <a:xfrm>
            <a:off x="5702610" y="2062101"/>
            <a:ext cx="3350785" cy="1157607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4081" y="3975640"/>
            <a:ext cx="3754486" cy="1167859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9"/>
          <a:srcRect l="7664" t="29459" r="8461" b="30469"/>
          <a:stretch/>
        </p:blipFill>
        <p:spPr>
          <a:xfrm>
            <a:off x="5307297" y="3637319"/>
            <a:ext cx="3515234" cy="730393"/>
          </a:xfrm>
          <a:prstGeom prst="round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10"/>
          <a:srcRect l="27854" t="14115" r="26611" b="69531"/>
          <a:stretch/>
        </p:blipFill>
        <p:spPr>
          <a:xfrm>
            <a:off x="4020535" y="3375998"/>
            <a:ext cx="3023203" cy="466958"/>
          </a:xfrm>
          <a:prstGeom prst="round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0" r="7619"/>
          <a:stretch/>
        </p:blipFill>
        <p:spPr>
          <a:xfrm>
            <a:off x="5702611" y="1896940"/>
            <a:ext cx="1476634" cy="49874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3289924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2344</TotalTime>
  <Words>378</Words>
  <Application>Microsoft Office PowerPoint</Application>
  <PresentationFormat>Экран (16:9)</PresentationFormat>
  <Paragraphs>42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Calibri</vt:lpstr>
      <vt:lpstr>Helvetica Neue</vt:lpstr>
      <vt:lpstr>Helvetica Neue Light</vt:lpstr>
      <vt:lpstr>Helvetica Neue Medium</vt:lpstr>
      <vt:lpstr>Proxima Nova Rg</vt:lpstr>
      <vt:lpstr>Raleway Medium</vt:lpstr>
      <vt:lpstr>Times New Roman</vt:lpstr>
      <vt:lpstr>White</vt:lpstr>
      <vt:lpstr>Семейный фестиваль  «Байкальская территория – территория финансового благополучия» </vt:lpstr>
      <vt:lpstr>Семейный фестиваль  «Байкальская территория – территория финансового благополучия» </vt:lpstr>
      <vt:lpstr>Проведение семейного фестиваля</vt:lpstr>
      <vt:lpstr>Достигнутые результаты семейного фестиваля</vt:lpstr>
      <vt:lpstr>Информационная кампания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Шмакова А.Н.</dc:creator>
  <cp:lastModifiedBy>admin</cp:lastModifiedBy>
  <cp:revision>158</cp:revision>
  <dcterms:modified xsi:type="dcterms:W3CDTF">2025-04-22T01:45:26Z</dcterms:modified>
</cp:coreProperties>
</file>