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70" r:id="rId4"/>
    <p:sldId id="260" r:id="rId5"/>
    <p:sldId id="271" r:id="rId6"/>
    <p:sldId id="264" r:id="rId7"/>
    <p:sldId id="273" r:id="rId8"/>
    <p:sldId id="275" r:id="rId9"/>
    <p:sldId id="263" r:id="rId10"/>
    <p:sldId id="258" r:id="rId11"/>
    <p:sldId id="268" r:id="rId12"/>
    <p:sldId id="261" r:id="rId13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B6BE"/>
    <a:srgbClr val="009657"/>
    <a:srgbClr val="F07D00"/>
    <a:srgbClr val="01509F"/>
    <a:srgbClr val="FFB402"/>
    <a:srgbClr val="FF5C25"/>
    <a:srgbClr val="E51859"/>
    <a:srgbClr val="26B7BC"/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52" d="100"/>
          <a:sy n="152" d="100"/>
        </p:scale>
        <p:origin x="408" y="132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8" y="4008978"/>
            <a:ext cx="7466081" cy="802572"/>
          </a:xfrm>
        </p:spPr>
        <p:txBody>
          <a:bodyPr>
            <a:noAutofit/>
          </a:bodyPr>
          <a:lstStyle/>
          <a:p>
            <a:r>
              <a:rPr lang="ru-RU" sz="1200" dirty="0" smtClean="0"/>
              <a:t>Направление</a:t>
            </a:r>
            <a:r>
              <a:rPr lang="ru-RU" sz="1200" dirty="0"/>
              <a:t>:</a:t>
            </a:r>
            <a:r>
              <a:rPr lang="ru-RU" sz="1200" dirty="0" smtClean="0"/>
              <a:t> </a:t>
            </a:r>
            <a:r>
              <a:rPr lang="ru-RU" sz="1200" b="0" dirty="0"/>
              <a:t>Образовательные и просветительские проекты финансовой грамотности для взрослых  </a:t>
            </a:r>
          </a:p>
          <a:p>
            <a:r>
              <a:rPr lang="ru-RU" sz="1200" dirty="0"/>
              <a:t>Наименование </a:t>
            </a:r>
            <a:r>
              <a:rPr lang="ru-RU" sz="1200" dirty="0" smtClean="0"/>
              <a:t>субъекта: </a:t>
            </a:r>
            <a:r>
              <a:rPr lang="ru-RU" sz="1200" b="0" dirty="0" smtClean="0"/>
              <a:t>Пермский край </a:t>
            </a:r>
            <a:endParaRPr lang="ru-RU" sz="1200" b="0" dirty="0"/>
          </a:p>
          <a:p>
            <a:r>
              <a:rPr lang="ru-RU" sz="1200" dirty="0"/>
              <a:t>Автор практики: </a:t>
            </a:r>
            <a:r>
              <a:rPr lang="ru-RU" sz="1200" b="0" dirty="0" smtClean="0"/>
              <a:t>Отделение </a:t>
            </a:r>
            <a:r>
              <a:rPr lang="ru-RU" sz="1200" b="0" dirty="0"/>
              <a:t>по Пермскому краю Уральского главного управления Центрального банка Российской Федерации (Банк России), </a:t>
            </a:r>
            <a:r>
              <a:rPr lang="ru-RU" sz="1200" b="0" dirty="0" smtClean="0"/>
              <a:t>Ощепков Иван Алексеевич, </a:t>
            </a:r>
            <a:r>
              <a:rPr lang="ru-RU" sz="1200" b="0" dirty="0"/>
              <a:t>8 (342) </a:t>
            </a:r>
            <a:r>
              <a:rPr lang="ru-RU" sz="1200" b="0" dirty="0" smtClean="0"/>
              <a:t>218-72-56, </a:t>
            </a:r>
            <a:r>
              <a:rPr lang="ru-RU" sz="1200" b="0" dirty="0"/>
              <a:t>57svc_gramota@cbr.ru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7" y="1374611"/>
            <a:ext cx="4733105" cy="1185166"/>
          </a:xfrm>
        </p:spPr>
        <p:txBody>
          <a:bodyPr>
            <a:noAutofit/>
          </a:bodyPr>
          <a:lstStyle/>
          <a:p>
            <a:r>
              <a:rPr lang="ru-RU" sz="1800" dirty="0" smtClean="0"/>
              <a:t>ФИНАНСОВАЯ ГРАМОТНОСТЬ НА ИНТЕЛЛЕКТУАЛЬНО-РАЗВЛЕКАТЕЛЬНЫХ ИГРАХ</a:t>
            </a: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11450" cy="108759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07D00"/>
                </a:solidFill>
              </a:rPr>
              <a:t>ДОСТИГНУТЫЕ РЕЗУЛЬТАТЫ</a:t>
            </a:r>
            <a:endParaRPr lang="ru-RU" dirty="0">
              <a:solidFill>
                <a:srgbClr val="F07D0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" y="931946"/>
            <a:ext cx="2929595" cy="2371522"/>
          </a:xfrm>
        </p:spPr>
        <p:txBody>
          <a:bodyPr/>
          <a:lstStyle/>
          <a:p>
            <a:pPr marL="0" indent="0">
              <a:buNone/>
            </a:pPr>
            <a:r>
              <a:rPr lang="ru-RU" sz="1500" b="1" dirty="0">
                <a:solidFill>
                  <a:srgbClr val="009657"/>
                </a:solidFill>
              </a:rPr>
              <a:t>Охват проекта в 2024 году </a:t>
            </a:r>
            <a:r>
              <a:rPr lang="ru-RU" sz="1500" b="1" dirty="0" smtClean="0">
                <a:solidFill>
                  <a:srgbClr val="009657"/>
                </a:solidFill>
              </a:rPr>
              <a:t>составил: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9657"/>
                </a:solidFill>
              </a:rPr>
              <a:t>2,8 </a:t>
            </a:r>
            <a:r>
              <a:rPr lang="ru-RU" sz="1500" b="1" dirty="0">
                <a:solidFill>
                  <a:srgbClr val="009657"/>
                </a:solidFill>
              </a:rPr>
              <a:t>тысячи человек </a:t>
            </a:r>
            <a:r>
              <a:rPr lang="ru-RU" sz="1500" dirty="0" smtClean="0"/>
              <a:t>в офлайн формате на </a:t>
            </a:r>
            <a:r>
              <a:rPr lang="ru-RU" sz="1500" dirty="0" err="1" smtClean="0"/>
              <a:t>квизах</a:t>
            </a:r>
            <a:r>
              <a:rPr lang="ru-RU" sz="1500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9657"/>
                </a:solidFill>
              </a:rPr>
              <a:t>10,5 </a:t>
            </a:r>
            <a:r>
              <a:rPr lang="ru-RU" sz="1500" b="1" dirty="0">
                <a:solidFill>
                  <a:srgbClr val="009657"/>
                </a:solidFill>
              </a:rPr>
              <a:t>тысяч человек </a:t>
            </a:r>
            <a:r>
              <a:rPr lang="ru-RU" sz="1500" dirty="0" smtClean="0"/>
              <a:t>онлайн формате</a:t>
            </a:r>
            <a:br>
              <a:rPr lang="ru-RU" sz="1500" dirty="0" smtClean="0"/>
            </a:br>
            <a:r>
              <a:rPr lang="ru-RU" sz="1500" dirty="0" smtClean="0"/>
              <a:t>в </a:t>
            </a:r>
            <a:r>
              <a:rPr lang="ru-RU" sz="1500" dirty="0"/>
              <a:t>мессенджере </a:t>
            </a:r>
            <a:r>
              <a:rPr lang="ru-RU" sz="1500" dirty="0" err="1" smtClean="0"/>
              <a:t>Telegram</a:t>
            </a:r>
            <a:r>
              <a:rPr lang="ru-RU" sz="1500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rgbClr val="009657"/>
                </a:solidFill>
              </a:rPr>
              <a:t>28,5 </a:t>
            </a:r>
            <a:r>
              <a:rPr lang="ru-RU" sz="1500" b="1" dirty="0">
                <a:solidFill>
                  <a:srgbClr val="009657"/>
                </a:solidFill>
              </a:rPr>
              <a:t>тысяч человек </a:t>
            </a:r>
            <a:r>
              <a:rPr lang="ru-RU" sz="1500" dirty="0" smtClean="0"/>
              <a:t>онлайн формате в </a:t>
            </a:r>
            <a:r>
              <a:rPr lang="ru-RU" sz="1500" dirty="0"/>
              <a:t>социальной сети </a:t>
            </a:r>
            <a:r>
              <a:rPr lang="ru-RU" sz="1500" dirty="0" err="1" smtClean="0"/>
              <a:t>ВКонтакте</a:t>
            </a:r>
            <a:endParaRPr lang="ru-RU" sz="1500" dirty="0"/>
          </a:p>
          <a:p>
            <a:pPr marL="0" indent="0">
              <a:buNone/>
            </a:pPr>
            <a:endParaRPr lang="ru-RU" sz="1500" dirty="0" smtClean="0"/>
          </a:p>
          <a:p>
            <a:pPr marL="0" indent="0">
              <a:buNone/>
            </a:pPr>
            <a:endParaRPr lang="ru-RU" sz="1500" dirty="0"/>
          </a:p>
        </p:txBody>
      </p:sp>
      <p:sp>
        <p:nvSpPr>
          <p:cNvPr id="2" name="Oval 1"/>
          <p:cNvSpPr/>
          <p:nvPr/>
        </p:nvSpPr>
        <p:spPr>
          <a:xfrm>
            <a:off x="2069653" y="3071441"/>
            <a:ext cx="2256814" cy="1125260"/>
          </a:xfrm>
          <a:prstGeom prst="ellipse">
            <a:avLst/>
          </a:prstGeom>
          <a:gradFill flip="none" rotWithShape="1">
            <a:gsLst>
              <a:gs pos="0">
                <a:srgbClr val="FF5C25"/>
              </a:gs>
              <a:gs pos="100000">
                <a:srgbClr val="FFB402"/>
              </a:gs>
            </a:gsLst>
            <a:lin ang="10800000" scaled="1"/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rgbClr val="FFFFFF"/>
                </a:solidFill>
                <a:sym typeface="Helvetica Neue Medium"/>
              </a:rPr>
              <a:t>&gt; 40</a:t>
            </a:r>
            <a:r>
              <a:rPr lang="ru-RU" sz="2800" dirty="0">
                <a:solidFill>
                  <a:srgbClr val="FFFFFF"/>
                </a:solidFill>
                <a:sym typeface="Helvetica Neue Medium"/>
              </a:rPr>
              <a:t> </a:t>
            </a:r>
            <a:r>
              <a:rPr lang="ru-RU" sz="2800" dirty="0" smtClean="0">
                <a:solidFill>
                  <a:srgbClr val="FFFFFF"/>
                </a:solidFill>
                <a:sym typeface="Helvetica Neue Medium"/>
              </a:rPr>
              <a:t>тыс.</a:t>
            </a:r>
            <a:br>
              <a:rPr lang="ru-RU" sz="2800" dirty="0" smtClean="0">
                <a:solidFill>
                  <a:srgbClr val="FFFFFF"/>
                </a:solidFill>
                <a:sym typeface="Helvetica Neue Medium"/>
              </a:rPr>
            </a:br>
            <a:r>
              <a:rPr lang="ru-RU" sz="2400" b="0" dirty="0" smtClean="0">
                <a:solidFill>
                  <a:srgbClr val="FFFFFF"/>
                </a:solidFill>
                <a:sym typeface="Helvetica Neue Medium"/>
              </a:rPr>
              <a:t>человек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3082" name="Picture 10" descr="Download Free Target Generic Flat Gradient icon Icons in PNG &amp; 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24" y="3365500"/>
            <a:ext cx="1724435" cy="172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1678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02796" y="1807214"/>
            <a:ext cx="2992689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Начальник экономического отдела</a:t>
            </a:r>
          </a:p>
          <a:p>
            <a:pPr algn="l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Ощепков Иван Алексеевич</a:t>
            </a:r>
          </a:p>
          <a:p>
            <a:pPr algn="l">
              <a:spcAft>
                <a:spcPts val="600"/>
              </a:spcAft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+7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</a:rPr>
              <a:t>(342)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</a:rPr>
              <a:t>218-72-56</a:t>
            </a:r>
          </a:p>
          <a:p>
            <a:pPr algn="l"/>
            <a:r>
              <a:rPr lang="en-US" sz="1200" dirty="0" smtClean="0">
                <a:solidFill>
                  <a:srgbClr val="26B6BE"/>
                </a:solidFill>
                <a:latin typeface="Arial" panose="020B0604020202020204" pitchFamily="34" charset="0"/>
              </a:rPr>
              <a:t>57svc_gramota@cbr.ru</a:t>
            </a:r>
            <a:endParaRPr lang="ru-RU" sz="1200" dirty="0">
              <a:solidFill>
                <a:srgbClr val="26B6BE"/>
              </a:solidFill>
              <a:latin typeface="Arial" panose="020B0604020202020204" pitchFamily="34" charset="0"/>
            </a:endParaRPr>
          </a:p>
        </p:txBody>
      </p:sp>
      <p:pic>
        <p:nvPicPr>
          <p:cNvPr id="5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114653" y="1727786"/>
            <a:ext cx="3622948" cy="23140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11450" cy="1087593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1A48CE0-D688-75B4-ED9B-EC63E6BEFC30}"/>
              </a:ext>
            </a:extLst>
          </p:cNvPr>
          <p:cNvSpPr txBox="1">
            <a:spLocks/>
          </p:cNvSpPr>
          <p:nvPr/>
        </p:nvSpPr>
        <p:spPr>
          <a:xfrm>
            <a:off x="1170574" y="803684"/>
            <a:ext cx="4064693" cy="1231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1600" dirty="0" smtClean="0">
                <a:solidFill>
                  <a:srgbClr val="01509F"/>
                </a:solidFill>
              </a:rPr>
              <a:t>Отделение </a:t>
            </a:r>
            <a:r>
              <a:rPr lang="ru-RU" sz="1600" dirty="0">
                <a:solidFill>
                  <a:srgbClr val="01509F"/>
                </a:solidFill>
              </a:rPr>
              <a:t>по Пермскому краю </a:t>
            </a:r>
            <a:endParaRPr lang="ru-RU" sz="1600" dirty="0" smtClean="0">
              <a:solidFill>
                <a:srgbClr val="01509F"/>
              </a:solidFill>
            </a:endParaRPr>
          </a:p>
          <a:p>
            <a:pPr hangingPunct="1"/>
            <a:r>
              <a:rPr lang="ru-RU" sz="1600" dirty="0">
                <a:solidFill>
                  <a:srgbClr val="01509F"/>
                </a:solidFill>
              </a:rPr>
              <a:t>У</a:t>
            </a:r>
            <a:r>
              <a:rPr lang="ru-RU" sz="1600" dirty="0" smtClean="0">
                <a:solidFill>
                  <a:srgbClr val="01509F"/>
                </a:solidFill>
              </a:rPr>
              <a:t>ральского </a:t>
            </a:r>
            <a:r>
              <a:rPr lang="ru-RU" sz="1600" dirty="0">
                <a:solidFill>
                  <a:srgbClr val="01509F"/>
                </a:solidFill>
              </a:rPr>
              <a:t>главного </a:t>
            </a:r>
            <a:r>
              <a:rPr lang="ru-RU" sz="1600" dirty="0" smtClean="0">
                <a:solidFill>
                  <a:srgbClr val="01509F"/>
                </a:solidFill>
              </a:rPr>
              <a:t>управления</a:t>
            </a:r>
          </a:p>
          <a:p>
            <a:pPr hangingPunct="1"/>
            <a:r>
              <a:rPr lang="ru-RU" sz="1600" dirty="0" smtClean="0">
                <a:solidFill>
                  <a:srgbClr val="01509F"/>
                </a:solidFill>
              </a:rPr>
              <a:t>Центрального </a:t>
            </a:r>
            <a:r>
              <a:rPr lang="ru-RU" sz="1600" dirty="0">
                <a:solidFill>
                  <a:srgbClr val="01509F"/>
                </a:solidFill>
              </a:rPr>
              <a:t>банка Российской Федерации </a:t>
            </a:r>
            <a:br>
              <a:rPr lang="ru-RU" sz="1600" dirty="0">
                <a:solidFill>
                  <a:srgbClr val="01509F"/>
                </a:solidFill>
              </a:rPr>
            </a:br>
            <a:r>
              <a:rPr lang="ru-RU" sz="1600" dirty="0">
                <a:solidFill>
                  <a:srgbClr val="01509F"/>
                </a:solidFill>
              </a:rPr>
              <a:t>(Банк России)</a:t>
            </a:r>
            <a:endParaRPr lang="ru-RU" sz="16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1A48CE0-D688-75B4-ED9B-EC63E6BEFC30}"/>
              </a:ext>
            </a:extLst>
          </p:cNvPr>
          <p:cNvSpPr txBox="1">
            <a:spLocks/>
          </p:cNvSpPr>
          <p:nvPr/>
        </p:nvSpPr>
        <p:spPr>
          <a:xfrm>
            <a:off x="1170573" y="3109587"/>
            <a:ext cx="4064693" cy="501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1600" dirty="0" smtClean="0">
                <a:solidFill>
                  <a:srgbClr val="01509F"/>
                </a:solidFill>
              </a:rPr>
              <a:t>Интеллектуально-развлекательная игра</a:t>
            </a:r>
          </a:p>
          <a:p>
            <a:pPr hangingPunct="1"/>
            <a:r>
              <a:rPr lang="ru-RU" sz="1600" dirty="0" smtClean="0">
                <a:solidFill>
                  <a:srgbClr val="01509F"/>
                </a:solidFill>
              </a:rPr>
              <a:t>«</a:t>
            </a:r>
            <a:r>
              <a:rPr lang="ru-RU" sz="1600" dirty="0" err="1" smtClean="0">
                <a:solidFill>
                  <a:srgbClr val="01509F"/>
                </a:solidFill>
              </a:rPr>
              <a:t>Квиз</a:t>
            </a:r>
            <a:r>
              <a:rPr lang="ru-RU" sz="1600" dirty="0">
                <a:solidFill>
                  <a:srgbClr val="01509F"/>
                </a:solidFill>
              </a:rPr>
              <a:t>, плиз!» в г. Пермь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02796" y="3610663"/>
            <a:ext cx="2403021" cy="903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Организатор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Хадеев Алексей Эдуардович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(912) 487-68-35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200" dirty="0">
                <a:solidFill>
                  <a:srgbClr val="26B6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perm@quizplease.ru</a:t>
            </a:r>
            <a:endParaRPr lang="en-US" sz="1200" dirty="0">
              <a:solidFill>
                <a:srgbClr val="26B6B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441" y="2727767"/>
            <a:ext cx="618878" cy="61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</a:t>
            </a:r>
            <a:r>
              <a:rPr lang="ru-RU" dirty="0" smtClean="0"/>
              <a:t> ПРОЕКТЕ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26B7BC"/>
                </a:solidFill>
              </a:rPr>
              <a:t>СУТЬ ПРОЕКТА</a:t>
            </a:r>
            <a:endParaRPr lang="ru-RU" dirty="0">
              <a:solidFill>
                <a:srgbClr val="26B7BC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5611" y="1225341"/>
            <a:ext cx="5019043" cy="1085321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/>
              <a:t>В 2024 году Отделение Пермь Банка </a:t>
            </a:r>
            <a:r>
              <a:rPr lang="ru-RU" sz="1600" dirty="0" smtClean="0"/>
              <a:t>России разработало</a:t>
            </a:r>
            <a:br>
              <a:rPr lang="ru-RU" sz="1600" dirty="0" smtClean="0"/>
            </a:br>
            <a:r>
              <a:rPr lang="ru-RU" sz="1600" dirty="0" smtClean="0"/>
              <a:t>и </a:t>
            </a:r>
            <a:r>
              <a:rPr lang="ru-RU" sz="1600" dirty="0"/>
              <a:t>апробировало новый способ </a:t>
            </a:r>
            <a:r>
              <a:rPr lang="ru-RU" sz="1600" dirty="0" smtClean="0"/>
              <a:t>финансового </a:t>
            </a:r>
            <a:r>
              <a:rPr lang="ru-RU" sz="1600" dirty="0"/>
              <a:t>просвещения </a:t>
            </a:r>
            <a:r>
              <a:rPr lang="ru-RU" sz="1600" dirty="0" smtClean="0"/>
              <a:t>населения, участвующего в городских </a:t>
            </a:r>
            <a:r>
              <a:rPr lang="ru-RU" sz="1600" dirty="0" err="1" smtClean="0"/>
              <a:t>квизах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(интеллектуально-развлекательных играх)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79" y="1053770"/>
            <a:ext cx="1473530" cy="1473530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D80C12EB-82B2-0FD7-8F9C-1318B26311F6}"/>
              </a:ext>
            </a:extLst>
          </p:cNvPr>
          <p:cNvSpPr txBox="1">
            <a:spLocks/>
          </p:cNvSpPr>
          <p:nvPr/>
        </p:nvSpPr>
        <p:spPr>
          <a:xfrm>
            <a:off x="718080" y="2891133"/>
            <a:ext cx="5348288" cy="144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buFontTx/>
              <a:buNone/>
            </a:pPr>
            <a:r>
              <a:rPr lang="ru-RU" sz="1600" b="1" dirty="0" smtClean="0">
                <a:solidFill>
                  <a:srgbClr val="009657"/>
                </a:solidFill>
              </a:rPr>
              <a:t>Сочетание игровых элементов и образовательного контента</a:t>
            </a:r>
            <a:br>
              <a:rPr lang="ru-RU" sz="1600" b="1" dirty="0" smtClean="0">
                <a:solidFill>
                  <a:srgbClr val="009657"/>
                </a:solidFill>
              </a:rPr>
            </a:br>
            <a:r>
              <a:rPr lang="ru-RU" sz="1600" dirty="0" smtClean="0"/>
              <a:t>позволяет ускорить процесс формирования</a:t>
            </a:r>
            <a:r>
              <a:rPr lang="en-US" sz="1600" dirty="0" smtClean="0"/>
              <a:t> </a:t>
            </a:r>
            <a:r>
              <a:rPr lang="ru-RU" sz="1600" dirty="0" smtClean="0"/>
              <a:t>финансовой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культуры граждан и повышает их мотивацию</a:t>
            </a:r>
            <a:br>
              <a:rPr lang="ru-RU" sz="1600" dirty="0" smtClean="0"/>
            </a:br>
            <a:r>
              <a:rPr lang="ru-RU" sz="1600" dirty="0" smtClean="0"/>
              <a:t>к личному финансовому просвещению</a:t>
            </a:r>
            <a:endParaRPr lang="ru-RU" sz="1600" dirty="0"/>
          </a:p>
        </p:txBody>
      </p:sp>
      <p:pic>
        <p:nvPicPr>
          <p:cNvPr id="2050" name="Picture 2" descr="Конкурентное преимущество – Бесплатные иконки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499" y="2469273"/>
            <a:ext cx="2022901" cy="202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1779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07D00"/>
                </a:solidFill>
              </a:rPr>
              <a:t>ЗАДАЧИ ПРОЕКТА</a:t>
            </a:r>
            <a:endParaRPr lang="ru-RU" dirty="0">
              <a:solidFill>
                <a:srgbClr val="F07D00"/>
              </a:solidFill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D80C12EB-82B2-0FD7-8F9C-1318B26311F6}"/>
              </a:ext>
            </a:extLst>
          </p:cNvPr>
          <p:cNvSpPr txBox="1">
            <a:spLocks/>
          </p:cNvSpPr>
          <p:nvPr/>
        </p:nvSpPr>
        <p:spPr>
          <a:xfrm>
            <a:off x="2271712" y="1222684"/>
            <a:ext cx="6986588" cy="125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ru-RU" sz="1500" b="1" dirty="0" smtClean="0">
                <a:solidFill>
                  <a:srgbClr val="01509F"/>
                </a:solidFill>
              </a:rPr>
              <a:t>Темы, представленные в вопросах и информационных карточках:</a:t>
            </a:r>
          </a:p>
          <a:p>
            <a:pPr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dirty="0" smtClean="0"/>
              <a:t>инфляция</a:t>
            </a:r>
          </a:p>
          <a:p>
            <a:pPr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dirty="0" smtClean="0"/>
              <a:t>страхование</a:t>
            </a:r>
          </a:p>
          <a:p>
            <a:pPr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dirty="0" smtClean="0"/>
              <a:t>дачные финансы</a:t>
            </a:r>
          </a:p>
          <a:p>
            <a:pPr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dirty="0" err="1" smtClean="0"/>
              <a:t>фишинг</a:t>
            </a:r>
            <a:endParaRPr lang="ru-RU" sz="1500" dirty="0" smtClean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D80C12EB-82B2-0FD7-8F9C-1318B26311F6}"/>
              </a:ext>
            </a:extLst>
          </p:cNvPr>
          <p:cNvSpPr txBox="1">
            <a:spLocks/>
          </p:cNvSpPr>
          <p:nvPr/>
        </p:nvSpPr>
        <p:spPr>
          <a:xfrm>
            <a:off x="4282533" y="1513789"/>
            <a:ext cx="2968273" cy="929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dirty="0" smtClean="0"/>
              <a:t>социальные </a:t>
            </a:r>
            <a:r>
              <a:rPr lang="ru-RU" sz="1500" dirty="0"/>
              <a:t>финансовые </a:t>
            </a:r>
            <a:r>
              <a:rPr lang="ru-RU" sz="1500" dirty="0" smtClean="0"/>
              <a:t>услуги</a:t>
            </a:r>
          </a:p>
          <a:p>
            <a:pPr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dirty="0" smtClean="0"/>
              <a:t>финансовые пирамиды</a:t>
            </a:r>
          </a:p>
          <a:p>
            <a:pPr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dirty="0" smtClean="0"/>
              <a:t>телефонное мошенничество</a:t>
            </a:r>
          </a:p>
          <a:p>
            <a:pPr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dirty="0" err="1" smtClean="0"/>
              <a:t>дропперы</a:t>
            </a:r>
            <a:r>
              <a:rPr lang="ru-RU" sz="1500" dirty="0" smtClean="0"/>
              <a:t> и другие</a:t>
            </a:r>
            <a:endParaRPr lang="ru-RU" sz="1500" dirty="0"/>
          </a:p>
        </p:txBody>
      </p:sp>
      <p:pic>
        <p:nvPicPr>
          <p:cNvPr id="1028" name="Picture 4" descr="Вопрос-ответ (часто задаваемые вопросы) по работе портала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45" y="1215380"/>
            <a:ext cx="1281670" cy="122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D80C12EB-82B2-0FD7-8F9C-1318B26311F6}"/>
              </a:ext>
            </a:extLst>
          </p:cNvPr>
          <p:cNvSpPr txBox="1">
            <a:spLocks/>
          </p:cNvSpPr>
          <p:nvPr/>
        </p:nvSpPr>
        <p:spPr>
          <a:xfrm>
            <a:off x="2271712" y="3027837"/>
            <a:ext cx="6156855" cy="1554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ru-RU" sz="1500" dirty="0" smtClean="0"/>
              <a:t>Помимо образовательной функции </a:t>
            </a:r>
            <a:r>
              <a:rPr lang="ru-RU" sz="1500" b="1" dirty="0" smtClean="0">
                <a:solidFill>
                  <a:srgbClr val="01509F"/>
                </a:solidFill>
              </a:rPr>
              <a:t>решается задача информирования</a:t>
            </a:r>
            <a:br>
              <a:rPr lang="ru-RU" sz="1500" b="1" dirty="0" smtClean="0">
                <a:solidFill>
                  <a:srgbClr val="01509F"/>
                </a:solidFill>
              </a:rPr>
            </a:br>
            <a:r>
              <a:rPr lang="ru-RU" sz="1500" b="1" dirty="0" smtClean="0">
                <a:solidFill>
                  <a:srgbClr val="01509F"/>
                </a:solidFill>
              </a:rPr>
              <a:t>населения об актуальных событиях и мероприятиях</a:t>
            </a:r>
            <a:r>
              <a:rPr lang="ru-RU" sz="1500" b="1" dirty="0" smtClean="0"/>
              <a:t> </a:t>
            </a:r>
            <a:r>
              <a:rPr lang="ru-RU" sz="1500" dirty="0" smtClean="0"/>
              <a:t>Банка России:</a:t>
            </a:r>
          </a:p>
          <a:p>
            <a:pPr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dirty="0" smtClean="0"/>
              <a:t>Монетная неделя</a:t>
            </a:r>
          </a:p>
          <a:p>
            <a:pPr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dirty="0" smtClean="0"/>
              <a:t>Всероссийский онлайн-зачет по финансовой грамотности</a:t>
            </a:r>
          </a:p>
          <a:p>
            <a:pPr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dirty="0" smtClean="0"/>
              <a:t>День открытых дверей </a:t>
            </a:r>
          </a:p>
          <a:p>
            <a:pPr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dirty="0" smtClean="0"/>
              <a:t>другие мероприятия и проекты по финансовой грамотности</a:t>
            </a:r>
            <a:endParaRPr lang="ru-RU" sz="1500" dirty="0"/>
          </a:p>
        </p:txBody>
      </p:sp>
      <p:pic>
        <p:nvPicPr>
          <p:cNvPr id="1030" name="Picture 6" descr="information security calend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3" y="2806317"/>
            <a:ext cx="2344373" cy="141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E51859"/>
                </a:solidFill>
              </a:rPr>
              <a:t>ФОРМАТ ПРОЕКТА</a:t>
            </a:r>
            <a:endParaRPr lang="ru-RU" dirty="0">
              <a:solidFill>
                <a:srgbClr val="E51859"/>
              </a:solidFill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D80C12EB-82B2-0FD7-8F9C-1318B26311F6}"/>
              </a:ext>
            </a:extLst>
          </p:cNvPr>
          <p:cNvSpPr txBox="1">
            <a:spLocks/>
          </p:cNvSpPr>
          <p:nvPr/>
        </p:nvSpPr>
        <p:spPr>
          <a:xfrm>
            <a:off x="1420813" y="943194"/>
            <a:ext cx="3265488" cy="1406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01509F"/>
                </a:solidFill>
              </a:rPr>
              <a:t>I</a:t>
            </a:r>
            <a:r>
              <a:rPr lang="ru-RU" sz="1500" b="1" dirty="0">
                <a:solidFill>
                  <a:srgbClr val="01509F"/>
                </a:solidFill>
              </a:rPr>
              <a:t> ЭТАП – </a:t>
            </a:r>
            <a:r>
              <a:rPr lang="ru-RU" sz="1500" b="1" dirty="0" smtClean="0">
                <a:solidFill>
                  <a:srgbClr val="01509F"/>
                </a:solidFill>
              </a:rPr>
              <a:t>ИГРОВОЙ</a:t>
            </a:r>
            <a:br>
              <a:rPr lang="ru-RU" sz="1500" b="1" dirty="0" smtClean="0">
                <a:solidFill>
                  <a:srgbClr val="01509F"/>
                </a:solidFill>
              </a:rPr>
            </a:br>
            <a:r>
              <a:rPr lang="ru-RU" sz="1500" b="1" dirty="0" smtClean="0">
                <a:solidFill>
                  <a:srgbClr val="01509F"/>
                </a:solidFill>
              </a:rPr>
              <a:t>(офлайн)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 smtClean="0"/>
              <a:t>Вопросы по финансовой </a:t>
            </a:r>
            <a:r>
              <a:rPr lang="ru-RU" sz="1500" dirty="0"/>
              <a:t>грамотности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/>
              <a:t>в стиле «Что? Где? Когда?»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/>
              <a:t>непосредственно во время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/>
              <a:t>проведения </a:t>
            </a:r>
            <a:r>
              <a:rPr lang="ru-RU" sz="1500" dirty="0" err="1" smtClean="0"/>
              <a:t>квиза</a:t>
            </a:r>
            <a:endParaRPr lang="ru-RU" sz="1500" dirty="0"/>
          </a:p>
        </p:txBody>
      </p:sp>
      <p:pic>
        <p:nvPicPr>
          <p:cNvPr id="2058" name="Picture 10" descr="Игральная кость – Бесплатные иконки: иг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00" y="1029557"/>
            <a:ext cx="1010910" cy="101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Скачивайте бесплатные иконки на тему «Образование иконка Generic Flat» в  форматах PNG и 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2" y="891772"/>
            <a:ext cx="1278468" cy="127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58" y="2460910"/>
            <a:ext cx="2943259" cy="1959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Объект 2">
            <a:extLst>
              <a:ext uri="{FF2B5EF4-FFF2-40B4-BE49-F238E27FC236}">
                <a16:creationId xmlns:a16="http://schemas.microsoft.com/office/drawing/2014/main" id="{D80C12EB-82B2-0FD7-8F9C-1318B26311F6}"/>
              </a:ext>
            </a:extLst>
          </p:cNvPr>
          <p:cNvSpPr txBox="1">
            <a:spLocks/>
          </p:cNvSpPr>
          <p:nvPr/>
        </p:nvSpPr>
        <p:spPr>
          <a:xfrm>
            <a:off x="6047847" y="943194"/>
            <a:ext cx="2664354" cy="1469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01509F"/>
                </a:solidFill>
              </a:rPr>
              <a:t>II</a:t>
            </a:r>
            <a:r>
              <a:rPr lang="ru-RU" sz="1500" b="1" dirty="0">
                <a:solidFill>
                  <a:srgbClr val="01509F"/>
                </a:solidFill>
              </a:rPr>
              <a:t> ЭТАП – ОБРАЗОВАТЕЛЬНЫЙ (онлайн</a:t>
            </a:r>
            <a:r>
              <a:rPr lang="ru-RU" sz="1500" b="1" dirty="0" smtClean="0">
                <a:solidFill>
                  <a:srgbClr val="01509F"/>
                </a:solidFill>
              </a:rPr>
              <a:t>)*     </a:t>
            </a:r>
          </a:p>
          <a:p>
            <a:pPr marL="0" indent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/>
              <a:t>Размещение и</a:t>
            </a:r>
            <a:r>
              <a:rPr lang="ru-RU" sz="1500" dirty="0" smtClean="0"/>
              <a:t>нформационных карточек по </a:t>
            </a:r>
            <a:r>
              <a:rPr lang="ru-RU" sz="1500" dirty="0"/>
              <a:t>финансовой </a:t>
            </a:r>
            <a:r>
              <a:rPr lang="ru-RU" sz="1500" dirty="0" smtClean="0"/>
              <a:t>грамотности в </a:t>
            </a:r>
            <a:r>
              <a:rPr lang="ru-RU" sz="1500" dirty="0"/>
              <a:t>группе </a:t>
            </a:r>
            <a:r>
              <a:rPr lang="ru-RU" sz="1500" dirty="0" err="1" smtClean="0"/>
              <a:t>квиза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в </a:t>
            </a:r>
            <a:r>
              <a:rPr lang="ru-RU" sz="1500" dirty="0"/>
              <a:t>социальных сетях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88933" y="943194"/>
            <a:ext cx="0" cy="3447405"/>
          </a:xfrm>
          <a:prstGeom prst="line">
            <a:avLst/>
          </a:prstGeom>
          <a:ln w="12700">
            <a:prstDash val="soli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643967" y="943194"/>
            <a:ext cx="0" cy="3447405"/>
          </a:xfrm>
          <a:prstGeom prst="line">
            <a:avLst/>
          </a:prstGeom>
          <a:ln w="12700">
            <a:prstDash val="soli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t="11329" b="31663"/>
          <a:stretch/>
        </p:blipFill>
        <p:spPr>
          <a:xfrm>
            <a:off x="7164509" y="2464422"/>
            <a:ext cx="1594258" cy="1968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7" b="30496"/>
          <a:stretch/>
        </p:blipFill>
        <p:spPr>
          <a:xfrm>
            <a:off x="5134691" y="2464422"/>
            <a:ext cx="1604023" cy="1968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769371" y="4560168"/>
            <a:ext cx="8614833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spc="0" normalizeH="0" baseline="0" dirty="0" smtClean="0">
                <a:ln>
                  <a:noFill/>
                </a:ln>
                <a:solidFill>
                  <a:srgbClr val="01509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* как</a:t>
            </a:r>
            <a:r>
              <a:rPr kumimoji="0" lang="ru-RU" sz="1100" b="0" i="0" u="none" strike="noStrike" cap="none" spc="0" normalizeH="0" dirty="0" smtClean="0">
                <a:ln>
                  <a:noFill/>
                </a:ln>
                <a:solidFill>
                  <a:srgbClr val="01509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правило, карточки в социальных сетях размещаются на следующий день после проведения </a:t>
            </a:r>
            <a:r>
              <a:rPr kumimoji="0" lang="en-US" sz="1100" b="0" i="0" u="none" strike="noStrike" cap="none" spc="0" normalizeH="0" dirty="0" smtClean="0">
                <a:ln>
                  <a:noFill/>
                </a:ln>
                <a:solidFill>
                  <a:srgbClr val="01509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kumimoji="0" lang="ru-RU" sz="1100" b="0" i="0" u="none" strike="noStrike" cap="none" spc="0" normalizeH="0" dirty="0" smtClean="0">
                <a:ln>
                  <a:noFill/>
                </a:ln>
                <a:solidFill>
                  <a:srgbClr val="01509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этапа,</a:t>
            </a:r>
            <a:br>
              <a:rPr kumimoji="0" lang="ru-RU" sz="1100" b="0" i="0" u="none" strike="noStrike" cap="none" spc="0" normalizeH="0" dirty="0" smtClean="0">
                <a:ln>
                  <a:noFill/>
                </a:ln>
                <a:solidFill>
                  <a:srgbClr val="01509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kumimoji="0" lang="ru-RU" sz="1100" b="0" i="0" u="none" strike="noStrike" cap="none" spc="0" normalizeH="0" dirty="0" smtClean="0">
                <a:ln>
                  <a:noFill/>
                </a:ln>
                <a:solidFill>
                  <a:srgbClr val="01509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при этом вопрос </a:t>
            </a:r>
            <a:r>
              <a:rPr kumimoji="0" lang="ru-RU" sz="1100" b="0" i="0" u="none" strike="noStrike" cap="none" spc="0" normalizeH="0" dirty="0" err="1" smtClean="0">
                <a:ln>
                  <a:noFill/>
                </a:ln>
                <a:solidFill>
                  <a:srgbClr val="01509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квиза</a:t>
            </a:r>
            <a:r>
              <a:rPr kumimoji="0" lang="ru-RU" sz="1100" b="0" i="0" u="none" strike="noStrike" cap="none" spc="0" normalizeH="0" dirty="0" smtClean="0">
                <a:ln>
                  <a:noFill/>
                </a:ln>
                <a:solidFill>
                  <a:srgbClr val="01509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и онлайн-карточки связаны тематически </a:t>
            </a:r>
            <a:endParaRPr kumimoji="0" lang="ru-RU" sz="1100" b="0" i="0" u="none" strike="noStrike" cap="none" spc="0" normalizeH="0" baseline="0" dirty="0">
              <a:ln>
                <a:noFill/>
              </a:ln>
              <a:solidFill>
                <a:srgbClr val="01509F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16236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ВОПРОСОВ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9766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26B7BC"/>
                </a:solidFill>
              </a:rPr>
              <a:t>ВОПРОСЫ НА КВИЗАХ и </a:t>
            </a:r>
            <a:r>
              <a:rPr lang="ru-RU" dirty="0">
                <a:solidFill>
                  <a:srgbClr val="26B7BC"/>
                </a:solidFill>
              </a:rPr>
              <a:t>ПУБЛИКАЦИИ В </a:t>
            </a:r>
            <a:r>
              <a:rPr lang="ru-RU" dirty="0" smtClean="0">
                <a:solidFill>
                  <a:srgbClr val="26B7BC"/>
                </a:solidFill>
              </a:rPr>
              <a:t>СОЦСЕТЯХ</a:t>
            </a:r>
            <a:endParaRPr lang="ru-RU" dirty="0">
              <a:solidFill>
                <a:srgbClr val="26B7BC"/>
              </a:solidFill>
            </a:endParaRPr>
          </a:p>
        </p:txBody>
      </p:sp>
      <p:pic>
        <p:nvPicPr>
          <p:cNvPr id="5128" name="Picture 8" descr="Вопрос – Бесплатные иконки: люд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343" y="3386666"/>
            <a:ext cx="1693331" cy="169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41559" y="850246"/>
            <a:ext cx="3436148" cy="154888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pPr algn="l" defTabSz="278607" hangingPunct="1">
              <a:spcAft>
                <a:spcPts val="600"/>
              </a:spcAft>
              <a:buClr>
                <a:schemeClr val="accent4"/>
              </a:buClr>
              <a:buSzPct val="125000"/>
            </a:pPr>
            <a:r>
              <a:rPr lang="ru-RU" sz="1200" dirty="0">
                <a:solidFill>
                  <a:srgbClr val="F07D00"/>
                </a:solidFill>
                <a:latin typeface="Proxima Nova Rg" panose="02000506030000020004" pitchFamily="2" charset="0"/>
              </a:rPr>
              <a:t>Вопрос: </a:t>
            </a:r>
            <a:r>
              <a:rPr lang="ru-RU" sz="1200" b="0" dirty="0">
                <a:solidFill>
                  <a:schemeClr val="tx1"/>
                </a:solidFill>
                <a:latin typeface="Proxima Nova Rg" panose="02000506030000020004" pitchFamily="2" charset="0"/>
              </a:rPr>
              <a:t>На рубеже XIX-XX веков это имущество страховалось в качестве «</a:t>
            </a:r>
            <a:r>
              <a:rPr lang="ru-RU" sz="1200" b="0" dirty="0" smtClean="0">
                <a:solidFill>
                  <a:schemeClr val="tx1"/>
                </a:solidFill>
                <a:latin typeface="Proxima Nova Rg" panose="02000506030000020004" pitchFamily="2" charset="0"/>
              </a:rPr>
              <a:t>корабля, выполняющего </a:t>
            </a:r>
            <a:r>
              <a:rPr lang="ru-RU" sz="1200" b="0" dirty="0">
                <a:solidFill>
                  <a:schemeClr val="tx1"/>
                </a:solidFill>
                <a:latin typeface="Proxima Nova Rg" panose="02000506030000020004" pitchFamily="2" charset="0"/>
              </a:rPr>
              <a:t>навигацию по суше</a:t>
            </a:r>
            <a:r>
              <a:rPr lang="ru-RU" sz="1200" b="0" dirty="0" smtClean="0">
                <a:solidFill>
                  <a:schemeClr val="tx1"/>
                </a:solidFill>
                <a:latin typeface="Proxima Nova Rg" panose="02000506030000020004" pitchFamily="2" charset="0"/>
              </a:rPr>
              <a:t>».</a:t>
            </a:r>
          </a:p>
          <a:p>
            <a:pPr algn="l" defTabSz="278607" hangingPunct="1">
              <a:spcAft>
                <a:spcPts val="600"/>
              </a:spcAft>
              <a:buClr>
                <a:schemeClr val="accent4"/>
              </a:buClr>
              <a:buSzPct val="125000"/>
            </a:pPr>
            <a:r>
              <a:rPr lang="ru-RU" sz="1200" b="0" dirty="0" smtClean="0">
                <a:solidFill>
                  <a:schemeClr val="tx1"/>
                </a:solidFill>
                <a:latin typeface="Proxima Nova Rg" panose="02000506030000020004" pitchFamily="2" charset="0"/>
              </a:rPr>
              <a:t>О </a:t>
            </a:r>
            <a:r>
              <a:rPr lang="ru-RU" sz="1200" b="0" dirty="0">
                <a:solidFill>
                  <a:schemeClr val="tx1"/>
                </a:solidFill>
                <a:latin typeface="Proxima Nova Rg" panose="02000506030000020004" pitchFamily="2" charset="0"/>
              </a:rPr>
              <a:t>каком СРЕДСТВЕ ПЕРЕДВИЖЕНИЯ идет речь?</a:t>
            </a:r>
          </a:p>
          <a:p>
            <a:pPr algn="l" defTabSz="278607" hangingPunct="1">
              <a:spcAft>
                <a:spcPts val="600"/>
              </a:spcAft>
              <a:buClr>
                <a:schemeClr val="accent4"/>
              </a:buClr>
              <a:buSzPct val="125000"/>
            </a:pPr>
            <a:r>
              <a:rPr lang="ru-RU" sz="1200" dirty="0" smtClean="0">
                <a:solidFill>
                  <a:srgbClr val="F07D00"/>
                </a:solidFill>
                <a:latin typeface="Proxima Nova Rg" panose="02000506030000020004" pitchFamily="2" charset="0"/>
              </a:rPr>
              <a:t>Ответ</a:t>
            </a:r>
            <a:r>
              <a:rPr lang="ru-RU" sz="1200" dirty="0">
                <a:solidFill>
                  <a:srgbClr val="F07D00"/>
                </a:solidFill>
                <a:latin typeface="Proxima Nova Rg" panose="02000506030000020004" pitchFamily="2" charset="0"/>
              </a:rPr>
              <a:t>: </a:t>
            </a:r>
            <a:r>
              <a:rPr lang="ru-RU" sz="1200" b="0" dirty="0" smtClean="0">
                <a:solidFill>
                  <a:schemeClr val="tx1"/>
                </a:solidFill>
                <a:latin typeface="Proxima Nova Rg" panose="02000506030000020004" pitchFamily="2" charset="0"/>
              </a:rPr>
              <a:t>Автомобиль</a:t>
            </a:r>
            <a:endParaRPr lang="ru-RU" sz="1200" b="0" dirty="0">
              <a:solidFill>
                <a:schemeClr val="tx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559" y="2236258"/>
            <a:ext cx="1828800" cy="26968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411" y="2236258"/>
            <a:ext cx="2355905" cy="2697754"/>
          </a:xfrm>
          <a:prstGeom prst="rect">
            <a:avLst/>
          </a:prstGeom>
        </p:spPr>
      </p:pic>
      <p:sp>
        <p:nvSpPr>
          <p:cNvPr id="14" name="Объект 2">
            <a:extLst>
              <a:ext uri="{FF2B5EF4-FFF2-40B4-BE49-F238E27FC236}">
                <a16:creationId xmlns:a16="http://schemas.microsoft.com/office/drawing/2014/main" id="{D80C12EB-82B2-0FD7-8F9C-1318B26311F6}"/>
              </a:ext>
            </a:extLst>
          </p:cNvPr>
          <p:cNvSpPr txBox="1">
            <a:spLocks/>
          </p:cNvSpPr>
          <p:nvPr/>
        </p:nvSpPr>
        <p:spPr>
          <a:xfrm>
            <a:off x="633412" y="848532"/>
            <a:ext cx="3877888" cy="1642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 smtClean="0">
                <a:solidFill>
                  <a:srgbClr val="F07D00"/>
                </a:solidFill>
              </a:rPr>
              <a:t>Вопрос: </a:t>
            </a:r>
            <a:r>
              <a:rPr lang="ru-RU" dirty="0" smtClean="0"/>
              <a:t>На просветительском портале по финансовой</a:t>
            </a:r>
            <a:br>
              <a:rPr lang="ru-RU" dirty="0" smtClean="0"/>
            </a:br>
            <a:r>
              <a:rPr lang="ru-RU" dirty="0" smtClean="0"/>
              <a:t>грамотности fincult.info один из разделов посвящен</a:t>
            </a:r>
            <a:br>
              <a:rPr lang="ru-RU" dirty="0" smtClean="0"/>
            </a:br>
            <a:r>
              <a:rPr lang="ru-RU" dirty="0" smtClean="0"/>
              <a:t>историям людей, которые столкнулись с мошенниками,</a:t>
            </a:r>
            <a:br>
              <a:rPr lang="ru-RU" dirty="0" smtClean="0"/>
            </a:br>
            <a:r>
              <a:rPr lang="ru-RU" dirty="0" smtClean="0"/>
              <a:t>и советам, как лучше себя вести в подобных ситуациях. </a:t>
            </a:r>
          </a:p>
          <a:p>
            <a:pPr marL="0" indent="0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В честь какого САДОВОГО ИНВЕНТАРЯ назван этот раздел?</a:t>
            </a:r>
          </a:p>
          <a:p>
            <a:pPr marL="0" indent="0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 smtClean="0">
                <a:solidFill>
                  <a:srgbClr val="F07D00"/>
                </a:solidFill>
              </a:rPr>
              <a:t>Ответ</a:t>
            </a:r>
            <a:r>
              <a:rPr lang="ru-RU" b="1" dirty="0">
                <a:solidFill>
                  <a:srgbClr val="F07D00"/>
                </a:solidFill>
              </a:rPr>
              <a:t>: </a:t>
            </a:r>
            <a:r>
              <a:rPr lang="ru-RU" dirty="0" smtClean="0"/>
              <a:t>Грабли</a:t>
            </a:r>
            <a:endParaRPr lang="ru-RU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415058" y="875461"/>
            <a:ext cx="0" cy="4054271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70092" y="875461"/>
            <a:ext cx="0" cy="4055208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7450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26B7BC"/>
                </a:solidFill>
              </a:rPr>
              <a:t>ВОПРОСЫ НА КВИЗАХ и </a:t>
            </a:r>
            <a:r>
              <a:rPr lang="ru-RU" dirty="0">
                <a:solidFill>
                  <a:srgbClr val="26B7BC"/>
                </a:solidFill>
              </a:rPr>
              <a:t>ПУБЛИКАЦИИ В </a:t>
            </a:r>
            <a:r>
              <a:rPr lang="ru-RU" dirty="0" smtClean="0">
                <a:solidFill>
                  <a:srgbClr val="26B7BC"/>
                </a:solidFill>
              </a:rPr>
              <a:t>СОЦСЕТЯХ</a:t>
            </a:r>
            <a:endParaRPr lang="ru-RU" dirty="0">
              <a:solidFill>
                <a:srgbClr val="26B7B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3988" y="850246"/>
            <a:ext cx="3619020" cy="154888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pPr algn="l" defTabSz="278607" hangingPunct="1">
              <a:spcAft>
                <a:spcPts val="600"/>
              </a:spcAft>
              <a:buClr>
                <a:schemeClr val="accent4"/>
              </a:buClr>
              <a:buSzPct val="125000"/>
            </a:pPr>
            <a:r>
              <a:rPr lang="ru-RU" sz="1200" dirty="0">
                <a:solidFill>
                  <a:srgbClr val="F07D00"/>
                </a:solidFill>
                <a:latin typeface="Proxima Nova Rg" panose="02000506030000020004" pitchFamily="2" charset="0"/>
              </a:rPr>
              <a:t>Вопрос: </a:t>
            </a:r>
            <a:r>
              <a:rPr lang="ru-RU" sz="1200" b="0" dirty="0" smtClean="0">
                <a:solidFill>
                  <a:schemeClr val="tx1"/>
                </a:solidFill>
                <a:latin typeface="Proxima Nova Rg" panose="02000506030000020004" pitchFamily="2" charset="0"/>
              </a:rPr>
              <a:t>В </a:t>
            </a:r>
            <a:r>
              <a:rPr lang="ru-RU" sz="1200" b="0" dirty="0">
                <a:solidFill>
                  <a:schemeClr val="tx1"/>
                </a:solidFill>
                <a:latin typeface="Proxima Nova Rg" panose="02000506030000020004" pitchFamily="2" charset="0"/>
              </a:rPr>
              <a:t>первые годы существования команды на её эмблеме был изображен герб Королевского госпиталя</a:t>
            </a:r>
            <a:r>
              <a:rPr lang="ru-RU" sz="1200" b="0" dirty="0" smtClean="0">
                <a:solidFill>
                  <a:schemeClr val="tx1"/>
                </a:solidFill>
                <a:latin typeface="Proxima Nova Rg" panose="02000506030000020004" pitchFamily="2" charset="0"/>
              </a:rPr>
              <a:t>,</a:t>
            </a:r>
            <a:br>
              <a:rPr lang="ru-RU" sz="1200" b="0" dirty="0" smtClean="0">
                <a:solidFill>
                  <a:schemeClr val="tx1"/>
                </a:solidFill>
                <a:latin typeface="Proxima Nova Rg" panose="02000506030000020004" pitchFamily="2" charset="0"/>
              </a:rPr>
            </a:br>
            <a:r>
              <a:rPr lang="ru-RU" sz="1200" b="0" dirty="0" smtClean="0">
                <a:solidFill>
                  <a:schemeClr val="tx1"/>
                </a:solidFill>
                <a:latin typeface="Proxima Nova Rg" panose="02000506030000020004" pitchFamily="2" charset="0"/>
              </a:rPr>
              <a:t>в </a:t>
            </a:r>
            <a:r>
              <a:rPr lang="ru-RU" sz="1200" b="0" dirty="0">
                <a:solidFill>
                  <a:schemeClr val="tx1"/>
                </a:solidFill>
                <a:latin typeface="Proxima Nova Rg" panose="02000506030000020004" pitchFamily="2" charset="0"/>
              </a:rPr>
              <a:t>котором лечились и жили ветераны английской </a:t>
            </a:r>
            <a:r>
              <a:rPr lang="ru-RU" sz="1200" b="0" dirty="0" smtClean="0">
                <a:solidFill>
                  <a:schemeClr val="tx1"/>
                </a:solidFill>
                <a:latin typeface="Proxima Nova Rg" panose="02000506030000020004" pitchFamily="2" charset="0"/>
              </a:rPr>
              <a:t>армии.</a:t>
            </a:r>
            <a:br>
              <a:rPr lang="ru-RU" sz="1200" b="0" dirty="0" smtClean="0">
                <a:solidFill>
                  <a:schemeClr val="tx1"/>
                </a:solidFill>
                <a:latin typeface="Proxima Nova Rg" panose="02000506030000020004" pitchFamily="2" charset="0"/>
              </a:rPr>
            </a:br>
            <a:r>
              <a:rPr lang="ru-RU" sz="1200" b="0" dirty="0" smtClean="0">
                <a:solidFill>
                  <a:schemeClr val="tx1"/>
                </a:solidFill>
                <a:latin typeface="Proxima Nova Rg" panose="02000506030000020004" pitchFamily="2" charset="0"/>
              </a:rPr>
              <a:t>Все </a:t>
            </a:r>
            <a:r>
              <a:rPr lang="ru-RU" sz="1200" b="0" dirty="0">
                <a:solidFill>
                  <a:schemeClr val="tx1"/>
                </a:solidFill>
                <a:latin typeface="Proxima Nova Rg" panose="02000506030000020004" pitchFamily="2" charset="0"/>
              </a:rPr>
              <a:t>они любили посещать матчи клуба, поэтому стадион был забит людьми преклонного возраста</a:t>
            </a:r>
            <a:r>
              <a:rPr lang="ru-RU" sz="1200" b="0" dirty="0" smtClean="0">
                <a:solidFill>
                  <a:schemeClr val="tx1"/>
                </a:solidFill>
                <a:latin typeface="Proxima Nova Rg" panose="02000506030000020004" pitchFamily="2" charset="0"/>
              </a:rPr>
              <a:t>.</a:t>
            </a:r>
            <a:br>
              <a:rPr lang="ru-RU" sz="1200" b="0" dirty="0" smtClean="0">
                <a:solidFill>
                  <a:schemeClr val="tx1"/>
                </a:solidFill>
                <a:latin typeface="Proxima Nova Rg" panose="02000506030000020004" pitchFamily="2" charset="0"/>
              </a:rPr>
            </a:br>
            <a:r>
              <a:rPr lang="ru-RU" sz="1200" b="0" dirty="0" smtClean="0">
                <a:solidFill>
                  <a:schemeClr val="tx1"/>
                </a:solidFill>
                <a:latin typeface="Proxima Nova Rg" panose="02000506030000020004" pitchFamily="2" charset="0"/>
              </a:rPr>
              <a:t>Назовите </a:t>
            </a:r>
            <a:r>
              <a:rPr lang="ru-RU" sz="1200" b="0" dirty="0">
                <a:solidFill>
                  <a:schemeClr val="tx1"/>
                </a:solidFill>
                <a:latin typeface="Proxima Nova Rg" panose="02000506030000020004" pitchFamily="2" charset="0"/>
              </a:rPr>
              <a:t>появившееся из-за этого ПРОЗВИЩЕ </a:t>
            </a:r>
            <a:r>
              <a:rPr lang="ru-RU" sz="1200" b="0" dirty="0" smtClean="0">
                <a:solidFill>
                  <a:schemeClr val="tx1"/>
                </a:solidFill>
                <a:latin typeface="Proxima Nova Rg" panose="02000506030000020004" pitchFamily="2" charset="0"/>
              </a:rPr>
              <a:t>команды?</a:t>
            </a:r>
            <a:endParaRPr lang="ru-RU" sz="1200" b="0" dirty="0">
              <a:solidFill>
                <a:schemeClr val="tx1"/>
              </a:solidFill>
              <a:latin typeface="Proxima Nova Rg" panose="02000506030000020004" pitchFamily="2" charset="0"/>
            </a:endParaRPr>
          </a:p>
          <a:p>
            <a:pPr algn="l" defTabSz="278607" hangingPunct="1">
              <a:spcAft>
                <a:spcPts val="600"/>
              </a:spcAft>
              <a:buClr>
                <a:schemeClr val="accent4"/>
              </a:buClr>
              <a:buSzPct val="125000"/>
            </a:pPr>
            <a:r>
              <a:rPr lang="ru-RU" sz="1200" dirty="0" smtClean="0">
                <a:solidFill>
                  <a:srgbClr val="F07D00"/>
                </a:solidFill>
                <a:latin typeface="Proxima Nova Rg" panose="02000506030000020004" pitchFamily="2" charset="0"/>
              </a:rPr>
              <a:t>Ответ</a:t>
            </a:r>
            <a:r>
              <a:rPr lang="ru-RU" sz="1200" dirty="0">
                <a:solidFill>
                  <a:srgbClr val="F07D00"/>
                </a:solidFill>
                <a:latin typeface="Proxima Nova Rg" panose="02000506030000020004" pitchFamily="2" charset="0"/>
              </a:rPr>
              <a:t>: </a:t>
            </a:r>
            <a:r>
              <a:rPr lang="ru-RU" sz="1200" b="0" dirty="0">
                <a:solidFill>
                  <a:schemeClr val="tx1"/>
                </a:solidFill>
                <a:latin typeface="Proxima Nova Rg" panose="02000506030000020004" pitchFamily="2" charset="0"/>
              </a:rPr>
              <a:t>П</a:t>
            </a:r>
            <a:r>
              <a:rPr lang="ru-RU" sz="1200" b="0" dirty="0" smtClean="0">
                <a:solidFill>
                  <a:schemeClr val="tx1"/>
                </a:solidFill>
                <a:latin typeface="Proxima Nova Rg" panose="02000506030000020004" pitchFamily="2" charset="0"/>
              </a:rPr>
              <a:t>енсионеры </a:t>
            </a:r>
            <a:r>
              <a:rPr lang="ru-RU" sz="1200" b="0" dirty="0">
                <a:solidFill>
                  <a:schemeClr val="tx1"/>
                </a:solidFill>
                <a:latin typeface="Proxima Nova Rg" panose="02000506030000020004" pitchFamily="2" charset="0"/>
              </a:rPr>
              <a:t>(футбольный клуб «Челси</a:t>
            </a:r>
            <a:r>
              <a:rPr lang="ru-RU" sz="1200" b="0" dirty="0" smtClean="0">
                <a:solidFill>
                  <a:schemeClr val="tx1"/>
                </a:solidFill>
                <a:latin typeface="Proxima Nova Rg" panose="02000506030000020004" pitchFamily="2" charset="0"/>
              </a:rPr>
              <a:t>»)</a:t>
            </a:r>
            <a:endParaRPr lang="ru-RU" sz="1200" b="0" dirty="0">
              <a:solidFill>
                <a:schemeClr val="tx1"/>
              </a:solidFill>
              <a:latin typeface="Proxima Nova Rg" panose="02000506030000020004" pitchFamily="2" charset="0"/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D80C12EB-82B2-0FD7-8F9C-1318B26311F6}"/>
              </a:ext>
            </a:extLst>
          </p:cNvPr>
          <p:cNvSpPr txBox="1">
            <a:spLocks/>
          </p:cNvSpPr>
          <p:nvPr/>
        </p:nvSpPr>
        <p:spPr>
          <a:xfrm>
            <a:off x="641299" y="870574"/>
            <a:ext cx="3390840" cy="1642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 smtClean="0">
                <a:solidFill>
                  <a:srgbClr val="F07D00"/>
                </a:solidFill>
              </a:rPr>
              <a:t>Вопрос</a:t>
            </a:r>
            <a:r>
              <a:rPr lang="ru-RU" b="1" dirty="0">
                <a:solidFill>
                  <a:srgbClr val="F07D00"/>
                </a:solidFill>
              </a:rPr>
              <a:t>: </a:t>
            </a:r>
            <a:r>
              <a:rPr lang="ru-RU" dirty="0" smtClean="0"/>
              <a:t>С </a:t>
            </a:r>
            <a:r>
              <a:rPr lang="ru-RU" dirty="0"/>
              <a:t>точки зрения Йохана </a:t>
            </a:r>
            <a:r>
              <a:rPr lang="ru-RU" dirty="0" err="1" smtClean="0"/>
              <a:t>Хёйзинги</a:t>
            </a:r>
            <a:r>
              <a:rPr lang="ru-RU" dirty="0" smtClean="0"/>
              <a:t>, вместе</a:t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этим учреждением зачастую употребляется слово «игра», поскольку люди </a:t>
            </a:r>
            <a:r>
              <a:rPr lang="ru-RU" dirty="0" smtClean="0"/>
              <a:t>рассчитывают на выигрыш в </a:t>
            </a:r>
            <a:r>
              <a:rPr lang="ru-RU" dirty="0"/>
              <a:t>условиях </a:t>
            </a:r>
            <a:r>
              <a:rPr lang="ru-RU" dirty="0" smtClean="0"/>
              <a:t>неопределенности в надежде на </a:t>
            </a:r>
            <a:r>
              <a:rPr lang="ru-RU" dirty="0"/>
              <a:t>будущее </a:t>
            </a:r>
            <a:r>
              <a:rPr lang="ru-RU" dirty="0" smtClean="0"/>
              <a:t>везение.</a:t>
            </a:r>
          </a:p>
          <a:p>
            <a:pPr marL="0" indent="0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О </a:t>
            </a:r>
            <a:r>
              <a:rPr lang="ru-RU" dirty="0"/>
              <a:t>каком ФИНАНСОВОМ ИНСТИТУТЕ идет </a:t>
            </a:r>
            <a:r>
              <a:rPr lang="ru-RU" dirty="0" smtClean="0"/>
              <a:t>речь?</a:t>
            </a:r>
          </a:p>
          <a:p>
            <a:pPr marL="0" indent="0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 smtClean="0">
                <a:solidFill>
                  <a:srgbClr val="F07D00"/>
                </a:solidFill>
              </a:rPr>
              <a:t>Ответ</a:t>
            </a:r>
            <a:r>
              <a:rPr lang="ru-RU" b="1" dirty="0">
                <a:solidFill>
                  <a:srgbClr val="F07D00"/>
                </a:solidFill>
              </a:rPr>
              <a:t>: </a:t>
            </a:r>
            <a:r>
              <a:rPr lang="ru-RU" dirty="0"/>
              <a:t>Б</a:t>
            </a:r>
            <a:r>
              <a:rPr lang="ru-RU" dirty="0" smtClean="0"/>
              <a:t>иржа</a:t>
            </a:r>
            <a:endParaRPr lang="ru-RU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203701" y="875461"/>
            <a:ext cx="0" cy="4054271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58735" y="875461"/>
            <a:ext cx="0" cy="4055208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1" y="2313373"/>
            <a:ext cx="2903391" cy="27040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b="18942"/>
          <a:stretch/>
        </p:blipFill>
        <p:spPr>
          <a:xfrm>
            <a:off x="4540876" y="2291331"/>
            <a:ext cx="2259362" cy="2704001"/>
          </a:xfrm>
          <a:prstGeom prst="rect">
            <a:avLst/>
          </a:prstGeom>
        </p:spPr>
      </p:pic>
      <p:pic>
        <p:nvPicPr>
          <p:cNvPr id="15" name="Picture 10" descr="Какие новости – Бесплатные иконки: компьютер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colorTemperature colorTemp="59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663" y="3204636"/>
            <a:ext cx="1857871" cy="1857871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9768887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ДОСТИГНУТЫЕ РЕЗУЛЬТАТЫ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3294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1427</TotalTime>
  <Words>528</Words>
  <Application>Microsoft Office PowerPoint</Application>
  <PresentationFormat>Экран (16:9)</PresentationFormat>
  <Paragraphs>67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Helvetica Neue</vt:lpstr>
      <vt:lpstr>Helvetica Neue Light</vt:lpstr>
      <vt:lpstr>Helvetica Neue Medium</vt:lpstr>
      <vt:lpstr>Proxima Nova Rg</vt:lpstr>
      <vt:lpstr>White</vt:lpstr>
      <vt:lpstr>ФИНАНСОВАЯ ГРАМОТНОСТЬ НА ИНТЕЛЛЕКТУАЛЬНО-РАЗВЛЕКАТЕЛЬНЫХ ИГРАХ</vt:lpstr>
      <vt:lpstr>О ПРОЕКТЕ</vt:lpstr>
      <vt:lpstr>СУТЬ ПРОЕКТА</vt:lpstr>
      <vt:lpstr>ЗАДАЧИ ПРОЕКТА</vt:lpstr>
      <vt:lpstr>ФОРМАТ ПРОЕКТА</vt:lpstr>
      <vt:lpstr>ПРИМЕРЫ ВОПРОСОВ</vt:lpstr>
      <vt:lpstr>ВОПРОСЫ НА КВИЗАХ и ПУБЛИКАЦИИ В СОЦСЕТЯХ</vt:lpstr>
      <vt:lpstr>ВОПРОСЫ НА КВИЗАХ и ПУБЛИКАЦИИ В СОЦСЕТЯХ</vt:lpstr>
      <vt:lpstr>ДОСТИГНУТЫЕ РЕЗУЛЬТАТЫ</vt:lpstr>
      <vt:lpstr>ДОСТИГНУТЫЕ РЕЗУЛЬТАТЫ</vt:lpstr>
      <vt:lpstr>КОНТАКТЫ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Картель Елена Эдуардовна</cp:lastModifiedBy>
  <cp:revision>137</cp:revision>
  <dcterms:modified xsi:type="dcterms:W3CDTF">2025-04-14T06:04:30Z</dcterms:modified>
</cp:coreProperties>
</file>