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63" r:id="rId4"/>
    <p:sldId id="268" r:id="rId5"/>
    <p:sldId id="258" r:id="rId6"/>
    <p:sldId id="265" r:id="rId7"/>
    <p:sldId id="259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Тилимова" initials="ЕТ" lastIdx="1" clrIdx="0">
    <p:extLst>
      <p:ext uri="{19B8F6BF-5375-455C-9EA6-DF929625EA0E}">
        <p15:presenceInfo xmlns:p15="http://schemas.microsoft.com/office/powerpoint/2012/main" userId="0ea5c6bb7a4657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DC0"/>
    <a:srgbClr val="333848"/>
    <a:srgbClr val="004F9E"/>
    <a:srgbClr val="E61859"/>
    <a:srgbClr val="009657"/>
    <a:srgbClr val="ECF0F1"/>
    <a:srgbClr val="F07B00"/>
    <a:srgbClr val="F07D00"/>
    <a:srgbClr val="E6E6E6"/>
    <a:srgbClr val="F1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438" y="13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15950" y="3961102"/>
            <a:ext cx="8185150" cy="992143"/>
          </a:xfrm>
        </p:spPr>
        <p:txBody>
          <a:bodyPr>
            <a:noAutofit/>
          </a:bodyPr>
          <a:lstStyle/>
          <a:p>
            <a:pPr>
              <a:lnSpc>
                <a:spcPts val="1100"/>
              </a:lnSpc>
            </a:pPr>
            <a:r>
              <a:rPr lang="ru-RU" sz="1100" dirty="0">
                <a:solidFill>
                  <a:srgbClr val="333848"/>
                </a:solidFill>
              </a:rPr>
              <a:t>Направление практики: </a:t>
            </a:r>
            <a:r>
              <a:rPr lang="ru-RU" sz="1100" b="0" dirty="0">
                <a:solidFill>
                  <a:srgbClr val="333848"/>
                </a:solidFill>
              </a:rPr>
              <a:t>Финансовое просвещение детей и молодёжи </a:t>
            </a:r>
          </a:p>
          <a:p>
            <a:pPr>
              <a:lnSpc>
                <a:spcPts val="1100"/>
              </a:lnSpc>
            </a:pPr>
            <a:r>
              <a:rPr lang="ru-RU" sz="1100" dirty="0">
                <a:solidFill>
                  <a:srgbClr val="333848"/>
                </a:solidFill>
              </a:rPr>
              <a:t>Наименование субъекта: </a:t>
            </a:r>
            <a:r>
              <a:rPr lang="ru-RU" sz="1100" b="0" dirty="0">
                <a:solidFill>
                  <a:srgbClr val="333848"/>
                </a:solidFill>
              </a:rPr>
              <a:t>Новосибирская область</a:t>
            </a:r>
          </a:p>
          <a:p>
            <a:pPr>
              <a:lnSpc>
                <a:spcPts val="1100"/>
              </a:lnSpc>
            </a:pPr>
            <a:r>
              <a:rPr lang="ru-RU" sz="1100" dirty="0">
                <a:solidFill>
                  <a:srgbClr val="333848"/>
                </a:solidFill>
              </a:rPr>
              <a:t>Авторы практики: </a:t>
            </a:r>
            <a:r>
              <a:rPr lang="ru-RU" sz="1100" b="0" dirty="0">
                <a:solidFill>
                  <a:srgbClr val="333848"/>
                </a:solidFill>
              </a:rPr>
              <a:t>АНО «Дом финансового просвещения», ГАУК НСО «Театр Кукол»</a:t>
            </a:r>
          </a:p>
          <a:p>
            <a:pPr>
              <a:lnSpc>
                <a:spcPts val="1100"/>
              </a:lnSpc>
            </a:pPr>
            <a:r>
              <a:rPr lang="ru-RU" sz="1100" dirty="0">
                <a:solidFill>
                  <a:srgbClr val="333848"/>
                </a:solidFill>
              </a:rPr>
              <a:t>Контактное лицо: </a:t>
            </a:r>
            <a:r>
              <a:rPr lang="ru-RU" sz="1100" b="0" dirty="0">
                <a:solidFill>
                  <a:srgbClr val="333848"/>
                </a:solidFill>
              </a:rPr>
              <a:t>Решетилова Татьяна Алексеевна, тел: 8-951-396-35-65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1489378"/>
            <a:ext cx="5662749" cy="101232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333848"/>
                </a:solidFill>
              </a:rPr>
              <a:t>Просветительский спектакль </a:t>
            </a:r>
            <a:br>
              <a:rPr lang="ru-RU" dirty="0">
                <a:solidFill>
                  <a:srgbClr val="333848"/>
                </a:solidFill>
              </a:rPr>
            </a:br>
            <a:r>
              <a:rPr lang="ru-RU" dirty="0">
                <a:solidFill>
                  <a:srgbClr val="333848"/>
                </a:solidFill>
              </a:rPr>
              <a:t>по финансовой грамотности</a:t>
            </a:r>
            <a:br>
              <a:rPr lang="ru-RU" dirty="0">
                <a:solidFill>
                  <a:srgbClr val="333848"/>
                </a:solidFill>
              </a:rPr>
            </a:br>
            <a:r>
              <a:rPr lang="ru-RU" dirty="0">
                <a:solidFill>
                  <a:srgbClr val="333848"/>
                </a:solidFill>
              </a:rPr>
              <a:t>«Как копейка рубль бережёт»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DA3E1B-B871-6952-5103-917F11035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4" y="291642"/>
            <a:ext cx="1484702" cy="989802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EBCC3B-2D3E-4EB9-34D4-9E04CB1F974F}"/>
              </a:ext>
            </a:extLst>
          </p:cNvPr>
          <p:cNvSpPr/>
          <p:nvPr/>
        </p:nvSpPr>
        <p:spPr>
          <a:xfrm>
            <a:off x="-182880" y="1257935"/>
            <a:ext cx="1508760" cy="682727"/>
          </a:xfrm>
          <a:prstGeom prst="rect">
            <a:avLst/>
          </a:prstGeom>
          <a:solidFill>
            <a:srgbClr val="B8BD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B42CAA52-0206-D0E4-1632-5FE0E016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212" y="325572"/>
            <a:ext cx="4332288" cy="682727"/>
          </a:xfrm>
        </p:spPr>
        <p:txBody>
          <a:bodyPr/>
          <a:lstStyle/>
          <a:p>
            <a:r>
              <a:rPr lang="ru-RU" dirty="0">
                <a:solidFill>
                  <a:srgbClr val="333848"/>
                </a:solidFill>
              </a:rPr>
              <a:t>Просветительский спектакль</a:t>
            </a:r>
            <a:br>
              <a:rPr lang="ru-RU" dirty="0">
                <a:solidFill>
                  <a:srgbClr val="333848"/>
                </a:solidFill>
              </a:rPr>
            </a:br>
            <a:r>
              <a:rPr lang="ru-RU" dirty="0">
                <a:solidFill>
                  <a:srgbClr val="333848"/>
                </a:solidFill>
              </a:rPr>
              <a:t>«Как копейка рубль бережёт»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76B04C-7CB0-B48B-3688-489C1F943E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46050"/>
            <a:ext cx="1136991" cy="7874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D15577-5584-B954-2573-0992DC4400EA}"/>
              </a:ext>
            </a:extLst>
          </p:cNvPr>
          <p:cNvSpPr/>
          <p:nvPr/>
        </p:nvSpPr>
        <p:spPr>
          <a:xfrm>
            <a:off x="-117567" y="1257935"/>
            <a:ext cx="9431383" cy="772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CCEA9CC-45F4-C206-7882-568CDE71C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14232"/>
              </p:ext>
            </p:extLst>
          </p:nvPr>
        </p:nvGraphicFramePr>
        <p:xfrm>
          <a:off x="1391193" y="1286387"/>
          <a:ext cx="784457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4576">
                  <a:extLst>
                    <a:ext uri="{9D8B030D-6E8A-4147-A177-3AD203B41FA5}">
                      <a16:colId xmlns:a16="http://schemas.microsoft.com/office/drawing/2014/main" val="2233737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333848"/>
                          </a:solidFill>
                        </a:rPr>
                        <a:t>Формирование основ финансово грамотного поведения и базовых элементов финансовой культуры </a:t>
                      </a:r>
                      <a:br>
                        <a:rPr lang="ru-RU" sz="1200" dirty="0">
                          <a:solidFill>
                            <a:srgbClr val="333848"/>
                          </a:solidFill>
                        </a:rPr>
                      </a:br>
                      <a:r>
                        <a:rPr lang="ru-RU" sz="1200" dirty="0">
                          <a:solidFill>
                            <a:srgbClr val="333848"/>
                          </a:solidFill>
                        </a:rPr>
                        <a:t>среди дошкольников и младших школьников, а также привлечение внимания к тематике финансовой грамотности и финансовой культуры взрослого населения Новосибирской области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145952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5E2E1A-CA52-465F-15D9-942540A10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b="10374"/>
          <a:stretch/>
        </p:blipFill>
        <p:spPr>
          <a:xfrm>
            <a:off x="5083874" y="2571749"/>
            <a:ext cx="4081570" cy="2343785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EFC90983-2D0D-F67C-1B75-9581C8FA2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813606"/>
              </p:ext>
            </p:extLst>
          </p:nvPr>
        </p:nvGraphicFramePr>
        <p:xfrm>
          <a:off x="316534" y="2094372"/>
          <a:ext cx="2373222" cy="501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15">
                  <a:extLst>
                    <a:ext uri="{9D8B030D-6E8A-4147-A177-3AD203B41FA5}">
                      <a16:colId xmlns:a16="http://schemas.microsoft.com/office/drawing/2014/main" val="746944345"/>
                    </a:ext>
                  </a:extLst>
                </a:gridCol>
                <a:gridCol w="1152407">
                  <a:extLst>
                    <a:ext uri="{9D8B030D-6E8A-4147-A177-3AD203B41FA5}">
                      <a16:colId xmlns:a16="http://schemas.microsoft.com/office/drawing/2014/main" val="2233737143"/>
                    </a:ext>
                  </a:extLst>
                </a:gridCol>
              </a:tblGrid>
              <a:tr h="50144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B8BDC0"/>
                          </a:solidFill>
                        </a:rPr>
                        <a:t>ЗАДАЧИ: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259643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8357C11-F093-00B5-411A-3454F0AF4CF8}"/>
              </a:ext>
            </a:extLst>
          </p:cNvPr>
          <p:cNvSpPr/>
          <p:nvPr/>
        </p:nvSpPr>
        <p:spPr>
          <a:xfrm>
            <a:off x="-30479" y="4972687"/>
            <a:ext cx="1916430" cy="180000"/>
          </a:xfrm>
          <a:prstGeom prst="rect">
            <a:avLst/>
          </a:prstGeom>
          <a:solidFill>
            <a:srgbClr val="B8BD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28287-E2AE-93C8-DC16-DCA4B0838837}"/>
              </a:ext>
            </a:extLst>
          </p:cNvPr>
          <p:cNvSpPr txBox="1"/>
          <p:nvPr/>
        </p:nvSpPr>
        <p:spPr>
          <a:xfrm>
            <a:off x="968326" y="2492959"/>
            <a:ext cx="4003507" cy="907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  <a:latin typeface="+mn-lt"/>
              </a:rPr>
              <a:t>Создать условия для усвоения основ и принципов финансово грамотного поведения в рамках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  <a:latin typeface="+mn-lt"/>
              </a:rPr>
              <a:t>просветительской деятельности на театральных площадках</a:t>
            </a:r>
            <a:endParaRPr lang="ru-RU" sz="400" b="0" dirty="0">
              <a:solidFill>
                <a:srgbClr val="333848"/>
              </a:solidFill>
              <a:latin typeface="+mn-lt"/>
            </a:endParaRP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" b="0" dirty="0">
              <a:solidFill>
                <a:srgbClr val="333848"/>
              </a:solidFill>
              <a:latin typeface="+mn-lt"/>
            </a:endParaRP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00" b="0" dirty="0">
              <a:solidFill>
                <a:srgbClr val="333848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78319-39CD-DA2A-BECE-4119C34C8FD0}"/>
              </a:ext>
            </a:extLst>
          </p:cNvPr>
          <p:cNvSpPr txBox="1"/>
          <p:nvPr/>
        </p:nvSpPr>
        <p:spPr>
          <a:xfrm>
            <a:off x="968326" y="3374194"/>
            <a:ext cx="4722222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  <a:latin typeface="+mn-lt"/>
              </a:rPr>
              <a:t>Усилить внимание населения Новосибирской области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  <a:latin typeface="+mn-lt"/>
              </a:rPr>
              <a:t>к тематике финансовой культуры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69355-091E-6F84-E955-9B1B23590D5A}"/>
              </a:ext>
            </a:extLst>
          </p:cNvPr>
          <p:cNvSpPr txBox="1"/>
          <p:nvPr/>
        </p:nvSpPr>
        <p:spPr>
          <a:xfrm>
            <a:off x="968326" y="4003254"/>
            <a:ext cx="4722222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  <a:latin typeface="+mn-lt"/>
              </a:rPr>
              <a:t>Способствовать формированию позитивных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  <a:latin typeface="+mn-lt"/>
              </a:rPr>
              <a:t>финансовых установок и ценностей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  <a:latin typeface="+mn-lt"/>
              </a:rPr>
              <a:t>в рамках семейного воспитания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38D0C-3553-68E6-8FB3-E275DFFEC77B}"/>
              </a:ext>
            </a:extLst>
          </p:cNvPr>
          <p:cNvSpPr txBox="1"/>
          <p:nvPr/>
        </p:nvSpPr>
        <p:spPr>
          <a:xfrm>
            <a:off x="322792" y="1400641"/>
            <a:ext cx="99035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  <a:effectLst/>
              </a:rPr>
              <a:t>ЦЕЛЬ: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94BB23E-6C03-418C-980C-D1EE8F4E3B37}"/>
              </a:ext>
            </a:extLst>
          </p:cNvPr>
          <p:cNvGrpSpPr/>
          <p:nvPr/>
        </p:nvGrpSpPr>
        <p:grpSpPr>
          <a:xfrm>
            <a:off x="372266" y="2530924"/>
            <a:ext cx="555470" cy="517630"/>
            <a:chOff x="337547" y="2530924"/>
            <a:chExt cx="426630" cy="420894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8098FD12-3A53-E37D-47BA-AE546EBD85F3}"/>
                </a:ext>
              </a:extLst>
            </p:cNvPr>
            <p:cNvSpPr/>
            <p:nvPr/>
          </p:nvSpPr>
          <p:spPr>
            <a:xfrm>
              <a:off x="337547" y="2530924"/>
              <a:ext cx="426630" cy="420894"/>
            </a:xfrm>
            <a:prstGeom prst="ellipse">
              <a:avLst/>
            </a:prstGeom>
            <a:solidFill>
              <a:srgbClr val="B8BD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5E49FF-DE69-7A67-D3B0-E4A85F161E3A}"/>
                </a:ext>
              </a:extLst>
            </p:cNvPr>
            <p:cNvSpPr txBox="1"/>
            <p:nvPr/>
          </p:nvSpPr>
          <p:spPr>
            <a:xfrm>
              <a:off x="372266" y="2530924"/>
              <a:ext cx="337033" cy="375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ECF0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ru-RU" sz="1100" b="0" dirty="0">
                  <a:solidFill>
                    <a:srgbClr val="333848"/>
                  </a:solidFill>
                  <a:latin typeface="+mn-lt"/>
                </a:rPr>
                <a:t> </a:t>
              </a:r>
              <a:endParaRPr lang="ru-RU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F1FD47E-3A79-F9EF-4A57-8F9476329A63}"/>
              </a:ext>
            </a:extLst>
          </p:cNvPr>
          <p:cNvGrpSpPr/>
          <p:nvPr/>
        </p:nvGrpSpPr>
        <p:grpSpPr>
          <a:xfrm>
            <a:off x="372266" y="3334065"/>
            <a:ext cx="555470" cy="517630"/>
            <a:chOff x="337547" y="2530924"/>
            <a:chExt cx="426630" cy="42089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90BF30BF-F1B7-1996-B075-F7326C8EB1D6}"/>
                </a:ext>
              </a:extLst>
            </p:cNvPr>
            <p:cNvSpPr/>
            <p:nvPr/>
          </p:nvSpPr>
          <p:spPr>
            <a:xfrm>
              <a:off x="337547" y="2530924"/>
              <a:ext cx="426630" cy="420894"/>
            </a:xfrm>
            <a:prstGeom prst="ellipse">
              <a:avLst/>
            </a:prstGeom>
            <a:solidFill>
              <a:srgbClr val="B8BD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6FA744-3A66-920E-FE96-6E637F4D0749}"/>
                </a:ext>
              </a:extLst>
            </p:cNvPr>
            <p:cNvSpPr txBox="1"/>
            <p:nvPr/>
          </p:nvSpPr>
          <p:spPr>
            <a:xfrm>
              <a:off x="372266" y="2530924"/>
              <a:ext cx="337033" cy="375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ECF0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1100" b="0" dirty="0">
                  <a:solidFill>
                    <a:srgbClr val="333848"/>
                  </a:solidFill>
                  <a:latin typeface="+mn-lt"/>
                </a:rPr>
                <a:t> </a:t>
              </a:r>
              <a:endParaRPr lang="ru-RU" dirty="0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4D5F83A-9027-735E-7E4A-662BA25C5D26}"/>
              </a:ext>
            </a:extLst>
          </p:cNvPr>
          <p:cNvGrpSpPr/>
          <p:nvPr/>
        </p:nvGrpSpPr>
        <p:grpSpPr>
          <a:xfrm>
            <a:off x="372266" y="4058712"/>
            <a:ext cx="555470" cy="517630"/>
            <a:chOff x="337547" y="2530924"/>
            <a:chExt cx="426630" cy="420894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9A37D435-1C06-37B2-9A48-6AFB2A015C36}"/>
                </a:ext>
              </a:extLst>
            </p:cNvPr>
            <p:cNvSpPr/>
            <p:nvPr/>
          </p:nvSpPr>
          <p:spPr>
            <a:xfrm>
              <a:off x="337547" y="2530924"/>
              <a:ext cx="426630" cy="420894"/>
            </a:xfrm>
            <a:prstGeom prst="ellipse">
              <a:avLst/>
            </a:prstGeom>
            <a:solidFill>
              <a:srgbClr val="B8BD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DE4D10-75DE-BAAD-9BA6-EF83054385E5}"/>
                </a:ext>
              </a:extLst>
            </p:cNvPr>
            <p:cNvSpPr txBox="1"/>
            <p:nvPr/>
          </p:nvSpPr>
          <p:spPr>
            <a:xfrm>
              <a:off x="372266" y="2530924"/>
              <a:ext cx="337033" cy="375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ECF0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ru-RU" sz="1100" b="0" dirty="0">
                  <a:solidFill>
                    <a:srgbClr val="333848"/>
                  </a:solidFill>
                  <a:latin typeface="+mn-lt"/>
                </a:rPr>
                <a:t>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3D5E0-E6F6-ED78-57DF-FDE872F29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1615CC-1742-8CE8-D348-5821E0EBCAC5}"/>
              </a:ext>
            </a:extLst>
          </p:cNvPr>
          <p:cNvSpPr/>
          <p:nvPr/>
        </p:nvSpPr>
        <p:spPr>
          <a:xfrm>
            <a:off x="3656911" y="1384310"/>
            <a:ext cx="5563289" cy="34261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EE41BFE3-AAAA-E16D-475B-6861FED9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942" y="321204"/>
            <a:ext cx="4017963" cy="682727"/>
          </a:xfrm>
        </p:spPr>
        <p:txBody>
          <a:bodyPr/>
          <a:lstStyle/>
          <a:p>
            <a:r>
              <a:rPr lang="ru-RU" dirty="0">
                <a:solidFill>
                  <a:srgbClr val="333848"/>
                </a:solidFill>
              </a:rPr>
              <a:t>Просветительский спектакль</a:t>
            </a:r>
            <a:br>
              <a:rPr lang="ru-RU" dirty="0">
                <a:solidFill>
                  <a:srgbClr val="333848"/>
                </a:solidFill>
              </a:rPr>
            </a:br>
            <a:r>
              <a:rPr lang="ru-RU" dirty="0">
                <a:solidFill>
                  <a:srgbClr val="333848"/>
                </a:solidFill>
              </a:rPr>
              <a:t>«Как копейка рубль бережёт»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DD1D35-1C5C-14D8-A45D-6E0E53C4E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46050"/>
            <a:ext cx="1136991" cy="7874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2704CE-5A98-5C70-F257-8F5E8DFFECF1}"/>
              </a:ext>
            </a:extLst>
          </p:cNvPr>
          <p:cNvSpPr/>
          <p:nvPr/>
        </p:nvSpPr>
        <p:spPr>
          <a:xfrm>
            <a:off x="1946910" y="4972687"/>
            <a:ext cx="2526029" cy="180000"/>
          </a:xfrm>
          <a:prstGeom prst="rect">
            <a:avLst/>
          </a:prstGeom>
          <a:solidFill>
            <a:srgbClr val="0096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4A39B-6ED5-CF97-7122-D9AB948D295E}"/>
              </a:ext>
            </a:extLst>
          </p:cNvPr>
          <p:cNvSpPr txBox="1"/>
          <p:nvPr/>
        </p:nvSpPr>
        <p:spPr>
          <a:xfrm>
            <a:off x="3753694" y="1577190"/>
            <a:ext cx="4965763" cy="2292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dirty="0"/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333848"/>
                </a:solidFill>
              </a:rPr>
              <a:t>Интерактивный кукольный спектакль-сказка по финансовой грамотности</a:t>
            </a:r>
            <a:r>
              <a:rPr lang="ru-RU" sz="1100" b="0" dirty="0">
                <a:solidFill>
                  <a:srgbClr val="333848"/>
                </a:solidFill>
              </a:rPr>
              <a:t>, включающий в себя игровые элементы,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</a:rPr>
              <a:t>стимулирующие активное участие детей.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rgbClr val="333848"/>
              </a:solidFill>
            </a:endParaRP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</a:rPr>
              <a:t>Сценарий спектакля разработан по материалам сборника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</a:rPr>
              <a:t>методических материалов </a:t>
            </a:r>
            <a:r>
              <a:rPr lang="ru-RU" sz="1100" dirty="0">
                <a:solidFill>
                  <a:srgbClr val="333848"/>
                </a:solidFill>
              </a:rPr>
              <a:t>«Экономическое воспитание дошкольников: формирование предпосылок финансовой грамотности» </a:t>
            </a:r>
            <a:r>
              <a:rPr lang="ru-RU" sz="1100" b="0" dirty="0">
                <a:solidFill>
                  <a:srgbClr val="333848"/>
                </a:solidFill>
              </a:rPr>
              <a:t>на основе примерной парциальной образовательной программы дошкольного образования для детей 5–7 лет, подготовленной Банком России совместно с Министерством просвещения РФ.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dirty="0">
              <a:solidFill>
                <a:srgbClr val="333848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09D2B0-58F4-6DBC-21EC-BF6790B2F2AF}"/>
              </a:ext>
            </a:extLst>
          </p:cNvPr>
          <p:cNvSpPr/>
          <p:nvPr/>
        </p:nvSpPr>
        <p:spPr>
          <a:xfrm>
            <a:off x="-755390" y="1226407"/>
            <a:ext cx="3176064" cy="3245686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5DD9B6-B6E9-B9EF-5615-B8F21DBD0A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70" y="1455948"/>
            <a:ext cx="3872003" cy="25354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7F9ADC-1BA6-972B-347A-E83C55AFEBB3}"/>
              </a:ext>
            </a:extLst>
          </p:cNvPr>
          <p:cNvSpPr txBox="1"/>
          <p:nvPr/>
        </p:nvSpPr>
        <p:spPr>
          <a:xfrm>
            <a:off x="3747163" y="1367568"/>
            <a:ext cx="475161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bg1"/>
                </a:solidFill>
              </a:rPr>
              <a:t>КРАТКОЕ ОПИСАНИЕ ПРАКТИКИ</a:t>
            </a:r>
          </a:p>
        </p:txBody>
      </p:sp>
      <p:pic>
        <p:nvPicPr>
          <p:cNvPr id="13" name="Рисунок 12" descr="Часы">
            <a:extLst>
              <a:ext uri="{FF2B5EF4-FFF2-40B4-BE49-F238E27FC236}">
                <a16:creationId xmlns:a16="http://schemas.microsoft.com/office/drawing/2014/main" id="{A0B6B64D-43FB-E1A1-1D2F-D1DAAD701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1821" y="3705577"/>
            <a:ext cx="398552" cy="3985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7161A3-33A2-5915-F067-17F17C9A5757}"/>
              </a:ext>
            </a:extLst>
          </p:cNvPr>
          <p:cNvSpPr txBox="1"/>
          <p:nvPr/>
        </p:nvSpPr>
        <p:spPr>
          <a:xfrm>
            <a:off x="4137669" y="3763674"/>
            <a:ext cx="4751614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</a:rPr>
              <a:t>Продолжительность спектакля составляет </a:t>
            </a:r>
            <a:r>
              <a:rPr lang="ru-RU" sz="1100" dirty="0">
                <a:solidFill>
                  <a:srgbClr val="333848"/>
                </a:solidFill>
              </a:rPr>
              <a:t>30 минут.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198A3F0-4650-44B5-E9EA-D737EEDA0D3C}"/>
              </a:ext>
            </a:extLst>
          </p:cNvPr>
          <p:cNvSpPr/>
          <p:nvPr/>
        </p:nvSpPr>
        <p:spPr>
          <a:xfrm>
            <a:off x="3522034" y="1300961"/>
            <a:ext cx="5772190" cy="4259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032892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648ED-FB36-8B86-6556-3738CCB98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5C962D7-023E-A42A-64CB-E2261454B8ED}"/>
              </a:ext>
            </a:extLst>
          </p:cNvPr>
          <p:cNvSpPr txBox="1"/>
          <p:nvPr/>
        </p:nvSpPr>
        <p:spPr>
          <a:xfrm>
            <a:off x="471342" y="4210104"/>
            <a:ext cx="4111645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</a:rPr>
              <a:t>4 октября 2024 года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926275-180E-39F1-89E2-64010C4349E4}"/>
              </a:ext>
            </a:extLst>
          </p:cNvPr>
          <p:cNvSpPr/>
          <p:nvPr/>
        </p:nvSpPr>
        <p:spPr>
          <a:xfrm>
            <a:off x="-230114" y="3000896"/>
            <a:ext cx="3281131" cy="326407"/>
          </a:xfrm>
          <a:prstGeom prst="rect">
            <a:avLst/>
          </a:prstGeom>
          <a:solidFill>
            <a:srgbClr val="F07B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8876D4-778F-74AB-0B5E-E03DE9AC076C}"/>
              </a:ext>
            </a:extLst>
          </p:cNvPr>
          <p:cNvSpPr txBox="1"/>
          <p:nvPr/>
        </p:nvSpPr>
        <p:spPr>
          <a:xfrm>
            <a:off x="221770" y="3036230"/>
            <a:ext cx="285621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РЕЖИССЕР-ПОСТАНОВЩИК</a:t>
            </a:r>
            <a:endParaRPr lang="ru-RU" sz="12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1E6BB63-57A7-75E9-F40E-4083C0A4C1AE}"/>
              </a:ext>
            </a:extLst>
          </p:cNvPr>
          <p:cNvSpPr/>
          <p:nvPr/>
        </p:nvSpPr>
        <p:spPr>
          <a:xfrm>
            <a:off x="-921708" y="2084409"/>
            <a:ext cx="3995737" cy="326407"/>
          </a:xfrm>
          <a:prstGeom prst="rect">
            <a:avLst/>
          </a:prstGeom>
          <a:solidFill>
            <a:srgbClr val="F07B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CC29FF-B538-9A16-CB47-9E47DCDDB866}"/>
              </a:ext>
            </a:extLst>
          </p:cNvPr>
          <p:cNvSpPr/>
          <p:nvPr/>
        </p:nvSpPr>
        <p:spPr>
          <a:xfrm>
            <a:off x="-1691371" y="3779563"/>
            <a:ext cx="4769359" cy="326407"/>
          </a:xfrm>
          <a:prstGeom prst="rect">
            <a:avLst/>
          </a:prstGeom>
          <a:solidFill>
            <a:srgbClr val="F07B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A6BF8B-598C-B1BE-7E1F-09AEBC330E26}"/>
              </a:ext>
            </a:extLst>
          </p:cNvPr>
          <p:cNvSpPr/>
          <p:nvPr/>
        </p:nvSpPr>
        <p:spPr>
          <a:xfrm>
            <a:off x="-921707" y="1210454"/>
            <a:ext cx="3995737" cy="326407"/>
          </a:xfrm>
          <a:prstGeom prst="rect">
            <a:avLst/>
          </a:prstGeom>
          <a:solidFill>
            <a:srgbClr val="F07B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3480CDE-5DD2-24B5-050F-8D0E3408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212" y="317836"/>
            <a:ext cx="4017963" cy="682727"/>
          </a:xfrm>
        </p:spPr>
        <p:txBody>
          <a:bodyPr/>
          <a:lstStyle/>
          <a:p>
            <a:r>
              <a:rPr lang="ru-RU">
                <a:solidFill>
                  <a:srgbClr val="333848"/>
                </a:solidFill>
              </a:rPr>
              <a:t>Просветительский спектакль</a:t>
            </a:r>
            <a:br>
              <a:rPr lang="ru-RU">
                <a:solidFill>
                  <a:srgbClr val="333848"/>
                </a:solidFill>
              </a:rPr>
            </a:br>
            <a:r>
              <a:rPr lang="ru-RU">
                <a:solidFill>
                  <a:srgbClr val="333848"/>
                </a:solidFill>
              </a:rPr>
              <a:t>«Как копейка рубль бережёт»</a:t>
            </a:r>
            <a:endParaRPr lang="ru-RU" dirty="0">
              <a:solidFill>
                <a:srgbClr val="333848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5F8F49-1DF1-736A-067F-47330DC2E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46050"/>
            <a:ext cx="1136991" cy="7874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0B5B04-2F60-D4F3-00F9-B2089EEC3A7D}"/>
              </a:ext>
            </a:extLst>
          </p:cNvPr>
          <p:cNvSpPr/>
          <p:nvPr/>
        </p:nvSpPr>
        <p:spPr>
          <a:xfrm>
            <a:off x="4533901" y="4972687"/>
            <a:ext cx="1263014" cy="180000"/>
          </a:xfrm>
          <a:prstGeom prst="rect">
            <a:avLst/>
          </a:prstGeom>
          <a:solidFill>
            <a:srgbClr val="F07B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945D68-9D92-C969-7A5C-91025651C34E}"/>
              </a:ext>
            </a:extLst>
          </p:cNvPr>
          <p:cNvSpPr/>
          <p:nvPr/>
        </p:nvSpPr>
        <p:spPr>
          <a:xfrm>
            <a:off x="6127147" y="1097508"/>
            <a:ext cx="3138196" cy="3629221"/>
          </a:xfrm>
          <a:prstGeom prst="rect">
            <a:avLst/>
          </a:prstGeom>
          <a:solidFill>
            <a:srgbClr val="F07B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FB2F71B-D2A7-E8FB-7E0D-C5DD92E55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70" y="1490352"/>
            <a:ext cx="4087158" cy="27247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1B4A90-778D-DA9D-2EE8-13C90F17A659}"/>
              </a:ext>
            </a:extLst>
          </p:cNvPr>
          <p:cNvSpPr txBox="1"/>
          <p:nvPr/>
        </p:nvSpPr>
        <p:spPr>
          <a:xfrm>
            <a:off x="460539" y="1230796"/>
            <a:ext cx="258301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</a:rPr>
              <a:t>ИНИЦИАТИВА ПОСТАНОВКИ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C4E856-6CE5-BA43-5217-8F3098467DE2}"/>
              </a:ext>
            </a:extLst>
          </p:cNvPr>
          <p:cNvSpPr txBox="1"/>
          <p:nvPr/>
        </p:nvSpPr>
        <p:spPr>
          <a:xfrm>
            <a:off x="471342" y="1569692"/>
            <a:ext cx="5459702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</a:rPr>
              <a:t>региональный центр финансовой грамотности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</a:rPr>
              <a:t>– АНО «Новосибирский Дом финансового просвещения»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64F926-08C9-CDE4-CAD6-2B95494DA589}"/>
              </a:ext>
            </a:extLst>
          </p:cNvPr>
          <p:cNvSpPr txBox="1"/>
          <p:nvPr/>
        </p:nvSpPr>
        <p:spPr>
          <a:xfrm>
            <a:off x="460539" y="2121045"/>
            <a:ext cx="544635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78607" hangingPunct="1">
              <a:defRPr/>
            </a:pPr>
            <a:r>
              <a:rPr lang="ru-RU" sz="1200" dirty="0">
                <a:solidFill>
                  <a:schemeClr val="bg1"/>
                </a:solidFill>
              </a:rPr>
              <a:t>РЕАЛИЗАЦИЯ ПОСТАНОВКИ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6F7DC2-BFBB-E2D5-8B37-AD48EFB0A71E}"/>
              </a:ext>
            </a:extLst>
          </p:cNvPr>
          <p:cNvSpPr txBox="1"/>
          <p:nvPr/>
        </p:nvSpPr>
        <p:spPr>
          <a:xfrm>
            <a:off x="460539" y="2489491"/>
            <a:ext cx="5446352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</a:rPr>
              <a:t>государственное автономное учреждение культуры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</a:rPr>
              <a:t>Новосибирской области «Новосибирский областной театр кукол»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53F222-97F4-86D0-0A9A-C9F3518423BD}"/>
              </a:ext>
            </a:extLst>
          </p:cNvPr>
          <p:cNvSpPr txBox="1"/>
          <p:nvPr/>
        </p:nvSpPr>
        <p:spPr>
          <a:xfrm>
            <a:off x="471342" y="3413819"/>
            <a:ext cx="5092606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</a:rPr>
              <a:t>заслуженная артистка России Ольга Гущина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D836C8-675B-FAC1-FC79-0244FD740B84}"/>
              </a:ext>
            </a:extLst>
          </p:cNvPr>
          <p:cNvSpPr txBox="1"/>
          <p:nvPr/>
        </p:nvSpPr>
        <p:spPr>
          <a:xfrm>
            <a:off x="471342" y="3804266"/>
            <a:ext cx="233489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78607" hangingPunct="1">
              <a:defRPr/>
            </a:pPr>
            <a:r>
              <a:rPr lang="ru-RU" sz="1200" dirty="0">
                <a:solidFill>
                  <a:schemeClr val="bg1"/>
                </a:solidFill>
              </a:rPr>
              <a:t>ПРЕМЬЕРА СПЕКТАКЛЯ</a:t>
            </a:r>
          </a:p>
        </p:txBody>
      </p:sp>
    </p:spTree>
    <p:extLst>
      <p:ext uri="{BB962C8B-B14F-4D97-AF65-F5344CB8AC3E}">
        <p14:creationId xmlns:p14="http://schemas.microsoft.com/office/powerpoint/2010/main" val="20613959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21BDD9A-788E-9EC9-DDC6-26EDA3F87BD4}"/>
              </a:ext>
            </a:extLst>
          </p:cNvPr>
          <p:cNvSpPr/>
          <p:nvPr/>
        </p:nvSpPr>
        <p:spPr>
          <a:xfrm>
            <a:off x="-576702" y="3499149"/>
            <a:ext cx="2217170" cy="697359"/>
          </a:xfrm>
          <a:prstGeom prst="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BA5BB5-1D0B-BC6B-E857-3878621C9676}"/>
              </a:ext>
            </a:extLst>
          </p:cNvPr>
          <p:cNvSpPr/>
          <p:nvPr/>
        </p:nvSpPr>
        <p:spPr>
          <a:xfrm>
            <a:off x="-576701" y="2588093"/>
            <a:ext cx="2217169" cy="735407"/>
          </a:xfrm>
          <a:prstGeom prst="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8AC264-6E1F-709A-E7E1-13AB8080B465}"/>
              </a:ext>
            </a:extLst>
          </p:cNvPr>
          <p:cNvSpPr/>
          <p:nvPr/>
        </p:nvSpPr>
        <p:spPr>
          <a:xfrm>
            <a:off x="-344783" y="1744343"/>
            <a:ext cx="2003734" cy="691513"/>
          </a:xfrm>
          <a:prstGeom prst="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E87631-BAEC-8EE0-7CD3-06BB65102E32}"/>
              </a:ext>
            </a:extLst>
          </p:cNvPr>
          <p:cNvSpPr/>
          <p:nvPr/>
        </p:nvSpPr>
        <p:spPr>
          <a:xfrm>
            <a:off x="-216636" y="1116293"/>
            <a:ext cx="3870960" cy="385465"/>
          </a:xfrm>
          <a:prstGeom prst="rect">
            <a:avLst/>
          </a:prstGeom>
          <a:solidFill>
            <a:srgbClr val="E6185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E0CC8-312B-3F76-13CE-CAE554E55C1C}"/>
              </a:ext>
            </a:extLst>
          </p:cNvPr>
          <p:cNvSpPr txBox="1"/>
          <p:nvPr/>
        </p:nvSpPr>
        <p:spPr>
          <a:xfrm>
            <a:off x="613922" y="1662289"/>
            <a:ext cx="961231" cy="7540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685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</a:p>
          <a:p>
            <a:r>
              <a:rPr lang="ru-RU" sz="1100" dirty="0">
                <a:solidFill>
                  <a:schemeClr val="bg1"/>
                </a:solidFill>
              </a:rPr>
              <a:t>человек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5405BF-A2AC-AD6A-5223-E115AA26A89D}"/>
              </a:ext>
            </a:extLst>
          </p:cNvPr>
          <p:cNvSpPr txBox="1"/>
          <p:nvPr/>
        </p:nvSpPr>
        <p:spPr>
          <a:xfrm>
            <a:off x="477841" y="2508037"/>
            <a:ext cx="1202893" cy="7540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</a:rPr>
              <a:t>11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</a:p>
          <a:p>
            <a:pPr marL="0" marR="0" lvl="0" indent="0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chemeClr val="bg1"/>
                </a:solidFill>
              </a:rPr>
              <a:t>спектаклей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212" y="333709"/>
            <a:ext cx="4017963" cy="682727"/>
          </a:xfrm>
        </p:spPr>
        <p:txBody>
          <a:bodyPr/>
          <a:lstStyle/>
          <a:p>
            <a:r>
              <a:rPr lang="ru-RU" dirty="0">
                <a:solidFill>
                  <a:srgbClr val="333848"/>
                </a:solidFill>
              </a:rPr>
              <a:t>Просветительский спектакль</a:t>
            </a:r>
            <a:br>
              <a:rPr lang="ru-RU" dirty="0">
                <a:solidFill>
                  <a:srgbClr val="333848"/>
                </a:solidFill>
              </a:rPr>
            </a:br>
            <a:r>
              <a:rPr lang="ru-RU" dirty="0">
                <a:solidFill>
                  <a:srgbClr val="333848"/>
                </a:solidFill>
              </a:rPr>
              <a:t>«Как копейка рубль бережёт»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36DDB8-E8A7-9FFD-AB4C-5939C86A5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46050"/>
            <a:ext cx="1136991" cy="787400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C363D0D-3996-FA28-F1AC-6F19A2D40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75109"/>
              </p:ext>
            </p:extLst>
          </p:nvPr>
        </p:nvGraphicFramePr>
        <p:xfrm>
          <a:off x="1718844" y="3692492"/>
          <a:ext cx="2039959" cy="584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9959">
                  <a:extLst>
                    <a:ext uri="{9D8B030D-6E8A-4147-A177-3AD203B41FA5}">
                      <a16:colId xmlns:a16="http://schemas.microsoft.com/office/drawing/2014/main" val="2233737143"/>
                    </a:ext>
                  </a:extLst>
                </a:gridCol>
              </a:tblGrid>
              <a:tr h="584775">
                <a:tc>
                  <a:txBody>
                    <a:bodyPr/>
                    <a:lstStyle/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333848"/>
                          </a:solidFill>
                        </a:rPr>
                        <a:t>на выездных площадках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14595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6C83ECF-D5AB-A0F3-EFB3-BBA15CDA5BB1}"/>
              </a:ext>
            </a:extLst>
          </p:cNvPr>
          <p:cNvSpPr txBox="1"/>
          <p:nvPr/>
        </p:nvSpPr>
        <p:spPr>
          <a:xfrm>
            <a:off x="463700" y="1145282"/>
            <a:ext cx="378826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1600" b="1" dirty="0">
                <a:solidFill>
                  <a:schemeClr val="bg1"/>
                </a:solidFill>
                <a:effectLst/>
              </a:rPr>
              <a:t>РЕЗУЛЬТАТЫ РЕАЛИЗАЦИИ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55762C-5566-AE21-43E2-68806ADA0634}"/>
              </a:ext>
            </a:extLst>
          </p:cNvPr>
          <p:cNvSpPr txBox="1"/>
          <p:nvPr/>
        </p:nvSpPr>
        <p:spPr>
          <a:xfrm>
            <a:off x="1718844" y="1898583"/>
            <a:ext cx="2717075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rgbClr val="333848"/>
                </a:solidFill>
              </a:rPr>
              <a:t>общий охват аудитории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76AF66-F1C4-0AC2-AC4D-710B084B6346}"/>
              </a:ext>
            </a:extLst>
          </p:cNvPr>
          <p:cNvSpPr txBox="1"/>
          <p:nvPr/>
        </p:nvSpPr>
        <p:spPr>
          <a:xfrm>
            <a:off x="1718844" y="2763427"/>
            <a:ext cx="214776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rgbClr val="333848"/>
                </a:solidFill>
              </a:rPr>
              <a:t>на площадке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solidFill>
                  <a:srgbClr val="333848"/>
                </a:solidFill>
              </a:rPr>
              <a:t>ГАУК НСО «Театр кукол»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920549-201D-9091-4BC5-4914636FCD02}"/>
              </a:ext>
            </a:extLst>
          </p:cNvPr>
          <p:cNvSpPr txBox="1"/>
          <p:nvPr/>
        </p:nvSpPr>
        <p:spPr>
          <a:xfrm>
            <a:off x="410369" y="3423357"/>
            <a:ext cx="1368334" cy="7540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</a:rPr>
              <a:t>4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</a:p>
          <a:p>
            <a:pPr marL="0" marR="0" lvl="0" indent="0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chemeClr val="bg1"/>
                </a:solidFill>
              </a:rPr>
              <a:t>спектакля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39E6E-83BC-BE70-265C-425130B10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DC64BD-4ACA-631F-B6F1-3731CB80B212}"/>
              </a:ext>
            </a:extLst>
          </p:cNvPr>
          <p:cNvSpPr/>
          <p:nvPr/>
        </p:nvSpPr>
        <p:spPr>
          <a:xfrm>
            <a:off x="-335280" y="1155086"/>
            <a:ext cx="4071258" cy="431752"/>
          </a:xfrm>
          <a:prstGeom prst="rect">
            <a:avLst/>
          </a:prstGeom>
          <a:solidFill>
            <a:srgbClr val="004F9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523CB5B7-5D02-1EBD-98F7-27C9887B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32" y="364810"/>
            <a:ext cx="4017963" cy="682727"/>
          </a:xfrm>
        </p:spPr>
        <p:txBody>
          <a:bodyPr/>
          <a:lstStyle/>
          <a:p>
            <a:r>
              <a:rPr lang="ru-RU" dirty="0">
                <a:solidFill>
                  <a:srgbClr val="333848"/>
                </a:solidFill>
              </a:rPr>
              <a:t>Просветительский спектакль</a:t>
            </a:r>
            <a:br>
              <a:rPr lang="ru-RU" dirty="0">
                <a:solidFill>
                  <a:srgbClr val="333848"/>
                </a:solidFill>
              </a:rPr>
            </a:br>
            <a:r>
              <a:rPr lang="ru-RU" dirty="0">
                <a:solidFill>
                  <a:srgbClr val="333848"/>
                </a:solidFill>
              </a:rPr>
              <a:t>«Как копейка рубль бережёт»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5ADB96-3D58-B41E-BFE0-EA5E292FFA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46050"/>
            <a:ext cx="1136991" cy="7874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A120C0-9E43-A6B7-A223-E78EE7AAB1C7}"/>
              </a:ext>
            </a:extLst>
          </p:cNvPr>
          <p:cNvSpPr/>
          <p:nvPr/>
        </p:nvSpPr>
        <p:spPr>
          <a:xfrm>
            <a:off x="6829007" y="4972687"/>
            <a:ext cx="1453932" cy="180000"/>
          </a:xfrm>
          <a:prstGeom prst="rect">
            <a:avLst/>
          </a:prstGeom>
          <a:solidFill>
            <a:srgbClr val="004F9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51521E1-5F1C-BE73-CC7B-5F5A93DD7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951138"/>
              </p:ext>
            </p:extLst>
          </p:nvPr>
        </p:nvGraphicFramePr>
        <p:xfrm>
          <a:off x="490519" y="1197301"/>
          <a:ext cx="4454175" cy="357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4175">
                  <a:extLst>
                    <a:ext uri="{9D8B030D-6E8A-4147-A177-3AD203B41FA5}">
                      <a16:colId xmlns:a16="http://schemas.microsoft.com/office/drawing/2014/main" val="746944345"/>
                    </a:ext>
                  </a:extLst>
                </a:gridCol>
              </a:tblGrid>
              <a:tr h="35751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СОЦИАЛЬНАЯ ЗНАЧИМОСТЬ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145952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82CE461-D8A6-F636-FCC4-69EBD0B00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09295"/>
              </p:ext>
            </p:extLst>
          </p:nvPr>
        </p:nvGraphicFramePr>
        <p:xfrm>
          <a:off x="1141241" y="3888930"/>
          <a:ext cx="4262609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2609">
                  <a:extLst>
                    <a:ext uri="{9D8B030D-6E8A-4147-A177-3AD203B41FA5}">
                      <a16:colId xmlns:a16="http://schemas.microsoft.com/office/drawing/2014/main" val="4031549673"/>
                    </a:ext>
                  </a:extLst>
                </a:gridCol>
              </a:tblGrid>
              <a:tr h="602962">
                <a:tc>
                  <a:txBody>
                    <a:bodyPr/>
                    <a:lstStyle/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cap="none" spc="0" baseline="0" dirty="0">
                          <a:solidFill>
                            <a:srgbClr val="004F9E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Поддержка семейных традиций: </a:t>
                      </a:r>
                    </a:p>
                    <a:p>
                      <a:pPr marL="0" marR="0" lvl="0" indent="0" algn="l" defTabSz="2786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>
                          <a:solidFill>
                            <a:srgbClr val="33384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спектакль призван стать поводом для обсуждения финансовых вопросов в кругу семьи, формирования позитивных финансовых установок и ценностей</a:t>
                      </a:r>
                      <a:endParaRPr lang="ru-RU" sz="1600" dirty="0">
                        <a:solidFill>
                          <a:srgbClr val="333848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486348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DCF4337-4AEC-2967-B8BB-F782FC975021}"/>
              </a:ext>
            </a:extLst>
          </p:cNvPr>
          <p:cNvSpPr/>
          <p:nvPr/>
        </p:nvSpPr>
        <p:spPr>
          <a:xfrm>
            <a:off x="6829006" y="2047537"/>
            <a:ext cx="1453933" cy="2953588"/>
          </a:xfrm>
          <a:prstGeom prst="rect">
            <a:avLst/>
          </a:prstGeom>
          <a:solidFill>
            <a:srgbClr val="004F9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F3F10D-FB86-D8F7-CB46-58A3A69BD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170" y="2283273"/>
            <a:ext cx="3485830" cy="2323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C635C9-A2D3-62C0-C02D-5497C5C206F1}"/>
              </a:ext>
            </a:extLst>
          </p:cNvPr>
          <p:cNvSpPr txBox="1"/>
          <p:nvPr/>
        </p:nvSpPr>
        <p:spPr>
          <a:xfrm>
            <a:off x="1127195" y="1651085"/>
            <a:ext cx="4578530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004F9E"/>
                </a:solidFill>
              </a:rPr>
              <a:t>Формирование основ управления финансами: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</a:rPr>
              <a:t>спектакль в доступной для детей форме </a:t>
            </a:r>
            <a:r>
              <a:rPr lang="ru-RU" sz="1100" b="0">
                <a:solidFill>
                  <a:srgbClr val="333848"/>
                </a:solidFill>
              </a:rPr>
              <a:t>раскрывает базовые </a:t>
            </a:r>
            <a:r>
              <a:rPr lang="ru-RU" sz="1100" b="0" dirty="0">
                <a:solidFill>
                  <a:srgbClr val="333848"/>
                </a:solidFill>
              </a:rPr>
              <a:t>принципы финансового планирования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7A12A4-E57C-15D1-68BB-5B9D569418E8}"/>
              </a:ext>
            </a:extLst>
          </p:cNvPr>
          <p:cNvSpPr txBox="1"/>
          <p:nvPr/>
        </p:nvSpPr>
        <p:spPr>
          <a:xfrm>
            <a:off x="1136421" y="2379544"/>
            <a:ext cx="4578530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4F9E"/>
                </a:solidFill>
              </a:rPr>
              <a:t>Развитие критического мышления: </a:t>
            </a:r>
          </a:p>
          <a:p>
            <a:pPr marL="0" marR="0" lvl="0" indent="0" algn="l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>
                <a:solidFill>
                  <a:srgbClr val="333848"/>
                </a:solidFill>
              </a:rPr>
              <a:t>через интерактивные элементы и сюжетные повороты спектакля зрители учатся различать потребности и желания, принимать осознанные решения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0254E4-E6B4-1739-A5D3-AE8A24F20014}"/>
              </a:ext>
            </a:extLst>
          </p:cNvPr>
          <p:cNvSpPr txBox="1"/>
          <p:nvPr/>
        </p:nvSpPr>
        <p:spPr>
          <a:xfrm>
            <a:off x="1141241" y="3188182"/>
            <a:ext cx="4578530" cy="5693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/>
            <a:r>
              <a:rPr lang="ru-RU" sz="1100" b="1" dirty="0">
                <a:solidFill>
                  <a:srgbClr val="004F9E"/>
                </a:solidFill>
                <a:latin typeface="+mn-lt"/>
              </a:rPr>
              <a:t>Работа в команде и развитие социальных навыков: </a:t>
            </a:r>
          </a:p>
          <a:p>
            <a:pPr lvl="0" algn="l"/>
            <a:r>
              <a:rPr lang="ru-RU" sz="1000" b="0" i="0" u="none" strike="noStrike" cap="none" spc="0" baseline="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участие в интерактивных элементах спектакля способствует развитию навыков коммуникации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FFC8D60-8385-B071-92C6-D2FD3F0BFFAD}"/>
              </a:ext>
            </a:extLst>
          </p:cNvPr>
          <p:cNvGrpSpPr/>
          <p:nvPr/>
        </p:nvGrpSpPr>
        <p:grpSpPr>
          <a:xfrm>
            <a:off x="557331" y="1688204"/>
            <a:ext cx="583910" cy="534205"/>
            <a:chOff x="337547" y="2530924"/>
            <a:chExt cx="426630" cy="420894"/>
          </a:xfrm>
          <a:solidFill>
            <a:srgbClr val="004F9E"/>
          </a:solidFill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FEDD00A9-7D16-F74E-21B5-4F4E7ECC79CC}"/>
                </a:ext>
              </a:extLst>
            </p:cNvPr>
            <p:cNvSpPr/>
            <p:nvPr/>
          </p:nvSpPr>
          <p:spPr>
            <a:xfrm>
              <a:off x="337547" y="2530924"/>
              <a:ext cx="426630" cy="42089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A83977-B32C-E7D2-C482-F9BBE464B31F}"/>
                </a:ext>
              </a:extLst>
            </p:cNvPr>
            <p:cNvSpPr txBox="1"/>
            <p:nvPr/>
          </p:nvSpPr>
          <p:spPr>
            <a:xfrm>
              <a:off x="372266" y="2530924"/>
              <a:ext cx="337033" cy="36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ECF0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ru-RU" sz="1100" b="0" dirty="0">
                  <a:solidFill>
                    <a:srgbClr val="333848"/>
                  </a:solidFill>
                  <a:latin typeface="+mn-lt"/>
                </a:rPr>
                <a:t> </a:t>
              </a:r>
              <a:endParaRPr lang="ru-RU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E8E1CE9-749B-B85F-7B8F-12B72691FFF2}"/>
              </a:ext>
            </a:extLst>
          </p:cNvPr>
          <p:cNvGrpSpPr/>
          <p:nvPr/>
        </p:nvGrpSpPr>
        <p:grpSpPr>
          <a:xfrm>
            <a:off x="555059" y="2432552"/>
            <a:ext cx="581362" cy="556640"/>
            <a:chOff x="337547" y="2530924"/>
            <a:chExt cx="426630" cy="420894"/>
          </a:xfrm>
          <a:solidFill>
            <a:srgbClr val="004F9E"/>
          </a:solidFill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B4BCAD62-B654-95DB-5B3A-37BB36251B2D}"/>
                </a:ext>
              </a:extLst>
            </p:cNvPr>
            <p:cNvSpPr/>
            <p:nvPr/>
          </p:nvSpPr>
          <p:spPr>
            <a:xfrm>
              <a:off x="337547" y="2530924"/>
              <a:ext cx="426630" cy="42089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AA867F-81E9-7873-0F51-E1877C66D64B}"/>
                </a:ext>
              </a:extLst>
            </p:cNvPr>
            <p:cNvSpPr txBox="1"/>
            <p:nvPr/>
          </p:nvSpPr>
          <p:spPr>
            <a:xfrm>
              <a:off x="372266" y="2530924"/>
              <a:ext cx="337033" cy="363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ECF0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1100" b="0" dirty="0">
                  <a:solidFill>
                    <a:srgbClr val="333848"/>
                  </a:solidFill>
                  <a:latin typeface="+mn-lt"/>
                </a:rPr>
                <a:t> </a:t>
              </a:r>
              <a:endParaRPr lang="ru-RU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49D5E45-C86A-9293-E594-4487BFA08FE1}"/>
              </a:ext>
            </a:extLst>
          </p:cNvPr>
          <p:cNvGrpSpPr/>
          <p:nvPr/>
        </p:nvGrpSpPr>
        <p:grpSpPr>
          <a:xfrm>
            <a:off x="557331" y="3165593"/>
            <a:ext cx="583910" cy="600164"/>
            <a:chOff x="337547" y="2530924"/>
            <a:chExt cx="426630" cy="461665"/>
          </a:xfrm>
          <a:solidFill>
            <a:srgbClr val="004F9E"/>
          </a:solidFill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1A649266-D774-FF5F-44F6-A1F2D7CD3769}"/>
                </a:ext>
              </a:extLst>
            </p:cNvPr>
            <p:cNvSpPr/>
            <p:nvPr/>
          </p:nvSpPr>
          <p:spPr>
            <a:xfrm>
              <a:off x="337547" y="2530924"/>
              <a:ext cx="426630" cy="42089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B8985A-7E2B-F67A-AF1B-A90430EB85B6}"/>
                </a:ext>
              </a:extLst>
            </p:cNvPr>
            <p:cNvSpPr txBox="1"/>
            <p:nvPr/>
          </p:nvSpPr>
          <p:spPr>
            <a:xfrm>
              <a:off x="372266" y="2530924"/>
              <a:ext cx="337033" cy="461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ECF0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ru-RU" sz="1100" b="0" dirty="0">
                  <a:solidFill>
                    <a:srgbClr val="333848"/>
                  </a:solidFill>
                  <a:latin typeface="+mn-lt"/>
                </a:rPr>
                <a:t> </a:t>
              </a:r>
              <a:endParaRPr lang="ru-RU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0AB4AD8-3C0C-0B70-6B74-028231CA2311}"/>
              </a:ext>
            </a:extLst>
          </p:cNvPr>
          <p:cNvGrpSpPr/>
          <p:nvPr/>
        </p:nvGrpSpPr>
        <p:grpSpPr>
          <a:xfrm>
            <a:off x="557331" y="3889156"/>
            <a:ext cx="579090" cy="600164"/>
            <a:chOff x="337547" y="2530924"/>
            <a:chExt cx="426630" cy="461665"/>
          </a:xfrm>
          <a:solidFill>
            <a:srgbClr val="004F9E"/>
          </a:solidFill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788AB823-9EBA-5018-6AB4-CD60EBE8936F}"/>
                </a:ext>
              </a:extLst>
            </p:cNvPr>
            <p:cNvSpPr/>
            <p:nvPr/>
          </p:nvSpPr>
          <p:spPr>
            <a:xfrm>
              <a:off x="337547" y="2530924"/>
              <a:ext cx="426630" cy="42089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6FA0EFF-8CDC-4463-5570-FA3D6B64047D}"/>
                </a:ext>
              </a:extLst>
            </p:cNvPr>
            <p:cNvSpPr txBox="1"/>
            <p:nvPr/>
          </p:nvSpPr>
          <p:spPr>
            <a:xfrm>
              <a:off x="372266" y="2530924"/>
              <a:ext cx="337033" cy="461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ECF0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ru-RU" sz="1200" b="0" dirty="0">
                  <a:solidFill>
                    <a:srgbClr val="333848"/>
                  </a:solidFill>
                  <a:latin typeface="+mn-lt"/>
                </a:rPr>
                <a:t> 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20276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Благодарим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386</Words>
  <Application>Microsoft Office PowerPoint</Application>
  <PresentationFormat>Экран (16:9)</PresentationFormat>
  <Paragraphs>66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Helvetica Neue</vt:lpstr>
      <vt:lpstr>Helvetica Neue Light</vt:lpstr>
      <vt:lpstr>Proxima Nova Rg</vt:lpstr>
      <vt:lpstr>White</vt:lpstr>
      <vt:lpstr>Просветительский спектакль  по финансовой грамотности «Как копейка рубль бережёт»</vt:lpstr>
      <vt:lpstr>Просветительский спектакль «Как копейка рубль бережёт»</vt:lpstr>
      <vt:lpstr>Просветительский спектакль «Как копейка рубль бережёт»</vt:lpstr>
      <vt:lpstr>Просветительский спектакль «Как копейка рубль бережёт»</vt:lpstr>
      <vt:lpstr>Просветительский спектакль «Как копейка рубль бережёт»</vt:lpstr>
      <vt:lpstr>Просветительский спектакль «Как копейка рубль бережёт»</vt:lpstr>
      <vt:lpstr>Благодарим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Фищенко Кристина</dc:creator>
  <cp:lastModifiedBy>Татьяна Решетилова</cp:lastModifiedBy>
  <cp:revision>120</cp:revision>
  <dcterms:modified xsi:type="dcterms:W3CDTF">2025-04-18T08:59:32Z</dcterms:modified>
</cp:coreProperties>
</file>