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2" r:id="rId3"/>
    <p:sldId id="263" r:id="rId4"/>
    <p:sldId id="268" r:id="rId5"/>
    <p:sldId id="258" r:id="rId6"/>
    <p:sldId id="265" r:id="rId7"/>
    <p:sldId id="259" r:id="rId8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 Тилимова" initials="ЕТ" lastIdx="1" clrIdx="0">
    <p:extLst>
      <p:ext uri="{19B8F6BF-5375-455C-9EA6-DF929625EA0E}">
        <p15:presenceInfo xmlns:p15="http://schemas.microsoft.com/office/powerpoint/2012/main" userId="0ea5c6bb7a4657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848"/>
    <a:srgbClr val="004F9E"/>
    <a:srgbClr val="E61859"/>
    <a:srgbClr val="F07B00"/>
    <a:srgbClr val="B8BDC0"/>
    <a:srgbClr val="E6E6E6"/>
    <a:srgbClr val="338484"/>
    <a:srgbClr val="009657"/>
    <a:srgbClr val="F07D00"/>
    <a:srgbClr val="F17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48" d="100"/>
          <a:sy n="148" d="100"/>
        </p:scale>
        <p:origin x="420" y="120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eb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jpeg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79425" y="3964158"/>
            <a:ext cx="8185150" cy="992143"/>
          </a:xfrm>
        </p:spPr>
        <p:txBody>
          <a:bodyPr>
            <a:noAutofit/>
          </a:bodyPr>
          <a:lstStyle/>
          <a:p>
            <a:pPr>
              <a:lnSpc>
                <a:spcPts val="1100"/>
              </a:lnSpc>
            </a:pPr>
            <a:r>
              <a:rPr lang="ru-RU" sz="1100" dirty="0">
                <a:solidFill>
                  <a:srgbClr val="333848"/>
                </a:solidFill>
              </a:rPr>
              <a:t>Направление практики: </a:t>
            </a:r>
            <a:r>
              <a:rPr lang="ru-RU" sz="1100" b="0" dirty="0">
                <a:solidFill>
                  <a:srgbClr val="333848"/>
                </a:solidFill>
              </a:rPr>
              <a:t>Образовательные и просветительские проекты по финансовой грамотности для взрослых</a:t>
            </a:r>
          </a:p>
          <a:p>
            <a:pPr>
              <a:lnSpc>
                <a:spcPts val="1100"/>
              </a:lnSpc>
            </a:pPr>
            <a:r>
              <a:rPr lang="ru-RU" sz="1100" dirty="0">
                <a:solidFill>
                  <a:srgbClr val="333848"/>
                </a:solidFill>
              </a:rPr>
              <a:t>Наименование субъекта: </a:t>
            </a:r>
            <a:r>
              <a:rPr lang="ru-RU" sz="1100" b="0" dirty="0">
                <a:solidFill>
                  <a:srgbClr val="333848"/>
                </a:solidFill>
              </a:rPr>
              <a:t>Новосибирская область</a:t>
            </a:r>
          </a:p>
          <a:p>
            <a:pPr>
              <a:lnSpc>
                <a:spcPts val="1100"/>
              </a:lnSpc>
            </a:pPr>
            <a:r>
              <a:rPr lang="ru-RU" sz="1100" dirty="0">
                <a:solidFill>
                  <a:srgbClr val="333848"/>
                </a:solidFill>
              </a:rPr>
              <a:t>Авторы практики: </a:t>
            </a:r>
            <a:r>
              <a:rPr lang="ru-RU" sz="1100" b="0" dirty="0">
                <a:solidFill>
                  <a:srgbClr val="333848"/>
                </a:solidFill>
              </a:rPr>
              <a:t>АНО «Дом финансового просвещения», ГАУК НСО НГОНБ</a:t>
            </a:r>
          </a:p>
          <a:p>
            <a:pPr>
              <a:lnSpc>
                <a:spcPts val="1100"/>
              </a:lnSpc>
            </a:pPr>
            <a:r>
              <a:rPr lang="ru-RU" sz="1100" dirty="0">
                <a:solidFill>
                  <a:srgbClr val="333848"/>
                </a:solidFill>
              </a:rPr>
              <a:t>Контактное лицо: </a:t>
            </a:r>
            <a:r>
              <a:rPr lang="ru-RU" sz="1100" b="0" dirty="0">
                <a:solidFill>
                  <a:srgbClr val="333848"/>
                </a:solidFill>
              </a:rPr>
              <a:t>Решетилова Татьяна Алексеевна, тел.: 8-951-396-35-65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039" y="1579607"/>
            <a:ext cx="6310811" cy="99214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333848"/>
                </a:solidFill>
              </a:rPr>
              <a:t>Цикл лекций по финансовой грамотности для взрослого населения</a:t>
            </a:r>
            <a:br>
              <a:rPr lang="ru-RU" dirty="0">
                <a:solidFill>
                  <a:srgbClr val="333848"/>
                </a:solidFill>
              </a:rPr>
            </a:br>
            <a:r>
              <a:rPr lang="ru-RU" dirty="0">
                <a:solidFill>
                  <a:srgbClr val="333848"/>
                </a:solidFill>
              </a:rPr>
              <a:t>на библиотечных площадках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DA3E1B-B871-6952-5103-917F110350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" y="290471"/>
            <a:ext cx="1488216" cy="992144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1C58037-DB3D-2A75-1FA6-1B7813982A94}"/>
              </a:ext>
            </a:extLst>
          </p:cNvPr>
          <p:cNvSpPr/>
          <p:nvPr/>
        </p:nvSpPr>
        <p:spPr>
          <a:xfrm>
            <a:off x="5090307" y="2233363"/>
            <a:ext cx="4389120" cy="2396954"/>
          </a:xfrm>
          <a:prstGeom prst="rect">
            <a:avLst/>
          </a:prstGeom>
          <a:solidFill>
            <a:srgbClr val="B8BD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AB12C12-5AE4-B88C-3B80-AB6C8A98F064}"/>
              </a:ext>
            </a:extLst>
          </p:cNvPr>
          <p:cNvSpPr/>
          <p:nvPr/>
        </p:nvSpPr>
        <p:spPr>
          <a:xfrm>
            <a:off x="-182880" y="1257935"/>
            <a:ext cx="1508760" cy="682727"/>
          </a:xfrm>
          <a:prstGeom prst="rect">
            <a:avLst/>
          </a:prstGeom>
          <a:solidFill>
            <a:srgbClr val="B8BD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B42CAA52-0206-D0E4-1632-5FE0E0163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488" y="317310"/>
            <a:ext cx="6773808" cy="682727"/>
          </a:xfrm>
        </p:spPr>
        <p:txBody>
          <a:bodyPr/>
          <a:lstStyle/>
          <a:p>
            <a:r>
              <a:rPr lang="ru-RU" dirty="0">
                <a:solidFill>
                  <a:srgbClr val="333848"/>
                </a:solidFill>
              </a:rPr>
              <a:t>Цикл лекций по финансовой грамотности </a:t>
            </a:r>
            <a:br>
              <a:rPr lang="ru-RU" dirty="0">
                <a:solidFill>
                  <a:srgbClr val="333848"/>
                </a:solidFill>
              </a:rPr>
            </a:br>
            <a:r>
              <a:rPr lang="ru-RU" dirty="0">
                <a:solidFill>
                  <a:srgbClr val="333848"/>
                </a:solidFill>
              </a:rPr>
              <a:t>для взрослого населения на библиотечных площадках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76B04C-7CB0-B48B-3688-489C1F943E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46050"/>
            <a:ext cx="1136991" cy="7874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AD15577-5584-B954-2573-0992DC4400EA}"/>
              </a:ext>
            </a:extLst>
          </p:cNvPr>
          <p:cNvSpPr/>
          <p:nvPr/>
        </p:nvSpPr>
        <p:spPr>
          <a:xfrm>
            <a:off x="-577850" y="1257935"/>
            <a:ext cx="9832885" cy="68272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2CCEA9CC-45F4-C206-7882-568CDE71C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227988"/>
              </p:ext>
            </p:extLst>
          </p:nvPr>
        </p:nvGraphicFramePr>
        <p:xfrm>
          <a:off x="252413" y="1364850"/>
          <a:ext cx="8891587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7011">
                  <a:extLst>
                    <a:ext uri="{9D8B030D-6E8A-4147-A177-3AD203B41FA5}">
                      <a16:colId xmlns:a16="http://schemas.microsoft.com/office/drawing/2014/main" val="746944345"/>
                    </a:ext>
                  </a:extLst>
                </a:gridCol>
                <a:gridCol w="7844576">
                  <a:extLst>
                    <a:ext uri="{9D8B030D-6E8A-4147-A177-3AD203B41FA5}">
                      <a16:colId xmlns:a16="http://schemas.microsoft.com/office/drawing/2014/main" val="22337371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ЦЕЛЬ: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333848"/>
                          </a:solidFill>
                        </a:rPr>
                        <a:t>Формирование основ финансово грамотного поведения взрослого населения Новосибирской области, популяризация в регионе финансовой культуры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0145952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EFC90983-2D0D-F67C-1B75-9581C8FA2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127296"/>
              </p:ext>
            </p:extLst>
          </p:nvPr>
        </p:nvGraphicFramePr>
        <p:xfrm>
          <a:off x="242117" y="2062657"/>
          <a:ext cx="1789747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9747">
                  <a:extLst>
                    <a:ext uri="{9D8B030D-6E8A-4147-A177-3AD203B41FA5}">
                      <a16:colId xmlns:a16="http://schemas.microsoft.com/office/drawing/2014/main" val="746944345"/>
                    </a:ext>
                  </a:extLst>
                </a:gridCol>
              </a:tblGrid>
              <a:tr h="299855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rgbClr val="B8BDC0"/>
                          </a:solidFill>
                          <a:effectLst/>
                        </a:rPr>
                        <a:t>ЗАДАЧИ:</a:t>
                      </a:r>
                    </a:p>
                    <a:p>
                      <a:pPr algn="l"/>
                      <a:endParaRPr lang="ru-RU" sz="1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6259643"/>
                  </a:ext>
                </a:extLst>
              </a:tr>
            </a:tbl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8357C11-F093-00B5-411A-3454F0AF4CF8}"/>
              </a:ext>
            </a:extLst>
          </p:cNvPr>
          <p:cNvSpPr/>
          <p:nvPr/>
        </p:nvSpPr>
        <p:spPr>
          <a:xfrm>
            <a:off x="-30479" y="4972687"/>
            <a:ext cx="1916430" cy="180000"/>
          </a:xfrm>
          <a:prstGeom prst="rect">
            <a:avLst/>
          </a:prstGeom>
          <a:solidFill>
            <a:srgbClr val="B8BD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828287-E2AE-93C8-DC16-DCA4B0838837}"/>
              </a:ext>
            </a:extLst>
          </p:cNvPr>
          <p:cNvSpPr txBox="1"/>
          <p:nvPr/>
        </p:nvSpPr>
        <p:spPr>
          <a:xfrm>
            <a:off x="927736" y="3875710"/>
            <a:ext cx="4003507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" b="0" dirty="0">
              <a:solidFill>
                <a:srgbClr val="333848"/>
              </a:solidFill>
              <a:latin typeface="+mn-lt"/>
            </a:endParaRPr>
          </a:p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00" b="0" dirty="0">
              <a:solidFill>
                <a:srgbClr val="333848"/>
              </a:solidFill>
              <a:latin typeface="+mn-lt"/>
            </a:endParaRPr>
          </a:p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rgbClr val="333848"/>
                </a:solidFill>
                <a:latin typeface="+mn-lt"/>
              </a:rPr>
              <a:t>Стимулировать интерес жителей региона </a:t>
            </a:r>
          </a:p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rgbClr val="333848"/>
                </a:solidFill>
                <a:latin typeface="+mn-lt"/>
              </a:rPr>
              <a:t>к дальнейшему финансовому просвещению, </a:t>
            </a:r>
          </a:p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rgbClr val="333848"/>
                </a:solidFill>
                <a:latin typeface="+mn-lt"/>
              </a:rPr>
              <a:t>в том числе посредством самообразования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8E45022-CE06-7132-402C-2B8D37693881}"/>
              </a:ext>
            </a:extLst>
          </p:cNvPr>
          <p:cNvGrpSpPr/>
          <p:nvPr/>
        </p:nvGrpSpPr>
        <p:grpSpPr>
          <a:xfrm>
            <a:off x="372266" y="2530924"/>
            <a:ext cx="555470" cy="517630"/>
            <a:chOff x="337547" y="2530924"/>
            <a:chExt cx="426630" cy="420894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C986D5F2-F9BA-AD94-0FF1-93B2E782BB40}"/>
                </a:ext>
              </a:extLst>
            </p:cNvPr>
            <p:cNvSpPr/>
            <p:nvPr/>
          </p:nvSpPr>
          <p:spPr>
            <a:xfrm>
              <a:off x="337547" y="2530924"/>
              <a:ext cx="426630" cy="420894"/>
            </a:xfrm>
            <a:prstGeom prst="ellipse">
              <a:avLst/>
            </a:prstGeom>
            <a:solidFill>
              <a:srgbClr val="B8BDC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D4716A9-C87D-C752-2985-B17390A175D3}"/>
                </a:ext>
              </a:extLst>
            </p:cNvPr>
            <p:cNvSpPr txBox="1"/>
            <p:nvPr/>
          </p:nvSpPr>
          <p:spPr>
            <a:xfrm>
              <a:off x="372266" y="2530924"/>
              <a:ext cx="337033" cy="375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ECF0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ru-RU" sz="1100" b="0" dirty="0">
                  <a:solidFill>
                    <a:srgbClr val="333848"/>
                  </a:solidFill>
                  <a:latin typeface="+mn-lt"/>
                </a:rPr>
                <a:t> </a:t>
              </a:r>
              <a:endParaRPr lang="ru-RU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81F8925-E8C9-EB99-B18E-7847DCF857F4}"/>
              </a:ext>
            </a:extLst>
          </p:cNvPr>
          <p:cNvSpPr txBox="1"/>
          <p:nvPr/>
        </p:nvSpPr>
        <p:spPr>
          <a:xfrm>
            <a:off x="927736" y="2469434"/>
            <a:ext cx="4918074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rgbClr val="333848"/>
                </a:solidFill>
                <a:latin typeface="+mn-lt"/>
              </a:rPr>
              <a:t>Создать условия для формирования основ </a:t>
            </a:r>
          </a:p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rgbClr val="333848"/>
                </a:solidFill>
                <a:latin typeface="+mn-lt"/>
              </a:rPr>
              <a:t>и принципов финансово грамотного поведения </a:t>
            </a:r>
          </a:p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rgbClr val="333848"/>
                </a:solidFill>
                <a:latin typeface="+mn-lt"/>
              </a:rPr>
              <a:t>взрослого населения региона, в том числе </a:t>
            </a:r>
          </a:p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rgbClr val="333848"/>
                </a:solidFill>
                <a:latin typeface="+mn-lt"/>
              </a:rPr>
              <a:t>жителей отдаленных территорий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AAB63C-C581-E345-1246-2C6F1CA83051}"/>
              </a:ext>
            </a:extLst>
          </p:cNvPr>
          <p:cNvSpPr txBox="1"/>
          <p:nvPr/>
        </p:nvSpPr>
        <p:spPr>
          <a:xfrm>
            <a:off x="927736" y="3396792"/>
            <a:ext cx="5006340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rgbClr val="333848"/>
                </a:solidFill>
                <a:latin typeface="+mn-lt"/>
              </a:rPr>
              <a:t>Усилить внимание населения Новосибирской области </a:t>
            </a:r>
          </a:p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rgbClr val="333848"/>
                </a:solidFill>
                <a:latin typeface="+mn-lt"/>
              </a:rPr>
              <a:t>к тематике финансовой грамотности и финансовой культуры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03034CB-E639-2D8C-6DA9-A80682BCA106}"/>
              </a:ext>
            </a:extLst>
          </p:cNvPr>
          <p:cNvGrpSpPr/>
          <p:nvPr/>
        </p:nvGrpSpPr>
        <p:grpSpPr>
          <a:xfrm>
            <a:off x="372266" y="3334065"/>
            <a:ext cx="555470" cy="517630"/>
            <a:chOff x="337547" y="2530924"/>
            <a:chExt cx="426630" cy="42089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373519A0-2C71-5135-E799-0BCD08A0E36A}"/>
                </a:ext>
              </a:extLst>
            </p:cNvPr>
            <p:cNvSpPr/>
            <p:nvPr/>
          </p:nvSpPr>
          <p:spPr>
            <a:xfrm>
              <a:off x="337547" y="2530924"/>
              <a:ext cx="426630" cy="420894"/>
            </a:xfrm>
            <a:prstGeom prst="ellipse">
              <a:avLst/>
            </a:prstGeom>
            <a:solidFill>
              <a:srgbClr val="B8BDC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DDB3E4C-4E1D-98E6-47A0-A30CF7ACB998}"/>
                </a:ext>
              </a:extLst>
            </p:cNvPr>
            <p:cNvSpPr txBox="1"/>
            <p:nvPr/>
          </p:nvSpPr>
          <p:spPr>
            <a:xfrm>
              <a:off x="372266" y="2530924"/>
              <a:ext cx="337033" cy="375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ECF0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ru-RU" sz="1100" b="0" dirty="0">
                  <a:solidFill>
                    <a:srgbClr val="333848"/>
                  </a:solidFill>
                  <a:latin typeface="+mn-lt"/>
                </a:rPr>
                <a:t> </a:t>
              </a:r>
              <a:endParaRPr lang="ru-RU" dirty="0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014F7378-1B00-C315-D82A-60F1E7740062}"/>
              </a:ext>
            </a:extLst>
          </p:cNvPr>
          <p:cNvGrpSpPr/>
          <p:nvPr/>
        </p:nvGrpSpPr>
        <p:grpSpPr>
          <a:xfrm>
            <a:off x="372266" y="4058712"/>
            <a:ext cx="555470" cy="517630"/>
            <a:chOff x="337547" y="2530924"/>
            <a:chExt cx="426630" cy="420894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AB845DB1-45D3-449E-D1FF-BAA9F0FD47A4}"/>
                </a:ext>
              </a:extLst>
            </p:cNvPr>
            <p:cNvSpPr/>
            <p:nvPr/>
          </p:nvSpPr>
          <p:spPr>
            <a:xfrm>
              <a:off x="337547" y="2530924"/>
              <a:ext cx="426630" cy="420894"/>
            </a:xfrm>
            <a:prstGeom prst="ellipse">
              <a:avLst/>
            </a:prstGeom>
            <a:solidFill>
              <a:srgbClr val="B8BDC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0DEAA7F-9EA0-90A5-B2D0-F2E1BC886F26}"/>
                </a:ext>
              </a:extLst>
            </p:cNvPr>
            <p:cNvSpPr txBox="1"/>
            <p:nvPr/>
          </p:nvSpPr>
          <p:spPr>
            <a:xfrm>
              <a:off x="372266" y="2530924"/>
              <a:ext cx="337033" cy="375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ECF0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ru-RU" sz="1100" b="0" dirty="0">
                  <a:solidFill>
                    <a:srgbClr val="333848"/>
                  </a:solidFill>
                  <a:latin typeface="+mn-lt"/>
                </a:rPr>
                <a:t> </a:t>
              </a:r>
              <a:endParaRPr lang="ru-RU" dirty="0"/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48A1674-C3A1-93D6-21F6-A65F8381AB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554" y="2065653"/>
            <a:ext cx="3578329" cy="268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3D5E0-E6F6-ED78-57DF-FDE872F29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A06A628-C5AB-02B5-5D27-A45DDFA69DDF}"/>
              </a:ext>
            </a:extLst>
          </p:cNvPr>
          <p:cNvSpPr/>
          <p:nvPr/>
        </p:nvSpPr>
        <p:spPr>
          <a:xfrm>
            <a:off x="3656911" y="1246671"/>
            <a:ext cx="5563289" cy="342613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E76512D7-338D-82AD-96EF-5BA5C4C5D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030602"/>
              </p:ext>
            </p:extLst>
          </p:nvPr>
        </p:nvGraphicFramePr>
        <p:xfrm>
          <a:off x="3830831" y="1246671"/>
          <a:ext cx="4695950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5950">
                  <a:extLst>
                    <a:ext uri="{9D8B030D-6E8A-4147-A177-3AD203B41FA5}">
                      <a16:colId xmlns:a16="http://schemas.microsoft.com/office/drawing/2014/main" val="2233737143"/>
                    </a:ext>
                  </a:extLst>
                </a:gridCol>
              </a:tblGrid>
              <a:tr h="2658181">
                <a:tc>
                  <a:txBody>
                    <a:bodyPr/>
                    <a:lstStyle/>
                    <a:p>
                      <a:pPr marL="0" marR="0" lvl="0" indent="0" algn="l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КРАТКОЕ ОПИСАНИЕ ПРАКТИКИ</a:t>
                      </a:r>
                    </a:p>
                    <a:p>
                      <a:pPr marL="0" marR="0" lvl="0" indent="0" algn="l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  <a:p>
                      <a:pPr marL="0" marR="0" lvl="0" indent="0" algn="l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Ежегодные </a:t>
                      </a:r>
                      <a:r>
                        <a:rPr lang="ru-RU" sz="1100" b="1" dirty="0"/>
                        <a:t>серии тематических занятий по финансовой грамотности</a:t>
                      </a:r>
                      <a:r>
                        <a:rPr lang="ru-RU" sz="1100" dirty="0"/>
                        <a:t>, которые проходят каждую последнюю декаду месяца </a:t>
                      </a:r>
                    </a:p>
                    <a:p>
                      <a:pPr marL="0" marR="0" lvl="0" indent="0" algn="l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в период сентября по май на площадке ведущей библиотеки региона с дистанционным подключением библиотек муниципальных образований области, организующих сбор аудитории на своих площадках для участия в прямой трансляции.</a:t>
                      </a:r>
                    </a:p>
                    <a:p>
                      <a:pPr marL="0" marR="0" lvl="0" indent="0" algn="l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/>
                    </a:p>
                    <a:p>
                      <a:pPr marL="0" marR="0" lvl="0" indent="0" algn="l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Спикерами мероприятий выступают представители органов власти, преподаватели вузов, сотрудники финансовых организаций, независимые эксперты и финансовые советники.</a:t>
                      </a:r>
                    </a:p>
                    <a:p>
                      <a:pPr marL="0" marR="0" lvl="0" indent="0" algn="l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/>
                    </a:p>
                    <a:p>
                      <a:pPr marL="0" marR="0" lvl="0" indent="0" algn="l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Принимая участие в лекциях, слушатели (в том числе </a:t>
                      </a:r>
                    </a:p>
                    <a:p>
                      <a:pPr marL="0" marR="0" lvl="0" indent="0" algn="l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жители отдаленных районов) имеют возможность </a:t>
                      </a:r>
                    </a:p>
                    <a:p>
                      <a:pPr marL="0" marR="0" lvl="0" indent="0" algn="l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прямого контакта с экспертами.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0145952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DD1D35-1C5C-14D8-A45D-6E0E53C4E5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46050"/>
            <a:ext cx="1136991" cy="7874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2704CE-5A98-5C70-F257-8F5E8DFFECF1}"/>
              </a:ext>
            </a:extLst>
          </p:cNvPr>
          <p:cNvSpPr/>
          <p:nvPr/>
        </p:nvSpPr>
        <p:spPr>
          <a:xfrm>
            <a:off x="1946910" y="4972687"/>
            <a:ext cx="2526029" cy="180000"/>
          </a:xfrm>
          <a:prstGeom prst="rect">
            <a:avLst/>
          </a:prstGeom>
          <a:solidFill>
            <a:srgbClr val="00965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1F994401-FF5C-E8C6-2AC1-EC1DC1CDD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488" y="317310"/>
            <a:ext cx="6876839" cy="682727"/>
          </a:xfrm>
        </p:spPr>
        <p:txBody>
          <a:bodyPr/>
          <a:lstStyle/>
          <a:p>
            <a:r>
              <a:rPr lang="ru-RU" dirty="0">
                <a:solidFill>
                  <a:srgbClr val="333848"/>
                </a:solidFill>
              </a:rPr>
              <a:t>Цикл лекций по финансовой грамотности </a:t>
            </a:r>
            <a:br>
              <a:rPr lang="ru-RU" dirty="0">
                <a:solidFill>
                  <a:srgbClr val="333848"/>
                </a:solidFill>
              </a:rPr>
            </a:br>
            <a:r>
              <a:rPr lang="ru-RU" dirty="0">
                <a:solidFill>
                  <a:srgbClr val="333848"/>
                </a:solidFill>
              </a:rPr>
              <a:t>для взрослого населения на библиотечных площадках</a:t>
            </a:r>
          </a:p>
        </p:txBody>
      </p:sp>
      <p:pic>
        <p:nvPicPr>
          <p:cNvPr id="10" name="Рисунок 9" descr="Часы">
            <a:extLst>
              <a:ext uri="{FF2B5EF4-FFF2-40B4-BE49-F238E27FC236}">
                <a16:creationId xmlns:a16="http://schemas.microsoft.com/office/drawing/2014/main" id="{F09E5239-863D-B7C5-A10D-6F9F03734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30831" y="4073807"/>
            <a:ext cx="398552" cy="3985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78A4F9-C80A-FCF5-A98B-9A7D4F59DA5E}"/>
              </a:ext>
            </a:extLst>
          </p:cNvPr>
          <p:cNvSpPr txBox="1"/>
          <p:nvPr/>
        </p:nvSpPr>
        <p:spPr>
          <a:xfrm>
            <a:off x="4210373" y="4121830"/>
            <a:ext cx="4579620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/>
              <a:t>Продолжительность лекции составляет </a:t>
            </a:r>
            <a:r>
              <a:rPr lang="ru-RU" sz="1100" dirty="0">
                <a:solidFill>
                  <a:srgbClr val="333848"/>
                </a:solidFill>
              </a:rPr>
              <a:t>1 час.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4584D53-397B-BEB2-4618-128A9887BC1C}"/>
              </a:ext>
            </a:extLst>
          </p:cNvPr>
          <p:cNvSpPr/>
          <p:nvPr/>
        </p:nvSpPr>
        <p:spPr>
          <a:xfrm>
            <a:off x="-284281" y="1246671"/>
            <a:ext cx="3163830" cy="3346208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ADBF8E-4D37-E8DE-26C5-5EE00BD950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9284"/>
            <a:ext cx="3472726" cy="26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8927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648ED-FB36-8B86-6556-3738CCB98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9C7573A-D7FF-7464-9C64-5FECAD94311D}"/>
              </a:ext>
            </a:extLst>
          </p:cNvPr>
          <p:cNvSpPr/>
          <p:nvPr/>
        </p:nvSpPr>
        <p:spPr>
          <a:xfrm>
            <a:off x="-2384679" y="3610610"/>
            <a:ext cx="4670680" cy="326407"/>
          </a:xfrm>
          <a:prstGeom prst="rect">
            <a:avLst/>
          </a:prstGeom>
          <a:solidFill>
            <a:srgbClr val="F07B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149A5A3-8A0F-9B3F-1DBA-E103FE490480}"/>
              </a:ext>
            </a:extLst>
          </p:cNvPr>
          <p:cNvSpPr/>
          <p:nvPr/>
        </p:nvSpPr>
        <p:spPr>
          <a:xfrm>
            <a:off x="-307658" y="2342661"/>
            <a:ext cx="4769359" cy="326407"/>
          </a:xfrm>
          <a:prstGeom prst="rect">
            <a:avLst/>
          </a:prstGeom>
          <a:solidFill>
            <a:srgbClr val="F07B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F290A15-31BB-A94E-164E-B1BE471ED079}"/>
              </a:ext>
            </a:extLst>
          </p:cNvPr>
          <p:cNvSpPr/>
          <p:nvPr/>
        </p:nvSpPr>
        <p:spPr>
          <a:xfrm>
            <a:off x="-307657" y="1293536"/>
            <a:ext cx="3995737" cy="326407"/>
          </a:xfrm>
          <a:prstGeom prst="rect">
            <a:avLst/>
          </a:prstGeom>
          <a:solidFill>
            <a:srgbClr val="F07B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5F8F49-1DF1-736A-067F-47330DC2E7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46050"/>
            <a:ext cx="1136991" cy="7874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0B5B04-2F60-D4F3-00F9-B2089EEC3A7D}"/>
              </a:ext>
            </a:extLst>
          </p:cNvPr>
          <p:cNvSpPr/>
          <p:nvPr/>
        </p:nvSpPr>
        <p:spPr>
          <a:xfrm>
            <a:off x="4533901" y="4972687"/>
            <a:ext cx="1263014" cy="180000"/>
          </a:xfrm>
          <a:prstGeom prst="rect">
            <a:avLst/>
          </a:prstGeom>
          <a:solidFill>
            <a:srgbClr val="F07B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C962D7-023E-A42A-64CB-E2261454B8ED}"/>
              </a:ext>
            </a:extLst>
          </p:cNvPr>
          <p:cNvSpPr txBox="1"/>
          <p:nvPr/>
        </p:nvSpPr>
        <p:spPr>
          <a:xfrm>
            <a:off x="380469" y="1692684"/>
            <a:ext cx="4248150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rgbClr val="333848"/>
                </a:solidFill>
              </a:rPr>
              <a:t>Региональный центр финансовой грамотности – </a:t>
            </a:r>
          </a:p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rgbClr val="333848"/>
                </a:solidFill>
              </a:rPr>
              <a:t>АНО «Дом финансового просвещения» – обеспечивает разработку плана лекций, подбор и участие экспертов</a:t>
            </a:r>
          </a:p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2945D68-9D92-C969-7A5C-91025651C34E}"/>
              </a:ext>
            </a:extLst>
          </p:cNvPr>
          <p:cNvSpPr/>
          <p:nvPr/>
        </p:nvSpPr>
        <p:spPr>
          <a:xfrm>
            <a:off x="5180900" y="1293536"/>
            <a:ext cx="4375148" cy="3240000"/>
          </a:xfrm>
          <a:prstGeom prst="rect">
            <a:avLst/>
          </a:prstGeom>
          <a:solidFill>
            <a:srgbClr val="F07B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22C412F7-2D39-6174-D823-36EB85F87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487" y="317310"/>
            <a:ext cx="6966991" cy="682727"/>
          </a:xfrm>
        </p:spPr>
        <p:txBody>
          <a:bodyPr/>
          <a:lstStyle/>
          <a:p>
            <a:r>
              <a:rPr lang="ru-RU" dirty="0">
                <a:solidFill>
                  <a:srgbClr val="333848"/>
                </a:solidFill>
              </a:rPr>
              <a:t>Цикл лекций по финансовой грамотности </a:t>
            </a:r>
            <a:br>
              <a:rPr lang="ru-RU" dirty="0">
                <a:solidFill>
                  <a:srgbClr val="333848"/>
                </a:solidFill>
              </a:rPr>
            </a:br>
            <a:r>
              <a:rPr lang="ru-RU" dirty="0">
                <a:solidFill>
                  <a:srgbClr val="333848"/>
                </a:solidFill>
              </a:rPr>
              <a:t>для взрослого населения на библиотечных площадках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1ED3FF0-979E-EF1F-5EEC-17CA24E001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8"/>
          <a:stretch/>
        </p:blipFill>
        <p:spPr>
          <a:xfrm>
            <a:off x="4619771" y="1530367"/>
            <a:ext cx="4524229" cy="26527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ECA1F7-19DC-12D6-52B5-DD300B27A8EF}"/>
              </a:ext>
            </a:extLst>
          </p:cNvPr>
          <p:cNvSpPr txBox="1"/>
          <p:nvPr/>
        </p:nvSpPr>
        <p:spPr>
          <a:xfrm>
            <a:off x="389317" y="1302495"/>
            <a:ext cx="3435923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</a:rPr>
              <a:t>ЭКСПЕРТНОЕ СОПРОВОЖДЕНИЕ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1F3F19-60EA-A5F3-41D7-AD0F0979273B}"/>
              </a:ext>
            </a:extLst>
          </p:cNvPr>
          <p:cNvSpPr txBox="1"/>
          <p:nvPr/>
        </p:nvSpPr>
        <p:spPr>
          <a:xfrm>
            <a:off x="380469" y="2736031"/>
            <a:ext cx="4922520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rgbClr val="333848"/>
                </a:solidFill>
              </a:rPr>
              <a:t>ГАУК НСО НГОНБ обеспечивает организационное </a:t>
            </a:r>
            <a:br>
              <a:rPr lang="ru-RU" sz="1100" b="0" dirty="0">
                <a:solidFill>
                  <a:srgbClr val="333848"/>
                </a:solidFill>
              </a:rPr>
            </a:br>
            <a:r>
              <a:rPr lang="ru-RU" sz="1100" b="0" dirty="0">
                <a:solidFill>
                  <a:srgbClr val="333848"/>
                </a:solidFill>
              </a:rPr>
              <a:t>взаимодействие с библиотеками муниципальных </a:t>
            </a:r>
            <a:br>
              <a:rPr lang="ru-RU" sz="1100" b="0" dirty="0">
                <a:solidFill>
                  <a:srgbClr val="333848"/>
                </a:solidFill>
              </a:rPr>
            </a:br>
            <a:r>
              <a:rPr lang="ru-RU" sz="1100" b="0" dirty="0">
                <a:solidFill>
                  <a:srgbClr val="333848"/>
                </a:solidFill>
              </a:rPr>
              <a:t>образований, а также информационное </a:t>
            </a:r>
          </a:p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rgbClr val="333848"/>
                </a:solidFill>
              </a:rPr>
              <a:t>и техническое сопровождение мероприятий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83BAC6-1E6A-57AE-60D8-8A8FBC4F9FC0}"/>
              </a:ext>
            </a:extLst>
          </p:cNvPr>
          <p:cNvSpPr txBox="1"/>
          <p:nvPr/>
        </p:nvSpPr>
        <p:spPr>
          <a:xfrm>
            <a:off x="394226" y="4004442"/>
            <a:ext cx="4922520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rgbClr val="333848"/>
                </a:solidFill>
              </a:rPr>
              <a:t>Проект запущен в 2021 году. </a:t>
            </a:r>
          </a:p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rgbClr val="333848"/>
                </a:solidFill>
              </a:rPr>
              <a:t>На текущий момент реализуется 4 цикл проекта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AAEEBA-0E88-9DB1-B9E9-BD162A2CD18B}"/>
              </a:ext>
            </a:extLst>
          </p:cNvPr>
          <p:cNvSpPr txBox="1"/>
          <p:nvPr/>
        </p:nvSpPr>
        <p:spPr>
          <a:xfrm>
            <a:off x="394226" y="2356775"/>
            <a:ext cx="492252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defTabSz="278607" hangingPunct="1">
              <a:defRPr/>
            </a:pPr>
            <a:r>
              <a:rPr lang="ru-RU" sz="1400" dirty="0">
                <a:solidFill>
                  <a:schemeClr val="bg1"/>
                </a:solidFill>
              </a:rPr>
              <a:t>ОРГАНИЗАЦИОННОЕ СОПРОВОЖДЕНИЕ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775EEB-29B1-CD5A-9ECF-8779E00EF9C8}"/>
              </a:ext>
            </a:extLst>
          </p:cNvPr>
          <p:cNvSpPr txBox="1"/>
          <p:nvPr/>
        </p:nvSpPr>
        <p:spPr>
          <a:xfrm>
            <a:off x="389317" y="3619924"/>
            <a:ext cx="1820483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defTabSz="278607" hangingPunct="1">
              <a:defRPr/>
            </a:pPr>
            <a:r>
              <a:rPr lang="ru-RU" sz="1400" dirty="0">
                <a:solidFill>
                  <a:schemeClr val="bg1"/>
                </a:solidFill>
              </a:rPr>
              <a:t>СТАРТ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20613959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938BB5D-5D7A-FED0-9E86-384D7E55E2C8}"/>
              </a:ext>
            </a:extLst>
          </p:cNvPr>
          <p:cNvSpPr/>
          <p:nvPr/>
        </p:nvSpPr>
        <p:spPr>
          <a:xfrm>
            <a:off x="-396076" y="1727539"/>
            <a:ext cx="2003734" cy="691513"/>
          </a:xfrm>
          <a:prstGeom prst="rect">
            <a:avLst/>
          </a:prstGeom>
          <a:solidFill>
            <a:srgbClr val="E6185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394A77B-83E3-F0EB-4E3C-6E187D8F8236}"/>
              </a:ext>
            </a:extLst>
          </p:cNvPr>
          <p:cNvSpPr/>
          <p:nvPr/>
        </p:nvSpPr>
        <p:spPr>
          <a:xfrm>
            <a:off x="-335280" y="1137762"/>
            <a:ext cx="3870960" cy="385465"/>
          </a:xfrm>
          <a:prstGeom prst="rect">
            <a:avLst/>
          </a:prstGeom>
          <a:solidFill>
            <a:srgbClr val="E6185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36DDB8-E8A7-9FFD-AB4C-5939C86A59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46050"/>
            <a:ext cx="1136991" cy="787400"/>
          </a:xfrm>
          <a:prstGeom prst="rect">
            <a:avLst/>
          </a:prstGeom>
        </p:spPr>
      </p:pic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4364CE16-8B2C-D3B1-2AC5-23F69A8DAFBD}"/>
              </a:ext>
            </a:extLst>
          </p:cNvPr>
          <p:cNvSpPr txBox="1">
            <a:spLocks/>
          </p:cNvSpPr>
          <p:nvPr/>
        </p:nvSpPr>
        <p:spPr>
          <a:xfrm>
            <a:off x="1275488" y="317310"/>
            <a:ext cx="6998562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dirty="0">
                <a:solidFill>
                  <a:srgbClr val="333848"/>
                </a:solidFill>
              </a:rPr>
              <a:t>Цикл лекций по финансовой грамотности </a:t>
            </a:r>
            <a:br>
              <a:rPr lang="ru-RU" dirty="0">
                <a:solidFill>
                  <a:srgbClr val="333848"/>
                </a:solidFill>
              </a:rPr>
            </a:br>
            <a:r>
              <a:rPr lang="ru-RU" dirty="0">
                <a:solidFill>
                  <a:srgbClr val="333848"/>
                </a:solidFill>
              </a:rPr>
              <a:t>для взрослого населения на библиотечных площадках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4A6444-BAAE-D909-14D8-92BC7FFC7C64}"/>
              </a:ext>
            </a:extLst>
          </p:cNvPr>
          <p:cNvSpPr txBox="1"/>
          <p:nvPr/>
        </p:nvSpPr>
        <p:spPr>
          <a:xfrm>
            <a:off x="568495" y="1166753"/>
            <a:ext cx="457962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u-RU" sz="1400" b="1" dirty="0">
                <a:solidFill>
                  <a:schemeClr val="bg1"/>
                </a:solidFill>
                <a:effectLst/>
              </a:rPr>
              <a:t>РЕЗУЛЬТАТЫ РЕАЛИЗАЦИИ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918BA6-55B7-CFD9-C7CE-B5EA8740CD6C}"/>
              </a:ext>
            </a:extLst>
          </p:cNvPr>
          <p:cNvSpPr txBox="1"/>
          <p:nvPr/>
        </p:nvSpPr>
        <p:spPr>
          <a:xfrm>
            <a:off x="237570" y="1726555"/>
            <a:ext cx="1546055" cy="6924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chemeClr val="bg1"/>
                </a:solidFill>
              </a:rPr>
              <a:t>6 629</a:t>
            </a:r>
            <a:r>
              <a:rPr lang="ru-RU" sz="1050" dirty="0">
                <a:solidFill>
                  <a:schemeClr val="bg1"/>
                </a:solidFill>
              </a:rPr>
              <a:t> </a:t>
            </a:r>
          </a:p>
          <a:p>
            <a:pPr marL="0" marR="0" lvl="0" indent="0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dirty="0">
                <a:solidFill>
                  <a:schemeClr val="bg1"/>
                </a:solidFill>
              </a:rPr>
              <a:t>человек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1AB344-361A-31A0-8CD1-AD0F5CA0F7DB}"/>
              </a:ext>
            </a:extLst>
          </p:cNvPr>
          <p:cNvSpPr txBox="1"/>
          <p:nvPr/>
        </p:nvSpPr>
        <p:spPr>
          <a:xfrm>
            <a:off x="1670675" y="1919406"/>
            <a:ext cx="4739640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>
                <a:solidFill>
                  <a:srgbClr val="333848"/>
                </a:solidFill>
              </a:rPr>
              <a:t>общий охват аудитории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1208F02-B35D-0CC8-02D8-E1EDD300BA79}"/>
              </a:ext>
            </a:extLst>
          </p:cNvPr>
          <p:cNvSpPr/>
          <p:nvPr/>
        </p:nvSpPr>
        <p:spPr>
          <a:xfrm>
            <a:off x="-564586" y="2621775"/>
            <a:ext cx="2172244" cy="553773"/>
          </a:xfrm>
          <a:prstGeom prst="rect">
            <a:avLst/>
          </a:prstGeom>
          <a:solidFill>
            <a:srgbClr val="E6185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69C6FD-8F92-B6BD-6200-EFC2D1AAE692}"/>
              </a:ext>
            </a:extLst>
          </p:cNvPr>
          <p:cNvSpPr txBox="1"/>
          <p:nvPr/>
        </p:nvSpPr>
        <p:spPr>
          <a:xfrm>
            <a:off x="260914" y="2610741"/>
            <a:ext cx="1546055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chemeClr val="bg1"/>
                </a:solidFill>
              </a:rPr>
              <a:t>29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D0D359-2465-C002-0809-9C8A281FE40C}"/>
              </a:ext>
            </a:extLst>
          </p:cNvPr>
          <p:cNvSpPr txBox="1"/>
          <p:nvPr/>
        </p:nvSpPr>
        <p:spPr>
          <a:xfrm>
            <a:off x="1670675" y="2760161"/>
            <a:ext cx="2901325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>
                <a:solidFill>
                  <a:srgbClr val="333848"/>
                </a:solidFill>
              </a:rPr>
              <a:t>количество проведенных лекций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42F7FA0-E55D-FEC1-0E42-FC494DEBE615}"/>
              </a:ext>
            </a:extLst>
          </p:cNvPr>
          <p:cNvSpPr/>
          <p:nvPr/>
        </p:nvSpPr>
        <p:spPr>
          <a:xfrm>
            <a:off x="-572044" y="3378271"/>
            <a:ext cx="2172244" cy="553773"/>
          </a:xfrm>
          <a:prstGeom prst="rect">
            <a:avLst/>
          </a:prstGeom>
          <a:solidFill>
            <a:srgbClr val="E6185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72381A-E320-5D11-804D-BE5DC3FAE7FA}"/>
              </a:ext>
            </a:extLst>
          </p:cNvPr>
          <p:cNvSpPr txBox="1"/>
          <p:nvPr/>
        </p:nvSpPr>
        <p:spPr>
          <a:xfrm>
            <a:off x="260914" y="3378271"/>
            <a:ext cx="1546055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chemeClr val="bg1"/>
                </a:solidFill>
              </a:rPr>
              <a:t>26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ACCEC0-BE32-EBDA-E147-F69B3F933573}"/>
              </a:ext>
            </a:extLst>
          </p:cNvPr>
          <p:cNvSpPr txBox="1"/>
          <p:nvPr/>
        </p:nvSpPr>
        <p:spPr>
          <a:xfrm>
            <a:off x="1670675" y="3388948"/>
            <a:ext cx="2741305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>
                <a:solidFill>
                  <a:srgbClr val="333848"/>
                </a:solidFill>
              </a:rPr>
              <a:t>количество охваченных </a:t>
            </a:r>
          </a:p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>
                <a:solidFill>
                  <a:srgbClr val="333848"/>
                </a:solidFill>
              </a:rPr>
              <a:t>муниципальных образований, </a:t>
            </a:r>
          </a:p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>
                <a:solidFill>
                  <a:srgbClr val="333848"/>
                </a:solidFill>
              </a:rPr>
              <a:t>включая муниципальные районы </a:t>
            </a:r>
          </a:p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>
                <a:solidFill>
                  <a:srgbClr val="333848"/>
                </a:solidFill>
              </a:rPr>
              <a:t>и городские округа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39E6E-83BC-BE70-265C-425130B10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AD9B4AE-E507-4097-4DC3-2B8C3380DDED}"/>
              </a:ext>
            </a:extLst>
          </p:cNvPr>
          <p:cNvSpPr/>
          <p:nvPr/>
        </p:nvSpPr>
        <p:spPr>
          <a:xfrm>
            <a:off x="-335280" y="1123062"/>
            <a:ext cx="3870960" cy="385465"/>
          </a:xfrm>
          <a:prstGeom prst="rect">
            <a:avLst/>
          </a:prstGeom>
          <a:solidFill>
            <a:srgbClr val="004F9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5ADB96-3D58-B41E-BFE0-EA5E292FFA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46050"/>
            <a:ext cx="1136991" cy="7874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A120C0-9E43-A6B7-A223-E78EE7AAB1C7}"/>
              </a:ext>
            </a:extLst>
          </p:cNvPr>
          <p:cNvSpPr/>
          <p:nvPr/>
        </p:nvSpPr>
        <p:spPr>
          <a:xfrm>
            <a:off x="6829007" y="4972687"/>
            <a:ext cx="1453932" cy="180000"/>
          </a:xfrm>
          <a:prstGeom prst="rect">
            <a:avLst/>
          </a:prstGeom>
          <a:solidFill>
            <a:srgbClr val="004F9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51521E1-5F1C-BE73-CC7B-5F5A93DD7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031710"/>
              </p:ext>
            </p:extLst>
          </p:nvPr>
        </p:nvGraphicFramePr>
        <p:xfrm>
          <a:off x="507534" y="1171583"/>
          <a:ext cx="427782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77826">
                  <a:extLst>
                    <a:ext uri="{9D8B030D-6E8A-4147-A177-3AD203B41FA5}">
                      <a16:colId xmlns:a16="http://schemas.microsoft.com/office/drawing/2014/main" val="7469443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СОЦИАЛЬНАЯ ЗНАЧИМОСТЬ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0145952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A82CE461-D8A6-F636-FCC4-69EBD0B00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26853"/>
              </p:ext>
            </p:extLst>
          </p:nvPr>
        </p:nvGraphicFramePr>
        <p:xfrm>
          <a:off x="1046792" y="1562102"/>
          <a:ext cx="4549221" cy="960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49221">
                  <a:extLst>
                    <a:ext uri="{9D8B030D-6E8A-4147-A177-3AD203B41FA5}">
                      <a16:colId xmlns:a16="http://schemas.microsoft.com/office/drawing/2014/main" val="4031549673"/>
                    </a:ext>
                  </a:extLst>
                </a:gridCol>
              </a:tblGrid>
              <a:tr h="745208">
                <a:tc>
                  <a:txBody>
                    <a:bodyPr/>
                    <a:lstStyle/>
                    <a:p>
                      <a:pPr marL="0" marR="0" lvl="0" indent="0" algn="l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4F9E"/>
                          </a:solidFill>
                        </a:rPr>
                        <a:t>Работа с жителями отдаленных территорий: </a:t>
                      </a:r>
                      <a:r>
                        <a:rPr lang="ru-RU" sz="1100" dirty="0">
                          <a:solidFill>
                            <a:srgbClr val="333848"/>
                          </a:solidFill>
                        </a:rPr>
                        <a:t>комбинированный формат проведения лекций позволяет вовлекать жителей муниципальных образований Новосибирской области</a:t>
                      </a:r>
                      <a:endParaRPr lang="ru-RU" sz="1200" dirty="0">
                        <a:solidFill>
                          <a:srgbClr val="333848"/>
                        </a:solidFill>
                      </a:endParaRPr>
                    </a:p>
                    <a:p>
                      <a:pPr marL="0" marR="0" lvl="0" indent="0" algn="l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3486348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DCF4337-4AEC-2967-B8BB-F782FC975021}"/>
              </a:ext>
            </a:extLst>
          </p:cNvPr>
          <p:cNvSpPr/>
          <p:nvPr/>
        </p:nvSpPr>
        <p:spPr>
          <a:xfrm>
            <a:off x="6627750" y="1123062"/>
            <a:ext cx="3470909" cy="3180165"/>
          </a:xfrm>
          <a:prstGeom prst="rect">
            <a:avLst/>
          </a:prstGeom>
          <a:solidFill>
            <a:srgbClr val="004F9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F4604943-F501-DCE2-D89F-823C9BCFA609}"/>
              </a:ext>
            </a:extLst>
          </p:cNvPr>
          <p:cNvSpPr txBox="1">
            <a:spLocks/>
          </p:cNvSpPr>
          <p:nvPr/>
        </p:nvSpPr>
        <p:spPr>
          <a:xfrm>
            <a:off x="1275488" y="317310"/>
            <a:ext cx="7007451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dirty="0">
                <a:solidFill>
                  <a:srgbClr val="333848"/>
                </a:solidFill>
              </a:rPr>
              <a:t>Цикл лекций по финансовой грамотности </a:t>
            </a:r>
            <a:br>
              <a:rPr lang="ru-RU" dirty="0">
                <a:solidFill>
                  <a:srgbClr val="333848"/>
                </a:solidFill>
              </a:rPr>
            </a:br>
            <a:r>
              <a:rPr lang="ru-RU" dirty="0">
                <a:solidFill>
                  <a:srgbClr val="333848"/>
                </a:solidFill>
              </a:rPr>
              <a:t>для взрослого населения на библиотечных площадках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5D509-BD54-6AAF-A223-0583C2EBB78B}"/>
              </a:ext>
            </a:extLst>
          </p:cNvPr>
          <p:cNvSpPr txBox="1"/>
          <p:nvPr/>
        </p:nvSpPr>
        <p:spPr>
          <a:xfrm>
            <a:off x="1028308" y="2326847"/>
            <a:ext cx="4816140" cy="6109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rgbClr val="004F9E"/>
                </a:solidFill>
              </a:rPr>
              <a:t>Актуальность и своевременность донесения информации: </a:t>
            </a:r>
          </a:p>
          <a:p>
            <a:pPr algn="l"/>
            <a:r>
              <a:rPr lang="ru-RU" sz="1100" b="0" dirty="0">
                <a:solidFill>
                  <a:srgbClr val="333848"/>
                </a:solidFill>
              </a:rPr>
              <a:t>программа лекций формируется в том числе с участием библиотек, </a:t>
            </a:r>
          </a:p>
          <a:p>
            <a:pPr algn="l"/>
            <a:r>
              <a:rPr lang="ru-RU" sz="1100" b="0" dirty="0">
                <a:solidFill>
                  <a:srgbClr val="333848"/>
                </a:solidFill>
              </a:rPr>
              <a:t>ведущих мониторинг запросов участников по тематикам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320C828-7E12-389E-C103-3CC6034055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91" y="1480594"/>
            <a:ext cx="3470909" cy="2344020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E27548C-1D56-574B-4A76-85E6596A1670}"/>
              </a:ext>
            </a:extLst>
          </p:cNvPr>
          <p:cNvGrpSpPr/>
          <p:nvPr/>
        </p:nvGrpSpPr>
        <p:grpSpPr>
          <a:xfrm>
            <a:off x="377513" y="1613492"/>
            <a:ext cx="555470" cy="517630"/>
            <a:chOff x="337547" y="2530922"/>
            <a:chExt cx="426630" cy="420894"/>
          </a:xfrm>
          <a:solidFill>
            <a:srgbClr val="004F9E"/>
          </a:solidFill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F1F4CFEC-7C87-F73F-186B-D9DD73BA8B29}"/>
                </a:ext>
              </a:extLst>
            </p:cNvPr>
            <p:cNvSpPr/>
            <p:nvPr/>
          </p:nvSpPr>
          <p:spPr>
            <a:xfrm>
              <a:off x="337547" y="2530922"/>
              <a:ext cx="426630" cy="42089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C7AB3B-BEFE-19BA-D216-F92458D02551}"/>
                </a:ext>
              </a:extLst>
            </p:cNvPr>
            <p:cNvSpPr txBox="1"/>
            <p:nvPr/>
          </p:nvSpPr>
          <p:spPr>
            <a:xfrm>
              <a:off x="372266" y="2530924"/>
              <a:ext cx="337033" cy="375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ECF0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ru-RU" sz="1100" b="0" dirty="0">
                  <a:solidFill>
                    <a:srgbClr val="333848"/>
                  </a:solidFill>
                  <a:latin typeface="+mn-lt"/>
                </a:rPr>
                <a:t> </a:t>
              </a:r>
              <a:endParaRPr lang="ru-RU" dirty="0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CFCECFF5-5FAC-47F9-66D6-CE339FC44F5F}"/>
              </a:ext>
            </a:extLst>
          </p:cNvPr>
          <p:cNvGrpSpPr/>
          <p:nvPr/>
        </p:nvGrpSpPr>
        <p:grpSpPr>
          <a:xfrm>
            <a:off x="389849" y="2291400"/>
            <a:ext cx="555470" cy="517630"/>
            <a:chOff x="337547" y="2530924"/>
            <a:chExt cx="426630" cy="420894"/>
          </a:xfrm>
          <a:solidFill>
            <a:srgbClr val="004F9E"/>
          </a:solidFill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E17111D5-96D6-472F-F93C-D3027FC0F060}"/>
                </a:ext>
              </a:extLst>
            </p:cNvPr>
            <p:cNvSpPr/>
            <p:nvPr/>
          </p:nvSpPr>
          <p:spPr>
            <a:xfrm>
              <a:off x="337547" y="2530924"/>
              <a:ext cx="426630" cy="42089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EF7C085-0011-1DC6-83B4-3DAF49D0AA5D}"/>
                </a:ext>
              </a:extLst>
            </p:cNvPr>
            <p:cNvSpPr txBox="1"/>
            <p:nvPr/>
          </p:nvSpPr>
          <p:spPr>
            <a:xfrm>
              <a:off x="372266" y="2530924"/>
              <a:ext cx="337033" cy="375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ECF0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ru-RU" sz="1100" b="0" dirty="0">
                  <a:solidFill>
                    <a:srgbClr val="333848"/>
                  </a:solidFill>
                  <a:latin typeface="+mn-lt"/>
                </a:rPr>
                <a:t> </a:t>
              </a:r>
              <a:endParaRPr lang="ru-RU" dirty="0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B64D51DC-BF74-88E9-FB9F-3C40E9176866}"/>
              </a:ext>
            </a:extLst>
          </p:cNvPr>
          <p:cNvGrpSpPr/>
          <p:nvPr/>
        </p:nvGrpSpPr>
        <p:grpSpPr>
          <a:xfrm>
            <a:off x="376725" y="2974764"/>
            <a:ext cx="555470" cy="517630"/>
            <a:chOff x="337547" y="2530924"/>
            <a:chExt cx="426630" cy="420894"/>
          </a:xfrm>
          <a:solidFill>
            <a:srgbClr val="004F9E"/>
          </a:solidFill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4D171629-4F66-3B6A-98F0-627CE1E1B276}"/>
                </a:ext>
              </a:extLst>
            </p:cNvPr>
            <p:cNvSpPr/>
            <p:nvPr/>
          </p:nvSpPr>
          <p:spPr>
            <a:xfrm>
              <a:off x="337547" y="2530924"/>
              <a:ext cx="426630" cy="42089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11CF1C0-0BCF-F06C-F382-88021F213B9A}"/>
                </a:ext>
              </a:extLst>
            </p:cNvPr>
            <p:cNvSpPr txBox="1"/>
            <p:nvPr/>
          </p:nvSpPr>
          <p:spPr>
            <a:xfrm>
              <a:off x="372266" y="2530924"/>
              <a:ext cx="337033" cy="375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ECF0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ru-RU" sz="1100" b="0" dirty="0">
                  <a:solidFill>
                    <a:srgbClr val="333848"/>
                  </a:solidFill>
                  <a:latin typeface="+mn-lt"/>
                </a:rPr>
                <a:t> </a:t>
              </a:r>
              <a:endParaRPr lang="ru-RU" dirty="0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1953F74D-4249-E078-2D77-522B5B1641EC}"/>
              </a:ext>
            </a:extLst>
          </p:cNvPr>
          <p:cNvGrpSpPr/>
          <p:nvPr/>
        </p:nvGrpSpPr>
        <p:grpSpPr>
          <a:xfrm>
            <a:off x="383139" y="3652052"/>
            <a:ext cx="555470" cy="517630"/>
            <a:chOff x="337547" y="2530924"/>
            <a:chExt cx="426630" cy="420894"/>
          </a:xfrm>
          <a:solidFill>
            <a:srgbClr val="004F9E"/>
          </a:solidFill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AEBA71D3-6D58-7DC8-5603-FAAF4351CF28}"/>
                </a:ext>
              </a:extLst>
            </p:cNvPr>
            <p:cNvSpPr/>
            <p:nvPr/>
          </p:nvSpPr>
          <p:spPr>
            <a:xfrm>
              <a:off x="337547" y="2530924"/>
              <a:ext cx="426630" cy="42089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2FFD047-E3D6-422B-8EA9-A11AB168A38D}"/>
                </a:ext>
              </a:extLst>
            </p:cNvPr>
            <p:cNvSpPr txBox="1"/>
            <p:nvPr/>
          </p:nvSpPr>
          <p:spPr>
            <a:xfrm>
              <a:off x="372266" y="2530924"/>
              <a:ext cx="337033" cy="375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ECF0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ru-RU" sz="1100" b="0" dirty="0">
                  <a:solidFill>
                    <a:srgbClr val="333848"/>
                  </a:solidFill>
                  <a:latin typeface="+mn-lt"/>
                </a:rPr>
                <a:t> </a:t>
              </a:r>
              <a:endParaRPr lang="ru-RU" dirty="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F81FDE18-43EB-AE76-5778-1EA03691ABF9}"/>
              </a:ext>
            </a:extLst>
          </p:cNvPr>
          <p:cNvSpPr txBox="1"/>
          <p:nvPr/>
        </p:nvSpPr>
        <p:spPr>
          <a:xfrm>
            <a:off x="1028308" y="2932685"/>
            <a:ext cx="5479771" cy="780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rgbClr val="004F9E"/>
                </a:solidFill>
              </a:rPr>
              <a:t>Экспертное сопровождение проекта: </a:t>
            </a:r>
          </a:p>
          <a:p>
            <a:pPr algn="l"/>
            <a:r>
              <a:rPr lang="ru-RU" sz="1100" b="0" dirty="0">
                <a:solidFill>
                  <a:srgbClr val="333848"/>
                </a:solidFill>
              </a:rPr>
              <a:t>спикеры лекций подбираются согласно профилю деятельности, </a:t>
            </a:r>
          </a:p>
          <a:p>
            <a:pPr algn="l"/>
            <a:r>
              <a:rPr lang="ru-RU" sz="1100" b="0" dirty="0">
                <a:solidFill>
                  <a:srgbClr val="333848"/>
                </a:solidFill>
              </a:rPr>
              <a:t>что позволяет слушателям получать качественную, </a:t>
            </a:r>
          </a:p>
          <a:p>
            <a:pPr algn="l"/>
            <a:r>
              <a:rPr lang="ru-RU" sz="1100" b="0" dirty="0">
                <a:solidFill>
                  <a:srgbClr val="333848"/>
                </a:solidFill>
              </a:rPr>
              <a:t>проверенную информацию </a:t>
            </a:r>
            <a:endParaRPr lang="ru-RU" b="0" dirty="0">
              <a:solidFill>
                <a:srgbClr val="333848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2BD81E-AC47-AA38-05B7-D21D0DF610FF}"/>
              </a:ext>
            </a:extLst>
          </p:cNvPr>
          <p:cNvSpPr txBox="1"/>
          <p:nvPr/>
        </p:nvSpPr>
        <p:spPr>
          <a:xfrm>
            <a:off x="1028308" y="3730907"/>
            <a:ext cx="5206072" cy="6324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rgbClr val="004F9E"/>
                </a:solidFill>
              </a:rPr>
              <a:t>Охват взрослого населения: </a:t>
            </a:r>
          </a:p>
          <a:p>
            <a:pPr algn="l"/>
            <a:r>
              <a:rPr lang="ru-RU" sz="1100" b="0" dirty="0">
                <a:solidFill>
                  <a:srgbClr val="333848"/>
                </a:solidFill>
              </a:rPr>
              <a:t>мероприятия ориентированы на наиболее сложно вовлекаемую </a:t>
            </a:r>
          </a:p>
          <a:p>
            <a:pPr algn="l"/>
            <a:r>
              <a:rPr lang="ru-RU" sz="1100" b="0" dirty="0">
                <a:solidFill>
                  <a:srgbClr val="333848"/>
                </a:solidFill>
              </a:rPr>
              <a:t>в просветительский процесс аудиторию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86D2CFC-2E3A-0419-92AF-1A4EFA6D2AC4}"/>
              </a:ext>
            </a:extLst>
          </p:cNvPr>
          <p:cNvGrpSpPr/>
          <p:nvPr/>
        </p:nvGrpSpPr>
        <p:grpSpPr>
          <a:xfrm>
            <a:off x="377513" y="4335416"/>
            <a:ext cx="555470" cy="517630"/>
            <a:chOff x="337547" y="2530924"/>
            <a:chExt cx="426630" cy="420894"/>
          </a:xfrm>
          <a:solidFill>
            <a:srgbClr val="004F9E"/>
          </a:solidFill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7D5AE603-9752-C534-6CC2-F18342F76532}"/>
                </a:ext>
              </a:extLst>
            </p:cNvPr>
            <p:cNvSpPr/>
            <p:nvPr/>
          </p:nvSpPr>
          <p:spPr>
            <a:xfrm>
              <a:off x="337547" y="2530924"/>
              <a:ext cx="426630" cy="42089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7B6DDC2-C586-0628-7FA1-9F83C3568670}"/>
                </a:ext>
              </a:extLst>
            </p:cNvPr>
            <p:cNvSpPr txBox="1"/>
            <p:nvPr/>
          </p:nvSpPr>
          <p:spPr>
            <a:xfrm>
              <a:off x="372266" y="2530924"/>
              <a:ext cx="337033" cy="375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ECF0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ru-RU" sz="1100" b="0" dirty="0">
                  <a:solidFill>
                    <a:srgbClr val="333848"/>
                  </a:solidFill>
                  <a:latin typeface="+mn-lt"/>
                </a:rPr>
                <a:t> </a:t>
              </a:r>
              <a:endParaRPr lang="ru-RU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469E92A-94A8-86F4-4D66-F7F146D68B8B}"/>
              </a:ext>
            </a:extLst>
          </p:cNvPr>
          <p:cNvSpPr txBox="1"/>
          <p:nvPr/>
        </p:nvSpPr>
        <p:spPr>
          <a:xfrm>
            <a:off x="1028308" y="4361684"/>
            <a:ext cx="5206072" cy="6324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rgbClr val="004F9E"/>
                </a:solidFill>
              </a:rPr>
              <a:t>Поддержка библиотечной деятельности: </a:t>
            </a:r>
          </a:p>
          <a:p>
            <a:pPr algn="l"/>
            <a:r>
              <a:rPr lang="ru-RU" sz="1100" b="0" dirty="0">
                <a:solidFill>
                  <a:srgbClr val="333848"/>
                </a:solidFill>
              </a:rPr>
              <a:t>организация мероприятий на площадках библиотек укрепляет роль библиотек как культурно-досуговых центров</a:t>
            </a:r>
          </a:p>
        </p:txBody>
      </p:sp>
    </p:spTree>
    <p:extLst>
      <p:ext uri="{BB962C8B-B14F-4D97-AF65-F5344CB8AC3E}">
        <p14:creationId xmlns:p14="http://schemas.microsoft.com/office/powerpoint/2010/main" val="194202761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Благодарим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454</Words>
  <Application>Microsoft Office PowerPoint</Application>
  <PresentationFormat>Экран (16:9)</PresentationFormat>
  <Paragraphs>78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Helvetica Neue</vt:lpstr>
      <vt:lpstr>Helvetica Neue Light</vt:lpstr>
      <vt:lpstr>Proxima Nova Rg</vt:lpstr>
      <vt:lpstr>White</vt:lpstr>
      <vt:lpstr>Цикл лекций по финансовой грамотности для взрослого населения на библиотечных площадках</vt:lpstr>
      <vt:lpstr>Цикл лекций по финансовой грамотности  для взрослого населения на библиотечных площадках</vt:lpstr>
      <vt:lpstr>Цикл лекций по финансовой грамотности  для взрослого населения на библиотечных площадках</vt:lpstr>
      <vt:lpstr>Цикл лекций по финансовой грамотности  для взрослого населения на библиотечных площадках</vt:lpstr>
      <vt:lpstr>Презентация PowerPoint</vt:lpstr>
      <vt:lpstr>Презентация PowerPoint</vt:lpstr>
      <vt:lpstr>Благодарим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Фищенко Кристина</dc:creator>
  <cp:lastModifiedBy>Татьяна Решетилова</cp:lastModifiedBy>
  <cp:revision>131</cp:revision>
  <dcterms:modified xsi:type="dcterms:W3CDTF">2025-04-18T09:33:49Z</dcterms:modified>
</cp:coreProperties>
</file>