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636" y="-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3403" y="3721960"/>
            <a:ext cx="8608869" cy="1192940"/>
          </a:xfrm>
        </p:spPr>
        <p:txBody>
          <a:bodyPr>
            <a:noAutofit/>
          </a:bodyPr>
          <a:lstStyle/>
          <a:p>
            <a:r>
              <a:rPr lang="ru-RU" sz="1600" dirty="0"/>
              <a:t>Направление </a:t>
            </a:r>
            <a:r>
              <a:rPr lang="ru-RU" sz="1600" dirty="0" smtClean="0"/>
              <a:t>практики: </a:t>
            </a:r>
            <a:r>
              <a:rPr lang="ru-RU" sz="1600" dirty="0" smtClean="0"/>
              <a:t>Финансовое </a:t>
            </a:r>
            <a:r>
              <a:rPr lang="ru-RU" sz="1600" dirty="0" smtClean="0"/>
              <a:t>просвещение детей и молодежи</a:t>
            </a:r>
            <a:endParaRPr lang="ru-RU" sz="1600" dirty="0"/>
          </a:p>
          <a:p>
            <a:r>
              <a:rPr lang="ru-RU" sz="1600" dirty="0"/>
              <a:t>Наименование </a:t>
            </a:r>
            <a:r>
              <a:rPr lang="ru-RU" sz="1600" dirty="0" smtClean="0"/>
              <a:t>субъекта: Еврейская автономная область</a:t>
            </a:r>
            <a:endParaRPr lang="ru-RU" sz="1600" dirty="0"/>
          </a:p>
          <a:p>
            <a:r>
              <a:rPr lang="ru-RU" sz="1600" dirty="0"/>
              <a:t>Автор практики: </a:t>
            </a:r>
            <a:r>
              <a:rPr lang="ru-RU" sz="1600" dirty="0" smtClean="0"/>
              <a:t> МБОУ лицей № 23 с этнокультурным (еврейским) компонентом,  </a:t>
            </a:r>
            <a:r>
              <a:rPr lang="ru-RU" sz="1600" dirty="0" err="1" smtClean="0"/>
              <a:t>Леванян</a:t>
            </a:r>
            <a:r>
              <a:rPr lang="ru-RU" sz="1600" dirty="0" smtClean="0"/>
              <a:t> Анастасия Александровна,  89246408688,  </a:t>
            </a:r>
            <a:r>
              <a:rPr lang="en-US" sz="1600" dirty="0" smtClean="0"/>
              <a:t>nastjona-86@mail.ru</a:t>
            </a:r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727365"/>
            <a:ext cx="5495693" cy="14651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Интеллектуальный поединок «Финансовый щит: основы безопасности и грамотности»</a:t>
            </a:r>
            <a:endParaRPr lang="ru-RU" sz="28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8870" cy="23485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Описание практики 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06" y="914400"/>
            <a:ext cx="3663562" cy="31588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Игра «Финансовый щит» — это увлекательное соревнование, направленное на проверку знаний участников в области финансов, экономики и управления личными средствами. В ходе игры команды проходят через различные испытания, решают финансовые задачи и демонстрируют умение принимать рациональные решения.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8863" r="14588"/>
          <a:stretch>
            <a:fillRect/>
          </a:stretch>
        </p:blipFill>
        <p:spPr bwMode="auto">
          <a:xfrm>
            <a:off x="3850168" y="761355"/>
            <a:ext cx="5086014" cy="331683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0"/>
            <a:ext cx="5517572" cy="25561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>
                <a:solidFill>
                  <a:srgbClr val="FF0000"/>
                </a:solidFill>
              </a:rPr>
              <a:t>мероприятия.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Организация и проведение интеллектуального поединка «Финансовый щит», </a:t>
            </a:r>
            <a:r>
              <a:rPr lang="ru-RU" dirty="0" smtClean="0">
                <a:solidFill>
                  <a:srgbClr val="FF0000"/>
                </a:solidFill>
              </a:rPr>
              <a:t>направленно </a:t>
            </a:r>
            <a:r>
              <a:rPr lang="ru-RU" dirty="0" smtClean="0">
                <a:solidFill>
                  <a:srgbClr val="FF0000"/>
                </a:solidFill>
              </a:rPr>
              <a:t>на популяризацию финансовой грамотности и обучение основам </a:t>
            </a:r>
            <a:r>
              <a:rPr lang="ru-RU" dirty="0" err="1" smtClean="0">
                <a:solidFill>
                  <a:srgbClr val="FF0000"/>
                </a:solidFill>
              </a:rPr>
              <a:t>кибербезопасности</a:t>
            </a:r>
            <a:r>
              <a:rPr lang="ru-RU" dirty="0" smtClean="0">
                <a:solidFill>
                  <a:srgbClr val="FF0000"/>
                </a:solidFill>
              </a:rPr>
              <a:t> среди </a:t>
            </a:r>
            <a:r>
              <a:rPr lang="ru-RU" dirty="0" smtClean="0">
                <a:solidFill>
                  <a:srgbClr val="FF0000"/>
                </a:solidFill>
              </a:rPr>
              <a:t>молодежи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0464"/>
            <a:ext cx="6754091" cy="2473035"/>
          </a:xfrm>
        </p:spPr>
        <p:txBody>
          <a:bodyPr/>
          <a:lstStyle/>
          <a:p>
            <a:pPr rtl="0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мероприятия.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Обучение через игру: Привлечение внимания к вопросам финансовой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грамотности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кибербезопасности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увлекательные соревновательные элементы.</a:t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Развитие критического мышления: Стимулирование аналитической работы и принятия взвешенных решений в финансовых вопросах.</a:t>
            </a:r>
          </a:p>
          <a:p>
            <a:pPr rtl="0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Социальное взаимодействие: Укрепление командного духа и межличностного общения между участниками.</a:t>
            </a:r>
          </a:p>
          <a:p>
            <a:pPr rtl="0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Поддержка интереса к образованию: Повышение мотивации к самостоятельному изучению вопросов экономики и безопасности.</a:t>
            </a:r>
          </a:p>
          <a:p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2" name="AutoShape 2" descr="IMG-20250411-WA00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IMG-20250411-WA00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IMG-20250411-WA00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lenovo\Downloads\IMG-20250411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471" y="-113290"/>
            <a:ext cx="3979530" cy="2984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Основные правила игры: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846859"/>
            <a:ext cx="4993540" cy="3486150"/>
          </a:xfrm>
        </p:spPr>
        <p:txBody>
          <a:bodyPr/>
          <a:lstStyle/>
          <a:p>
            <a:pPr rtl="0"/>
            <a:r>
              <a:rPr lang="ru-RU" sz="1800" dirty="0" smtClean="0"/>
              <a:t>1. Количество участников: Игра подходит для любого количества команд, ограниченного лишь вместимостью помещения. Каждая команда состоит из пяти человек.</a:t>
            </a:r>
            <a:br>
              <a:rPr lang="ru-RU" sz="1800" dirty="0" smtClean="0"/>
            </a:br>
            <a:r>
              <a:rPr lang="ru-RU" sz="1800" dirty="0" smtClean="0"/>
              <a:t>  </a:t>
            </a:r>
            <a:br>
              <a:rPr lang="ru-RU" sz="1800" dirty="0" smtClean="0"/>
            </a:br>
            <a:r>
              <a:rPr lang="ru-RU" sz="1800" dirty="0" smtClean="0"/>
              <a:t>2. Роли внутри команды:</a:t>
            </a:r>
            <a:br>
              <a:rPr lang="ru-RU" sz="1800" dirty="0" smtClean="0"/>
            </a:br>
            <a:r>
              <a:rPr lang="ru-RU" sz="1800" dirty="0" smtClean="0"/>
              <a:t>   - Капитан — лидер команды, который координирует действия участников и принимает ключевые решения.</a:t>
            </a:r>
            <a:br>
              <a:rPr lang="ru-RU" sz="1800" dirty="0" smtClean="0"/>
            </a:br>
            <a:r>
              <a:rPr lang="ru-RU" sz="1800" dirty="0" smtClean="0"/>
              <a:t>   - Остальные члены команды помогают капитану, предлагая идеи и совместно решая задания.</a:t>
            </a:r>
          </a:p>
          <a:p>
            <a:pPr rtl="0"/>
            <a:r>
              <a:rPr lang="ru-RU" sz="1800" dirty="0" smtClean="0"/>
              <a:t>3. Название команды: Перед началом игры каждая команда придумывает себе уникальное название, отражающее её дух и стратегию.</a:t>
            </a:r>
          </a:p>
          <a:p>
            <a:endParaRPr lang="ru-RU" sz="1800" dirty="0"/>
          </a:p>
        </p:txBody>
      </p:sp>
      <p:sp>
        <p:nvSpPr>
          <p:cNvPr id="4098" name="AutoShape 2" descr="IMG-20250411-WA00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lenovo\Downloads\IMG-20250411-WA0035 (1).jpg"/>
          <p:cNvPicPr>
            <a:picLocks noChangeAspect="1" noChangeArrowheads="1"/>
          </p:cNvPicPr>
          <p:nvPr/>
        </p:nvPicPr>
        <p:blipFill>
          <a:blip r:embed="rId2" cstate="print"/>
          <a:srcRect r="29729"/>
          <a:stretch>
            <a:fillRect/>
          </a:stretch>
        </p:blipFill>
        <p:spPr bwMode="auto">
          <a:xfrm>
            <a:off x="5149115" y="846859"/>
            <a:ext cx="3803499" cy="405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4" y="238991"/>
            <a:ext cx="8821882" cy="4707082"/>
          </a:xfrm>
        </p:spPr>
        <p:txBody>
          <a:bodyPr/>
          <a:lstStyle/>
          <a:p>
            <a:r>
              <a:rPr lang="ru-RU" sz="2400" dirty="0" smtClean="0"/>
              <a:t>4. Этапы игры:</a:t>
            </a:r>
            <a:br>
              <a:rPr lang="ru-RU" sz="2400" dirty="0" smtClean="0"/>
            </a:br>
            <a:r>
              <a:rPr lang="ru-RU" sz="2400" dirty="0" smtClean="0"/>
              <a:t>   - Финансовое планирование. Команды получают стартовый капитал и должны распределить его между различными активами (например, акции, облигации, недвижимость). Задача — максимизировать прибыль в течение заданного периода.</a:t>
            </a:r>
            <a:br>
              <a:rPr lang="ru-RU" sz="2400" dirty="0" smtClean="0"/>
            </a:br>
            <a:r>
              <a:rPr lang="ru-RU" sz="2400" dirty="0" smtClean="0"/>
              <a:t>   - Инвестиции и риски. Участники сталкиваются с различными экономическими ситуациями (инфляция, кризисы), где нужно принять решение о покупке/продаже активов.</a:t>
            </a:r>
            <a:br>
              <a:rPr lang="ru-RU" sz="2400" dirty="0" smtClean="0"/>
            </a:br>
            <a:r>
              <a:rPr lang="ru-RU" sz="2400" dirty="0" smtClean="0"/>
              <a:t>   - Кризисное управление. В этой части команды решают нестандартные задачи, такие как банкротство компании или резкое падение цен на активы.</a:t>
            </a:r>
            <a:br>
              <a:rPr lang="ru-RU" sz="2400" dirty="0" smtClean="0"/>
            </a:br>
            <a:r>
              <a:rPr lang="ru-RU" sz="2400" dirty="0" smtClean="0"/>
              <a:t>   - Бонусные раунды. Включают вопросы на знание финансовых терминов, истории экономики и </a:t>
            </a:r>
            <a:r>
              <a:rPr lang="ru-RU" sz="2400" dirty="0" err="1" smtClean="0"/>
              <a:t>кейсовые</a:t>
            </a:r>
            <a:r>
              <a:rPr lang="ru-RU" sz="2400" dirty="0" smtClean="0"/>
              <a:t> задания.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98" y="311727"/>
            <a:ext cx="4718337" cy="46135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5. Оценка результатов:</a:t>
            </a:r>
            <a:br>
              <a:rPr lang="ru-RU" sz="2000" dirty="0" smtClean="0"/>
            </a:br>
            <a:r>
              <a:rPr lang="ru-RU" sz="2000" dirty="0" smtClean="0"/>
              <a:t>   - Победителем становится та команда, которая сумела наиболее эффективно управлять своими финансовыми ресурсами и получить наибольший доход к концу игры.</a:t>
            </a:r>
            <a:br>
              <a:rPr lang="ru-RU" sz="2000" dirty="0" smtClean="0"/>
            </a:br>
            <a:r>
              <a:rPr lang="ru-RU" sz="2000" dirty="0" smtClean="0"/>
              <a:t>   - Дополнительные баллы начисляются за </a:t>
            </a:r>
            <a:r>
              <a:rPr lang="ru-RU" sz="2000" dirty="0" err="1" smtClean="0"/>
              <a:t>креативность</a:t>
            </a:r>
            <a:r>
              <a:rPr lang="ru-RU" sz="2000" dirty="0" smtClean="0"/>
              <a:t> решений и стратегическое мышление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6. Игра </a:t>
            </a:r>
            <a:r>
              <a:rPr lang="ru-RU" sz="2000" dirty="0" smtClean="0"/>
              <a:t>«Финансовый щит» не только развлекательная, но и образовательная. Она помогает развивать навыки финансового планирования, анализа рисков и принятия взвешенных решений.</a:t>
            </a:r>
            <a:endParaRPr lang="ru-RU" sz="2000" dirty="0"/>
          </a:p>
        </p:txBody>
      </p:sp>
      <p:pic>
        <p:nvPicPr>
          <p:cNvPr id="2049" name="Picture 1" descr="C:\Users\lenovo\Downloads\1744561919226.jpg"/>
          <p:cNvPicPr>
            <a:picLocks noChangeAspect="1" noChangeArrowheads="1"/>
          </p:cNvPicPr>
          <p:nvPr/>
        </p:nvPicPr>
        <p:blipFill>
          <a:blip r:embed="rId2" cstate="print"/>
          <a:srcRect t="23299" r="54351"/>
          <a:stretch>
            <a:fillRect/>
          </a:stretch>
        </p:blipFill>
        <p:spPr bwMode="auto">
          <a:xfrm>
            <a:off x="5229125" y="2192482"/>
            <a:ext cx="3707057" cy="2732808"/>
          </a:xfrm>
          <a:prstGeom prst="rect">
            <a:avLst/>
          </a:prstGeom>
          <a:noFill/>
        </p:spPr>
      </p:pic>
      <p:pic>
        <p:nvPicPr>
          <p:cNvPr id="2050" name="Picture 2" descr="C:\Users\lenovo\Downloads\1744561919226.jpg"/>
          <p:cNvPicPr>
            <a:picLocks noChangeAspect="1" noChangeArrowheads="1"/>
          </p:cNvPicPr>
          <p:nvPr/>
        </p:nvPicPr>
        <p:blipFill>
          <a:blip r:embed="rId2" cstate="print"/>
          <a:srcRect l="40715" t="23689" r="32486"/>
          <a:stretch>
            <a:fillRect/>
          </a:stretch>
        </p:blipFill>
        <p:spPr bwMode="auto">
          <a:xfrm>
            <a:off x="5229125" y="124691"/>
            <a:ext cx="1805520" cy="206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136</Words>
  <Application>Microsoft Office PowerPoint</Application>
  <PresentationFormat>Экран (16:9)</PresentationFormat>
  <Paragraphs>16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Интеллектуальный поединок «Финансовый щит: основы безопасности и грамотности»</vt:lpstr>
      <vt:lpstr>Описание практики </vt:lpstr>
      <vt:lpstr>Цель мероприятия. Организация и проведение интеллектуального поединка «Финансовый щит», направленно на популяризацию финансовой грамотности и обучение основам кибербезопасности среди молодежи.</vt:lpstr>
      <vt:lpstr>Основные правила игры: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Леванян</dc:creator>
  <cp:lastModifiedBy>Анастасия Леванян</cp:lastModifiedBy>
  <cp:revision>58</cp:revision>
  <dcterms:modified xsi:type="dcterms:W3CDTF">2025-04-13T16:46:28Z</dcterms:modified>
</cp:coreProperties>
</file>