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01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/>
          <p:nvPr/>
        </p:nvPicPr>
        <p:blipFill>
          <a:blip r:embed="rId14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4"/>
          <p:cNvPicPr/>
          <p:nvPr/>
        </p:nvPicPr>
        <p:blipFill>
          <a:blip r:embed="rId15"/>
          <a:srcRect t="20134"/>
          <a:stretch/>
        </p:blipFill>
        <p:spPr>
          <a:xfrm>
            <a:off x="0" y="1035720"/>
            <a:ext cx="9142920" cy="410688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6"/>
          <p:cNvPicPr/>
          <p:nvPr/>
        </p:nvPicPr>
        <p:blipFill>
          <a:blip r:embed="rId16"/>
          <a:stretch/>
        </p:blipFill>
        <p:spPr>
          <a:xfrm>
            <a:off x="6942600" y="322200"/>
            <a:ext cx="1910160" cy="48168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33240" y="383040"/>
            <a:ext cx="6887160" cy="681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33240" y="1181160"/>
            <a:ext cx="7876080" cy="3485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/>
          <p:cNvPicPr/>
          <p:nvPr/>
        </p:nvPicPr>
        <p:blipFill>
          <a:blip r:embed="rId14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5"/>
          <p:cNvPicPr/>
          <p:nvPr/>
        </p:nvPicPr>
        <p:blipFill>
          <a:blip r:embed="rId14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2"/>
          <p:cNvPicPr/>
          <p:nvPr/>
        </p:nvPicPr>
        <p:blipFill>
          <a:blip r:embed="rId15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5"/>
          <p:cNvPicPr/>
          <p:nvPr/>
        </p:nvPicPr>
        <p:blipFill>
          <a:blip r:embed="rId14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121" name="Рисунок 2"/>
          <p:cNvPicPr/>
          <p:nvPr/>
        </p:nvPicPr>
        <p:blipFill>
          <a:blip r:embed="rId15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5"/>
          <p:cNvPicPr/>
          <p:nvPr/>
        </p:nvPicPr>
        <p:blipFill>
          <a:blip r:embed="rId14"/>
          <a:stretch/>
        </p:blipFill>
        <p:spPr>
          <a:xfrm>
            <a:off x="-7200" y="0"/>
            <a:ext cx="9155520" cy="514944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5"/>
          <p:cNvPicPr/>
          <p:nvPr/>
        </p:nvPicPr>
        <p:blipFill>
          <a:blip r:embed="rId15"/>
          <a:stretch/>
        </p:blipFill>
        <p:spPr>
          <a:xfrm>
            <a:off x="-2880" y="-720"/>
            <a:ext cx="9145800" cy="5144040"/>
          </a:xfrm>
          <a:prstGeom prst="rect">
            <a:avLst/>
          </a:prstGeom>
          <a:ln>
            <a:noFill/>
          </a:ln>
        </p:spPr>
      </p:pic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belskiy_gor@mail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254600" y="3722040"/>
            <a:ext cx="4377960" cy="6339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2"/>
          <p:cNvSpPr/>
          <p:nvPr/>
        </p:nvSpPr>
        <p:spPr>
          <a:xfrm>
            <a:off x="357120" y="3857760"/>
            <a:ext cx="6349680" cy="1142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ru-RU" sz="12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Направление практики: Образовательные и просветительские проекты финансовой грамотности для взрослых </a:t>
            </a:r>
            <a:endParaRPr lang="ru-RU" sz="1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ru-RU" sz="12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Наименование субъекта:  Тамбовская область, Никифоровский МО</a:t>
            </a:r>
            <a:endParaRPr lang="ru-RU" sz="1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r>
              <a:rPr lang="ru-RU" sz="12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Автор практики: МБУК «Центральная библиотека Никифоровского муниципального округа», 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Нагина</a:t>
            </a:r>
            <a:r>
              <a:rPr lang="ru-RU" sz="12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Оксана Юрьевна, 8 (47536) 31-7-61, </a:t>
            </a:r>
            <a:r>
              <a:rPr lang="ru-RU" sz="1200" b="1" u="sng" strike="noStrike" spc="-1" dirty="0">
                <a:solidFill>
                  <a:srgbClr val="33B5BA"/>
                </a:solidFill>
                <a:uFillTx/>
                <a:latin typeface="PT Astra Serif" panose="020A0603040505020204" pitchFamily="18" charset="-52"/>
                <a:ea typeface="PT Astra Serif" panose="020A0603040505020204" pitchFamily="18" charset="-52"/>
                <a:hlinkClick r:id="rId2"/>
              </a:rPr>
              <a:t>belskiy_gor@mail.ru</a:t>
            </a:r>
            <a:endParaRPr lang="ru-RU" sz="12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spcAft>
                <a:spcPts val="400"/>
              </a:spcAft>
              <a:tabLst>
                <a:tab pos="0" algn="l"/>
              </a:tabLst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1590840" y="1427400"/>
            <a:ext cx="3983760" cy="11840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Picture 2" descr="https://cdntaxitoday.ru/imag/dmitrievka1.jpg"/>
          <p:cNvPicPr/>
          <p:nvPr/>
        </p:nvPicPr>
        <p:blipFill>
          <a:blip r:embed="rId3"/>
          <a:stretch/>
        </p:blipFill>
        <p:spPr>
          <a:xfrm>
            <a:off x="0" y="47520"/>
            <a:ext cx="3142440" cy="2094840"/>
          </a:xfrm>
          <a:prstGeom prst="rect">
            <a:avLst/>
          </a:prstGeom>
          <a:ln>
            <a:noFill/>
          </a:ln>
        </p:spPr>
      </p:pic>
      <p:sp>
        <p:nvSpPr>
          <p:cNvPr id="204" name="CustomShape 4"/>
          <p:cNvSpPr/>
          <p:nvPr/>
        </p:nvSpPr>
        <p:spPr>
          <a:xfrm>
            <a:off x="1500120" y="1706161"/>
            <a:ext cx="4357080" cy="64487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Финансовая грамотность в информационно-библиотечной среде  </a:t>
            </a:r>
            <a:r>
              <a:rPr lang="ru-RU" sz="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633240" y="383040"/>
            <a:ext cx="6887160" cy="681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2"/>
          <p:cNvSpPr/>
          <p:nvPr/>
        </p:nvSpPr>
        <p:spPr>
          <a:xfrm>
            <a:off x="633240" y="1181160"/>
            <a:ext cx="7876080" cy="3485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3"/>
          <p:cNvSpPr/>
          <p:nvPr/>
        </p:nvSpPr>
        <p:spPr>
          <a:xfrm>
            <a:off x="0" y="126720"/>
            <a:ext cx="9072360" cy="4769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 реализуется в целях повышения финансовой грамотности взрослого населения. </a:t>
            </a:r>
            <a:endParaRPr lang="ru-RU" sz="16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С </a:t>
            </a:r>
            <a:r>
              <a:rPr lang="ru-RU" sz="16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января 2024 года по декабрь 2024 года для жителей Никифоровского муниципального округа было проведено 30 мероприятий по финансовой грамотности, включающих следующие тематические направления:</a:t>
            </a:r>
            <a:endParaRPr lang="ru-RU" sz="16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а</a:t>
            </a:r>
            <a:r>
              <a:rPr lang="ru-RU" sz="16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 личный (семейный) бюджет. Лекции: «Подушка безопасности. Как защитить себя от непредвиденных расходов», «Финансовый план семьи. Как сделать так, чтобы на все хватало?», «Дети и деньги. Как говорить с детьми о финансах» и др.;</a:t>
            </a:r>
            <a:endParaRPr lang="ru-RU" sz="16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б</a:t>
            </a:r>
            <a:r>
              <a:rPr lang="ru-RU" sz="16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 кредиты и займы. Лекции: «Кредиты и кредитные истории. Как правильно использовать заемные средства», «Встретить новый год и не разориться. Готовимся к празднику заранее», «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Микрозайм</a:t>
            </a:r>
            <a:r>
              <a:rPr lang="ru-RU" sz="16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– друг или враг? Нужно ли занимать деньги до зарплаты?» и др.;</a:t>
            </a:r>
            <a:endParaRPr lang="ru-RU" sz="16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в</a:t>
            </a:r>
            <a:r>
              <a:rPr lang="ru-RU" sz="16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 страхование. Лекции: «Зачем нужна страховка. Как защитить себя, свой дом и машину», «Страховка с выгодой. Как заработать на страховании» и др.;</a:t>
            </a:r>
            <a:endParaRPr lang="ru-RU" sz="16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г</a:t>
            </a:r>
            <a:r>
              <a:rPr lang="ru-RU" sz="16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 налогообложение. Лекции: «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Кешбэк</a:t>
            </a:r>
            <a:r>
              <a:rPr lang="ru-RU" sz="16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от государства. Как получить налоговый вычет» и др.;</a:t>
            </a:r>
            <a:endParaRPr lang="ru-RU" sz="16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spc="-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</a:t>
            </a:r>
            <a:r>
              <a:rPr lang="ru-RU" sz="16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 финансовая безопасность. Лекции: «Вам звонят из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лжебанка</a:t>
            </a:r>
            <a:r>
              <a:rPr lang="ru-RU" sz="16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Как защитить себя и близких от финансовых мошенников», «Безопасные покупки в Интернете. Как защитить деньги на своей банковской карте», «Вложить рубль, а получить 10. Как не стать жертвой финансовой пирамиды» и др..</a:t>
            </a:r>
            <a:endParaRPr lang="ru-RU" sz="16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633240" y="383040"/>
            <a:ext cx="6887160" cy="681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2"/>
          <p:cNvSpPr/>
          <p:nvPr/>
        </p:nvSpPr>
        <p:spPr>
          <a:xfrm>
            <a:off x="633240" y="1181160"/>
            <a:ext cx="7876080" cy="3485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3"/>
          <p:cNvSpPr/>
          <p:nvPr/>
        </p:nvSpPr>
        <p:spPr>
          <a:xfrm>
            <a:off x="285840" y="428760"/>
            <a:ext cx="4142880" cy="310716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4"/>
          <p:cNvSpPr/>
          <p:nvPr/>
        </p:nvSpPr>
        <p:spPr>
          <a:xfrm>
            <a:off x="4643280" y="1135125"/>
            <a:ext cx="4500360" cy="353943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Беседа-консультация «Банковская карта. Безопасное использование». В ходе мероприятия библиотекарь рассказала о том, как устроена банковская карта, познакомила с многообразием и возможностями карт. Дала советы, как выбрать ту или иную карту. Более подробно остановилась на правилах пользования картой: снятие наличных в банкомате, оплата покупок и услуг, платежи через интернет. А также рассмотрели разные ситуационные задачи: что делать, если утеряна карта, забыли </a:t>
            </a:r>
            <a:r>
              <a:rPr lang="ru-RU" sz="1400" b="0" strike="noStrike" spc="-1" dirty="0" err="1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пин</a:t>
            </a:r>
            <a:r>
              <a:rPr lang="ru-RU" sz="14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-код, банкомат задержал карту, карта заблокирована и т.д. Были рассмотрены наиболее распространенные схемы мошенничества с банковскими картами, а также даны рекомендации по соблюдению мер предосторожности во избежание возможных негативных последствий, связанных с использованием пластиковых карт.</a:t>
            </a:r>
            <a:endParaRPr lang="ru-RU" sz="14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33240" y="383040"/>
            <a:ext cx="6887160" cy="681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2"/>
          <p:cNvSpPr/>
          <p:nvPr/>
        </p:nvSpPr>
        <p:spPr>
          <a:xfrm>
            <a:off x="633240" y="1181160"/>
            <a:ext cx="7876080" cy="3485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3"/>
          <p:cNvSpPr/>
          <p:nvPr/>
        </p:nvSpPr>
        <p:spPr>
          <a:xfrm>
            <a:off x="142920" y="142920"/>
            <a:ext cx="2049120" cy="257148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4"/>
          <p:cNvSpPr/>
          <p:nvPr/>
        </p:nvSpPr>
        <p:spPr>
          <a:xfrm>
            <a:off x="2500200" y="785880"/>
            <a:ext cx="2310840" cy="3071520"/>
          </a:xfrm>
          <a:prstGeom prst="roundRect">
            <a:avLst>
              <a:gd name="adj" fmla="val 8594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5"/>
          <p:cNvSpPr/>
          <p:nvPr/>
        </p:nvSpPr>
        <p:spPr>
          <a:xfrm>
            <a:off x="4929120" y="1195596"/>
            <a:ext cx="4214520" cy="329320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Час финансовой грамотности «Семейный бюджет: как не ссориться из-за денег». Присутствующие вместе с библиотекарем  рассуждали о том, из-за чего может возникать недопонимание между подростками и родителями в семье, перечислили примеры неправильного финансового поведения подростков и родителей. На мероприятии проговорили и разобрали основные моменты ведения семейного бюджета, провели практическую работу по выявлению уровня собственных доходов и расходов</a:t>
            </a:r>
            <a:r>
              <a:rPr lang="ru-RU" sz="1600" b="0" strike="noStrike" spc="-1" dirty="0">
                <a:solidFill>
                  <a:srgbClr val="10101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sz="16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633240" y="383040"/>
            <a:ext cx="6887160" cy="681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2"/>
          <p:cNvSpPr/>
          <p:nvPr/>
        </p:nvSpPr>
        <p:spPr>
          <a:xfrm>
            <a:off x="633240" y="1181160"/>
            <a:ext cx="7876080" cy="3485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3"/>
          <p:cNvSpPr/>
          <p:nvPr/>
        </p:nvSpPr>
        <p:spPr>
          <a:xfrm>
            <a:off x="71280" y="142920"/>
            <a:ext cx="3488760" cy="262512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4"/>
          <p:cNvSpPr/>
          <p:nvPr/>
        </p:nvSpPr>
        <p:spPr>
          <a:xfrm>
            <a:off x="2000160" y="2428920"/>
            <a:ext cx="3488760" cy="2625120"/>
          </a:xfrm>
          <a:prstGeom prst="roundRect">
            <a:avLst>
              <a:gd name="adj" fmla="val 8594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5"/>
          <p:cNvSpPr/>
          <p:nvPr/>
        </p:nvSpPr>
        <p:spPr>
          <a:xfrm>
            <a:off x="5500800" y="642960"/>
            <a:ext cx="3500280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Финансовый лекторий «Программа долгосрочных сбережений: что это такое и как будет работать». Сотрудник библиотеки рассказала, как вступить в Программу долгосрочных сбережений, об источниках и государственной поддержке формирования долгосрочных сбережений, о налоговом вычете и получении выплат по договору долгосрочных сбережений, о выплате средств правопреемникам и страховании сбережений в рамках программы.</a:t>
            </a:r>
            <a:endParaRPr lang="ru-RU" sz="16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633240" y="383040"/>
            <a:ext cx="6887160" cy="6814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"/>
          <p:cNvSpPr/>
          <p:nvPr/>
        </p:nvSpPr>
        <p:spPr>
          <a:xfrm>
            <a:off x="633240" y="1181160"/>
            <a:ext cx="7876080" cy="3485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3"/>
          <p:cNvSpPr/>
          <p:nvPr/>
        </p:nvSpPr>
        <p:spPr>
          <a:xfrm>
            <a:off x="214200" y="285840"/>
            <a:ext cx="2499840" cy="3331440"/>
          </a:xfrm>
          <a:prstGeom prst="roundRect">
            <a:avLst>
              <a:gd name="adj" fmla="val 8594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4"/>
          <p:cNvSpPr/>
          <p:nvPr/>
        </p:nvSpPr>
        <p:spPr>
          <a:xfrm>
            <a:off x="2786040" y="1000080"/>
            <a:ext cx="2428560" cy="3236040"/>
          </a:xfrm>
          <a:prstGeom prst="roundRect">
            <a:avLst>
              <a:gd name="adj" fmla="val 8594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5"/>
          <p:cNvSpPr/>
          <p:nvPr/>
        </p:nvSpPr>
        <p:spPr>
          <a:xfrm>
            <a:off x="5357880" y="928567"/>
            <a:ext cx="3714480" cy="33239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Библиотекари провели для  сотрудников ателье «Мастерица» профилактическую акцию «Осторожно! Мошенники!». Цель акции – правовое информирование граждан о фактах распространенного мошенничества при помощи мобильных телефонов и сети Интернет. Специалисты познакомили присутствующих с новыми способами мошенничества, рассказали как не стать их жертвой и какие правила поведения надо помнить. Были розданы листовки с информацией о наиболее распространенных мошеннических схемах, как распознать злоумышленника и какие моменты должны насторожить. </a:t>
            </a:r>
            <a:endParaRPr lang="ru-RU" sz="14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633240" y="2757960"/>
            <a:ext cx="5409360" cy="867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"/>
          <p:cNvSpPr/>
          <p:nvPr/>
        </p:nvSpPr>
        <p:spPr>
          <a:xfrm>
            <a:off x="633240" y="3799080"/>
            <a:ext cx="5409360" cy="867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3"/>
          <p:cNvSpPr/>
          <p:nvPr/>
        </p:nvSpPr>
        <p:spPr>
          <a:xfrm>
            <a:off x="303120" y="142920"/>
            <a:ext cx="2833318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Достигнутые результаты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30" name="CustomShape 4"/>
          <p:cNvSpPr/>
          <p:nvPr/>
        </p:nvSpPr>
        <p:spPr>
          <a:xfrm>
            <a:off x="0" y="781357"/>
            <a:ext cx="5857560" cy="175432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Распространение знаний в области финансов, повышение уровня финансовой грамотности, развитие финансовой культуры.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Количественные показатели: проведено 30 часов занятий, 475 человек приняли участие, количество специалистов задействованных в проекте – 10 человек.</a:t>
            </a:r>
            <a:endParaRPr lang="ru-RU" sz="1800" b="0" strike="noStrike" spc="-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31" name="Picture 3" descr="Picture background"/>
          <p:cNvPicPr/>
          <p:nvPr/>
        </p:nvPicPr>
        <p:blipFill>
          <a:blip r:embed="rId2"/>
          <a:stretch/>
        </p:blipFill>
        <p:spPr>
          <a:xfrm>
            <a:off x="857160" y="2509920"/>
            <a:ext cx="4606200" cy="26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329</Words>
  <Application>Microsoft Office PowerPoint</Application>
  <PresentationFormat>Экран (16:9)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Склярова С.В.</cp:lastModifiedBy>
  <cp:revision>75</cp:revision>
  <dcterms:modified xsi:type="dcterms:W3CDTF">2025-04-29T11:16:28Z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