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65" r:id="rId4"/>
    <p:sldId id="266" r:id="rId5"/>
    <p:sldId id="259" r:id="rId6"/>
    <p:sldId id="267" r:id="rId7"/>
    <p:sldId id="260" r:id="rId8"/>
    <p:sldId id="263" r:id="rId9"/>
    <p:sldId id="262" r:id="rId10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166" userDrawn="1">
          <p15:clr>
            <a:srgbClr val="A4A3A4"/>
          </p15:clr>
        </p15:guide>
        <p15:guide id="4" pos="1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57"/>
    <p:restoredTop sz="95407" autoAdjust="0"/>
  </p:normalViewPr>
  <p:slideViewPr>
    <p:cSldViewPr snapToGrid="0" snapToObjects="1" showGuides="1">
      <p:cViewPr varScale="1">
        <p:scale>
          <a:sx n="92" d="100"/>
          <a:sy n="92" d="100"/>
        </p:scale>
        <p:origin x="102" y="192"/>
      </p:cViewPr>
      <p:guideLst>
        <p:guide orient="horz" pos="166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40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842707F-0FE1-B2BC-B71F-9ABB57BEDF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DA359E-5C92-6136-4DCA-6EF65FD28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D1446-30AF-464D-840D-A21B3ADE5002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32B7D9-2471-084E-4AA0-5DCA5B7123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D33A25-7280-B650-196D-6CE91F5EC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2DFCA-F47D-574F-B024-92F7C02B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84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35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301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286DB-D9C0-AFB6-C107-018C74150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570A74B-FD0C-EA75-3E56-6637DDF75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95064E3-BDE4-66D8-46D1-04F634F17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874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4B625-7767-755A-D06B-553CFEAAD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9FDB80F-F911-CEE8-DCB2-557B779D48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D440BEB-5DFA-B874-DCE7-67B21DCF3B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38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9FF16F-A76F-804E-BF85-29A89291E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/>
          <a:stretch/>
        </p:blipFill>
        <p:spPr>
          <a:xfrm>
            <a:off x="0" y="1035586"/>
            <a:ext cx="9144000" cy="4107914"/>
          </a:xfrm>
          <a:prstGeom prst="rect">
            <a:avLst/>
          </a:prstGeom>
        </p:spPr>
      </p:pic>
      <p:sp>
        <p:nvSpPr>
          <p:cNvPr id="1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47746" y="3834743"/>
            <a:ext cx="6350680" cy="5953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SzTx/>
              <a:buNone/>
              <a:defRPr sz="1400" b="1" i="0">
                <a:latin typeface="Proxima Nova Rg" panose="02000506030000020004" pitchFamily="2" charset="0"/>
              </a:defRPr>
            </a:lvl1pPr>
            <a:lvl2pPr marL="0" indent="0" algn="l">
              <a:spcBef>
                <a:spcPts val="0"/>
              </a:spcBef>
              <a:buSzTx/>
              <a:buNone/>
              <a:defRPr sz="1823"/>
            </a:lvl2pPr>
            <a:lvl3pPr marL="0" indent="0" algn="l">
              <a:spcBef>
                <a:spcPts val="0"/>
              </a:spcBef>
              <a:buSzTx/>
              <a:buNone/>
              <a:defRPr sz="1823"/>
            </a:lvl3pPr>
            <a:lvl4pPr marL="0" indent="0" algn="l">
              <a:spcBef>
                <a:spcPts val="0"/>
              </a:spcBef>
              <a:buSzTx/>
              <a:buNone/>
              <a:defRPr sz="1823"/>
            </a:lvl4pPr>
            <a:lvl5pPr marL="0" indent="0" algn="l">
              <a:spcBef>
                <a:spcPts val="0"/>
              </a:spcBef>
              <a:buSzTx/>
              <a:buNone/>
              <a:defRPr sz="1823"/>
            </a:lvl5pPr>
          </a:lstStyle>
          <a:p>
            <a:r>
              <a:rPr lang="ru-RU" dirty="0"/>
              <a:t>Текст </a:t>
            </a:r>
            <a:r>
              <a:rPr lang="ru-RU" dirty="0" err="1"/>
              <a:t>лида</a:t>
            </a:r>
            <a:endParaRPr dirty="0"/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1590907" y="1427357"/>
            <a:ext cx="3984704" cy="1185166"/>
          </a:xfrm>
          <a:prstGeom prst="rect">
            <a:avLst/>
          </a:prstGeom>
          <a:solidFill>
            <a:schemeClr val="bg1"/>
          </a:solidFill>
        </p:spPr>
        <p:txBody>
          <a:bodyPr lIns="360000" rIns="180000" bIns="36000" anchor="b">
            <a:normAutofit/>
          </a:bodyPr>
          <a:lstStyle>
            <a:lvl1pPr algn="l">
              <a:defRPr sz="2400" b="1">
                <a:latin typeface="Proxima Nova Rg" panose="02000506030000020004" pitchFamily="2" charset="0"/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27C914-3C09-5EA8-0AC3-0D2B47AEC5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42483" y="322141"/>
            <a:ext cx="1911350" cy="4826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620"/>
            </a:lvl1pPr>
            <a:lvl2pPr>
              <a:defRPr sz="1620"/>
            </a:lvl2pPr>
            <a:lvl3pPr>
              <a:defRPr sz="1620"/>
            </a:lvl3pPr>
            <a:lvl4pPr>
              <a:defRPr sz="1620"/>
            </a:lvl4pPr>
            <a:lvl5pPr>
              <a:defRPr sz="1620"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F2666A-3360-EE4D-BDCC-FB7E8187A1F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035" y="0"/>
            <a:ext cx="9156504" cy="5150534"/>
          </a:xfrm>
          <a:prstGeom prst="rect">
            <a:avLst/>
          </a:prstGeom>
        </p:spPr>
      </p:pic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54" r:id="rId10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"/>
          <p:cNvSpPr/>
          <p:nvPr/>
        </p:nvSpPr>
        <p:spPr>
          <a:xfrm>
            <a:off x="1254779" y="3721960"/>
            <a:ext cx="4378997" cy="6349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08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FD40A5-F3FD-B54C-9CD3-2C5EFF74112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165242" y="3822642"/>
            <a:ext cx="6350680" cy="802572"/>
          </a:xfrm>
        </p:spPr>
        <p:txBody>
          <a:bodyPr>
            <a:noAutofit/>
          </a:bodyPr>
          <a:lstStyle/>
          <a:p>
            <a:r>
              <a:rPr lang="ru-RU" sz="1200" dirty="0"/>
              <a:t>Направление практики: Специальные проекты с органами </a:t>
            </a:r>
            <a:r>
              <a:rPr lang="ru-RU" sz="1200" dirty="0" err="1"/>
              <a:t>соц</a:t>
            </a:r>
            <a:r>
              <a:rPr lang="ru-RU" sz="1200" dirty="0"/>
              <a:t> защиты, МФЦ, СФР, ФНС, Роспотребнадзором и др.</a:t>
            </a:r>
          </a:p>
          <a:p>
            <a:r>
              <a:rPr lang="ru-RU" sz="1200" dirty="0"/>
              <a:t>Наименование субъекта: Ярославская область </a:t>
            </a:r>
          </a:p>
          <a:p>
            <a:r>
              <a:rPr lang="ru-RU" sz="1200" dirty="0"/>
              <a:t>Автор практики: Отделение по Ярославской области </a:t>
            </a:r>
            <a:r>
              <a:rPr lang="ru-RU" sz="1200" dirty="0" smtClean="0"/>
              <a:t>Главного управления Центрального банка Российской Федерации </a:t>
            </a:r>
            <a:r>
              <a:rPr lang="ru-RU" sz="1200" dirty="0"/>
              <a:t>по </a:t>
            </a:r>
            <a:r>
              <a:rPr lang="ru-RU" sz="1200" dirty="0" smtClean="0"/>
              <a:t>Центральному федеральному округу, </a:t>
            </a:r>
            <a:r>
              <a:rPr lang="ru-RU" sz="1200" dirty="0"/>
              <a:t>Ефремов Е.Б., контактные данные </a:t>
            </a:r>
            <a:r>
              <a:rPr lang="ru-RU" sz="1200" dirty="0" smtClean="0"/>
              <a:t>(8 (4852</a:t>
            </a:r>
            <a:r>
              <a:rPr lang="ru-RU" sz="1200" dirty="0"/>
              <a:t>) </a:t>
            </a:r>
            <a:r>
              <a:rPr lang="ru-RU" sz="1200" dirty="0" smtClean="0"/>
              <a:t>79-02-18 </a:t>
            </a:r>
            <a:r>
              <a:rPr lang="en-US" sz="1200" dirty="0" smtClean="0"/>
              <a:t>EfremovEB@cbr.ru</a:t>
            </a:r>
            <a:endParaRPr lang="ru-RU" sz="12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2D806-51F0-734C-BBC0-4312C0AC0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Фестиваль финансовой грамотности </a:t>
            </a:r>
          </a:p>
        </p:txBody>
      </p:sp>
      <p:pic>
        <p:nvPicPr>
          <p:cNvPr id="7" name="Рисунок 6" descr="gerb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37" y="137543"/>
            <a:ext cx="749158" cy="128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794110-F454-4147-A40A-5E2CE3820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Краткое описание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C4AF312-AF80-50FA-3AEB-9C7F1C2E7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569478"/>
              </p:ext>
            </p:extLst>
          </p:nvPr>
        </p:nvGraphicFramePr>
        <p:xfrm>
          <a:off x="540327" y="724513"/>
          <a:ext cx="8348896" cy="3657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48896">
                  <a:extLst>
                    <a:ext uri="{9D8B030D-6E8A-4147-A177-3AD203B41FA5}">
                      <a16:colId xmlns:a16="http://schemas.microsoft.com/office/drawing/2014/main" val="1385079244"/>
                    </a:ext>
                  </a:extLst>
                </a:gridCol>
              </a:tblGrid>
              <a:tr h="324720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u-RU" sz="2000" dirty="0">
                          <a:effectLst/>
                        </a:rPr>
                        <a:t>По инициативе Отделения </a:t>
                      </a:r>
                      <a:r>
                        <a:rPr lang="ru-RU" sz="2000" dirty="0" smtClean="0">
                          <a:effectLst/>
                        </a:rPr>
                        <a:t>по Ярославской области ГУ Банка России по Центральному</a:t>
                      </a:r>
                      <a:r>
                        <a:rPr lang="ru-RU" sz="2000" baseline="0" dirty="0" smtClean="0">
                          <a:effectLst/>
                        </a:rPr>
                        <a:t> федеральному округу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 при содействии Регионального центра финансовой грамотности населения Ярославской области, </a:t>
                      </a:r>
                      <a:r>
                        <a:rPr lang="ru-RU" sz="2000" dirty="0" smtClean="0">
                          <a:effectLst/>
                        </a:rPr>
                        <a:t>Отделения по Ярославской области Социального </a:t>
                      </a:r>
                      <a:r>
                        <a:rPr lang="ru-RU" sz="2000" dirty="0">
                          <a:effectLst/>
                        </a:rPr>
                        <a:t>фонда России, </a:t>
                      </a:r>
                      <a:r>
                        <a:rPr lang="ru-RU" sz="2000" dirty="0" smtClean="0">
                          <a:effectLst/>
                        </a:rPr>
                        <a:t>УФНС России по </a:t>
                      </a:r>
                      <a:r>
                        <a:rPr lang="ru-RU" sz="2000" dirty="0">
                          <a:effectLst/>
                        </a:rPr>
                        <a:t>Ярославской области, Управления Роспотребнадзора по Ярославской области, общественной организации Ярославской области «Общество по защите прав потребителей», </a:t>
                      </a:r>
                      <a:r>
                        <a:rPr lang="ru-RU" sz="2000" dirty="0" smtClean="0">
                          <a:effectLst/>
                        </a:rPr>
                        <a:t>администраций муниципальных</a:t>
                      </a:r>
                      <a:r>
                        <a:rPr lang="ru-RU" sz="2000" baseline="0" dirty="0" smtClean="0">
                          <a:effectLst/>
                        </a:rPr>
                        <a:t> образований, </a:t>
                      </a:r>
                      <a:r>
                        <a:rPr lang="ru-RU" sz="2000" dirty="0" smtClean="0">
                          <a:effectLst/>
                        </a:rPr>
                        <a:t>а </a:t>
                      </a:r>
                      <a:r>
                        <a:rPr lang="ru-RU" sz="2000" dirty="0">
                          <a:effectLst/>
                        </a:rPr>
                        <a:t>также молодежных волонтерских объединений вузов </a:t>
                      </a:r>
                      <a:r>
                        <a:rPr lang="ru-RU" sz="2000" dirty="0" smtClean="0">
                          <a:effectLst/>
                        </a:rPr>
                        <a:t>города Ярославля </a:t>
                      </a:r>
                      <a:r>
                        <a:rPr lang="ru-RU" sz="2000" dirty="0">
                          <a:effectLst/>
                        </a:rPr>
                        <a:t>на территории региона реализуется масштабный просветительский проект – фестивали финансовой грамотности в муниципальных образованиях Ярославской области. 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17" marR="35017" marT="0" marB="0" anchor="b"/>
                </a:tc>
                <a:extLst>
                  <a:ext uri="{0D108BD9-81ED-4DB2-BD59-A6C34878D82A}">
                    <a16:rowId xmlns:a16="http://schemas.microsoft.com/office/drawing/2014/main" val="1205973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07FE-9F6F-7A79-924C-A9AE681B5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B4ABC51-75D0-55D7-3819-382A72524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490968"/>
              </p:ext>
            </p:extLst>
          </p:nvPr>
        </p:nvGraphicFramePr>
        <p:xfrm>
          <a:off x="433632" y="2042494"/>
          <a:ext cx="8392883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392883">
                  <a:extLst>
                    <a:ext uri="{9D8B030D-6E8A-4147-A177-3AD203B41FA5}">
                      <a16:colId xmlns:a16="http://schemas.microsoft.com/office/drawing/2014/main" val="1385079244"/>
                    </a:ext>
                  </a:extLst>
                </a:gridCol>
              </a:tblGrid>
              <a:tr h="136036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u-RU" sz="1800" dirty="0">
                          <a:effectLst/>
                        </a:rPr>
                        <a:t>Основная </a:t>
                      </a:r>
                      <a:r>
                        <a:rPr lang="ru-RU" sz="1800" dirty="0" smtClean="0">
                          <a:effectLst/>
                        </a:rPr>
                        <a:t>задача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мероприятия </a:t>
                      </a:r>
                      <a:r>
                        <a:rPr lang="ru-RU" sz="1800" dirty="0">
                          <a:effectLst/>
                        </a:rPr>
                        <a:t>– на одной площадке </a:t>
                      </a:r>
                      <a:r>
                        <a:rPr lang="ru-RU" sz="1800" dirty="0" smtClean="0">
                          <a:effectLst/>
                        </a:rPr>
                        <a:t>собрать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команду </a:t>
                      </a:r>
                      <a:r>
                        <a:rPr lang="ru-RU" sz="1800" dirty="0">
                          <a:effectLst/>
                        </a:rPr>
                        <a:t>региональных экспертов, чтобы население города или района в комфортной для себя обстановке смогло получить достоверную информацию и ответы на вопросы из сферы финансов, которые всегда есть у каждого, но в повседневной жизни времени на их решение часто не </a:t>
                      </a:r>
                      <a:r>
                        <a:rPr lang="ru-RU" sz="1800" dirty="0" smtClean="0">
                          <a:effectLst/>
                        </a:rPr>
                        <a:t>хватает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17" marR="35017" marT="0" marB="0" anchor="b"/>
                </a:tc>
                <a:extLst>
                  <a:ext uri="{0D108BD9-81ED-4DB2-BD59-A6C34878D82A}">
                    <a16:rowId xmlns:a16="http://schemas.microsoft.com/office/drawing/2014/main" val="1205973012"/>
                  </a:ext>
                </a:extLst>
              </a:tr>
            </a:tbl>
          </a:graphicData>
        </a:graphic>
      </p:graphicFrame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8C2D456-D3FE-B6C1-A040-C95DD5455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Цели и задачи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4DAC8F2-A714-C7B1-78D9-A98DF0757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41861"/>
              </p:ext>
            </p:extLst>
          </p:nvPr>
        </p:nvGraphicFramePr>
        <p:xfrm>
          <a:off x="433632" y="899623"/>
          <a:ext cx="8405564" cy="66865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05564">
                  <a:extLst>
                    <a:ext uri="{9D8B030D-6E8A-4147-A177-3AD203B41FA5}">
                      <a16:colId xmlns:a16="http://schemas.microsoft.com/office/drawing/2014/main" val="1385079244"/>
                    </a:ext>
                  </a:extLst>
                </a:gridCol>
              </a:tblGrid>
              <a:tr h="66865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u-RU" sz="1800" dirty="0">
                          <a:effectLst/>
                        </a:rPr>
                        <a:t>Цель мероприятия – повышение финансовой грамотности и формирование финансовой культуры </a:t>
                      </a:r>
                      <a:r>
                        <a:rPr lang="ru-RU" sz="1800" dirty="0" smtClean="0">
                          <a:effectLst/>
                        </a:rPr>
                        <a:t>населения Ярославской</a:t>
                      </a:r>
                      <a:r>
                        <a:rPr lang="ru-RU" sz="1800" baseline="0" dirty="0" smtClean="0">
                          <a:effectLst/>
                        </a:rPr>
                        <a:t> области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17" marR="35017" marT="0" marB="0" anchor="b"/>
                </a:tc>
                <a:extLst>
                  <a:ext uri="{0D108BD9-81ED-4DB2-BD59-A6C34878D82A}">
                    <a16:rowId xmlns:a16="http://schemas.microsoft.com/office/drawing/2014/main" val="1205973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97840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91201-3F11-7955-F7A0-00AC5A6C8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F09D397-2B07-C368-8A50-DDB5C2795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Программа фестиваля финансовой грамотности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10EEB67-EFB4-305E-93A5-983128000F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38760"/>
              </p:ext>
            </p:extLst>
          </p:nvPr>
        </p:nvGraphicFramePr>
        <p:xfrm>
          <a:off x="424543" y="1065877"/>
          <a:ext cx="8294913" cy="30175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294913">
                  <a:extLst>
                    <a:ext uri="{9D8B030D-6E8A-4147-A177-3AD203B41FA5}">
                      <a16:colId xmlns:a16="http://schemas.microsoft.com/office/drawing/2014/main" val="1385079244"/>
                    </a:ext>
                  </a:extLst>
                </a:gridCol>
              </a:tblGrid>
              <a:tr h="2177687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u-RU" sz="1800" dirty="0">
                          <a:effectLst/>
                        </a:rPr>
                        <a:t>Для каждого фестиваля разрабатывалась своя программа, которая включала мероприятия для различных целевых аудиторий: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лекции и консультационные пункты для взрослого населения, пенсионеров, школьников старшего возраста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викторины и игровые занятия для дошкольников и младших школьников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обмен опытом для молодёжных волонтерских организаций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обучающие мероприятия для предпринимателей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мастер-классы по определению подлинности банкнот и знакомству с работой кассовой техники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экскурсия по выставке </a:t>
                      </a:r>
                      <a:r>
                        <a:rPr lang="ru-RU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«Время и деньги»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фотозона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17" marR="35017" marT="0" marB="0" anchor="b"/>
                </a:tc>
                <a:extLst>
                  <a:ext uri="{0D108BD9-81ED-4DB2-BD59-A6C34878D82A}">
                    <a16:rowId xmlns:a16="http://schemas.microsoft.com/office/drawing/2014/main" val="1205973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10312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A3331-1180-76E2-1BC5-BF2DFE397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55" y="171450"/>
            <a:ext cx="5410549" cy="868334"/>
          </a:xfrm>
        </p:spPr>
        <p:txBody>
          <a:bodyPr/>
          <a:lstStyle/>
          <a:p>
            <a:r>
              <a:rPr lang="ru-RU" dirty="0"/>
              <a:t>Достигнутые 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DB393F-A165-FAE5-2E4F-8F3C2FD93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4" y="703588"/>
            <a:ext cx="5205761" cy="2757005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ru-RU" sz="16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В период с октября 2022 года по сентябрь 2024 года фестивали финансовой грамотности прошли в шести отдаленных районах Ярославской области (с. Судоверфь Рыбинского МО, пос. Некрасовское, г. Тутаев, г. </a:t>
            </a:r>
            <a:r>
              <a:rPr lang="ru-RU" sz="1600" dirty="0" err="1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Ростов</a:t>
            </a:r>
            <a:r>
              <a:rPr lang="ru-RU" sz="16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Великий, пос. Туношна Ярославского МО, г. Гаврилов-Ям)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ru-RU" sz="1600" dirty="0"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000" indent="-34200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Мероприятиями фестивалей охвачены разные категории населения: дошкольники, школьники, студенты колледжей, трудовые коллективы (взрослое население), пенсионеры и предпенсионеры, предприниматели</a:t>
            </a: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294998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A3331-1180-76E2-1BC5-BF2DFE397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55" y="171450"/>
            <a:ext cx="5410549" cy="868334"/>
          </a:xfrm>
        </p:spPr>
        <p:txBody>
          <a:bodyPr/>
          <a:lstStyle/>
          <a:p>
            <a:r>
              <a:rPr lang="ru-RU" dirty="0" smtClean="0"/>
              <a:t>Возможности и инструменты для тиражирования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DB393F-A165-FAE5-2E4F-8F3C2FD93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755" y="1039784"/>
            <a:ext cx="5205761" cy="2757005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Практика показала свою востребованность и эффективность в Ярославской области, может быть реализована в других регионах России. </a:t>
            </a:r>
            <a:endParaRPr lang="ru-RU" sz="1600" dirty="0" smtClean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Разработчик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готов оказать методологическую поддержку. </a:t>
            </a:r>
            <a:endParaRPr lang="ru-RU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432616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media_files\_экономический отдел\Фестиваль финансовой грамотности\Фестиваль2.jpg">
            <a:extLst>
              <a:ext uri="{FF2B5EF4-FFF2-40B4-BE49-F238E27FC236}">
                <a16:creationId xmlns:a16="http://schemas.microsoft.com/office/drawing/2014/main" id="{700F6F38-A2DD-0D9E-C2C2-557102A051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" r="186"/>
          <a:stretch/>
        </p:blipFill>
        <p:spPr bwMode="auto">
          <a:xfrm>
            <a:off x="3837449" y="1946480"/>
            <a:ext cx="1799091" cy="1798968"/>
          </a:xfrm>
          <a:prstGeom prst="ellipse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98" y="767222"/>
            <a:ext cx="3015456" cy="1874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08" y="2922489"/>
            <a:ext cx="3024345" cy="18745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0352" y="767222"/>
            <a:ext cx="3210932" cy="18745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0353" y="2922490"/>
            <a:ext cx="3210932" cy="187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9140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E9DAE-B8B4-E1A0-96DD-1586FD726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media_files\_экономический отдел\Фестиваль финансовой грамотности\Фестиваль2.jpg">
            <a:extLst>
              <a:ext uri="{FF2B5EF4-FFF2-40B4-BE49-F238E27FC236}">
                <a16:creationId xmlns:a16="http://schemas.microsoft.com/office/drawing/2014/main" id="{42DA19F2-1252-09BB-5B5E-C2BB912AE2B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" r="186"/>
          <a:stretch/>
        </p:blipFill>
        <p:spPr bwMode="auto">
          <a:xfrm>
            <a:off x="3694752" y="2136127"/>
            <a:ext cx="1799091" cy="1798968"/>
          </a:xfrm>
          <a:prstGeom prst="ellipse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10" y="754144"/>
            <a:ext cx="3077249" cy="20644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10" y="3035611"/>
            <a:ext cx="3077249" cy="1874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4936" y="754143"/>
            <a:ext cx="3196215" cy="20644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4937" y="2996951"/>
            <a:ext cx="3226660" cy="191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6787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BFCFB2-00AD-2781-74F7-48317BF04E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8" t="-1" r="19192" b="48640"/>
          <a:stretch/>
        </p:blipFill>
        <p:spPr>
          <a:xfrm>
            <a:off x="6609776" y="2766790"/>
            <a:ext cx="1982317" cy="2016000"/>
          </a:xfrm>
          <a:prstGeom prst="ellipse">
            <a:avLst/>
          </a:prstGeom>
          <a:ln w="63500" cap="rnd">
            <a:noFill/>
          </a:ln>
          <a:effectLst>
            <a:outerShdw blurRad="381000" sx="-80000" sy="-18000" rotWithShape="0">
              <a:srgbClr val="000000">
                <a:alpha val="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D175F49-5527-BC11-6652-91010063553C}"/>
              </a:ext>
            </a:extLst>
          </p:cNvPr>
          <p:cNvSpPr/>
          <p:nvPr/>
        </p:nvSpPr>
        <p:spPr>
          <a:xfrm>
            <a:off x="902424" y="3063241"/>
            <a:ext cx="5475515" cy="172354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lvl="8" algn="just"/>
            <a:r>
              <a:rPr lang="ru-RU" sz="1400" i="1" dirty="0">
                <a:latin typeface="Tahoma" panose="020B0604030504040204" pitchFamily="34" charset="0"/>
              </a:rPr>
              <a:t>«Сегодня уже всем ясно, что быть финансово грамотным человеком – это веление времени. Очень надеемся, что жители населенных пунктов, где будут проходить наши Фестивали, не упустят шанс улучшить свои знания, что обязательно принесет в будущем практическую пользу», –  Евгений Ефремов, заместитель управляющего Отделением Ярославль Банка России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160658F-4B3F-CF13-0ABA-19E0395B0E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64" y="564151"/>
            <a:ext cx="2343150" cy="234315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28DF292-C3C3-B645-7694-A734B4BE2C11}"/>
              </a:ext>
            </a:extLst>
          </p:cNvPr>
          <p:cNvSpPr/>
          <p:nvPr/>
        </p:nvSpPr>
        <p:spPr>
          <a:xfrm>
            <a:off x="3116578" y="787598"/>
            <a:ext cx="5475515" cy="1292662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l" defTabSz="825500"/>
            <a:r>
              <a:rPr lang="ru-RU" sz="1400" i="1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«Наша р</a:t>
            </a:r>
            <a:r>
              <a:rPr lang="ru-RU" sz="1400" i="1" dirty="0">
                <a:latin typeface="Tahoma" panose="020B0604030504040204" pitchFamily="34" charset="0"/>
              </a:rPr>
              <a:t>абота направлена на формирование системы ценностей и установок, которая поможет человеку более осознанно и рационально принимать финансовые решения и научит противостоять финансовому мошенничеству», - Алексей Долгов, министр финансов Ярославской области</a:t>
            </a:r>
            <a:endParaRPr lang="ru-RU" sz="1400" i="1" dirty="0">
              <a:latin typeface="Tahoma" panose="020B0604030504040204" pitchFamily="34" charset="0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993761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481</Words>
  <Application>Microsoft Office PowerPoint</Application>
  <PresentationFormat>Экран (16:9)</PresentationFormat>
  <Paragraphs>27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Helvetica Neue</vt:lpstr>
      <vt:lpstr>Helvetica Neue Light</vt:lpstr>
      <vt:lpstr>Helvetica Neue Medium</vt:lpstr>
      <vt:lpstr>Proxima Nova Rg</vt:lpstr>
      <vt:lpstr>Symbol</vt:lpstr>
      <vt:lpstr>Tahoma</vt:lpstr>
      <vt:lpstr>Times New Roman</vt:lpstr>
      <vt:lpstr>White</vt:lpstr>
      <vt:lpstr>Фестиваль финансовой грамотности </vt:lpstr>
      <vt:lpstr>Краткое описание</vt:lpstr>
      <vt:lpstr>Цели и задачи</vt:lpstr>
      <vt:lpstr>Программа фестиваля финансовой грамотности</vt:lpstr>
      <vt:lpstr>Достигнутые результаты</vt:lpstr>
      <vt:lpstr>Возможности и инструменты для тиражирования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Пехтерева Елена Николаевна</cp:lastModifiedBy>
  <cp:revision>113</cp:revision>
  <dcterms:modified xsi:type="dcterms:W3CDTF">2025-04-14T13:14:23Z</dcterms:modified>
</cp:coreProperties>
</file>