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60" r:id="rId4"/>
    <p:sldId id="261" r:id="rId5"/>
    <p:sldId id="259" r:id="rId6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49" d="100"/>
          <a:sy n="149" d="100"/>
        </p:scale>
        <p:origin x="390" y="108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0722B-7F89-490A-94FD-828BC31BB003}" type="doc">
      <dgm:prSet loTypeId="urn:microsoft.com/office/officeart/2005/8/layout/vList2" loCatId="list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80D566B0-AB95-4778-AC1E-65B6504B8E50}">
      <dgm:prSet/>
      <dgm:spPr/>
      <dgm:t>
        <a:bodyPr/>
        <a:lstStyle/>
        <a:p>
          <a:r>
            <a:rPr lang="ru-RU" b="0" i="0" baseline="0" dirty="0" smtClean="0"/>
            <a:t>1. Страхование (максимум – 8 баллов);</a:t>
          </a:r>
          <a:endParaRPr lang="ru-RU" dirty="0"/>
        </a:p>
      </dgm:t>
    </dgm:pt>
    <dgm:pt modelId="{9D4A65B1-AE47-4AE4-B3D0-AE33BCDF85F5}" type="parTrans" cxnId="{2EE653BC-31BF-460C-8885-D43ECE0890E1}">
      <dgm:prSet/>
      <dgm:spPr/>
      <dgm:t>
        <a:bodyPr/>
        <a:lstStyle/>
        <a:p>
          <a:endParaRPr lang="ru-RU"/>
        </a:p>
      </dgm:t>
    </dgm:pt>
    <dgm:pt modelId="{6BB49600-36A8-4530-98D6-B04BCC108EA3}" type="sibTrans" cxnId="{2EE653BC-31BF-460C-8885-D43ECE0890E1}">
      <dgm:prSet/>
      <dgm:spPr/>
      <dgm:t>
        <a:bodyPr/>
        <a:lstStyle/>
        <a:p>
          <a:endParaRPr lang="ru-RU"/>
        </a:p>
      </dgm:t>
    </dgm:pt>
    <dgm:pt modelId="{F0808AB3-5089-4EE0-B2DC-C260AA53069F}">
      <dgm:prSet/>
      <dgm:spPr/>
      <dgm:t>
        <a:bodyPr/>
        <a:lstStyle/>
        <a:p>
          <a:r>
            <a:rPr lang="ru-RU" b="0" i="0" baseline="0" smtClean="0"/>
            <a:t>2.Банк (максимум – 15 баллов);</a:t>
          </a:r>
          <a:endParaRPr lang="ru-RU"/>
        </a:p>
      </dgm:t>
    </dgm:pt>
    <dgm:pt modelId="{04DE2480-9C73-45DF-992D-B4BBF3D99267}" type="parTrans" cxnId="{5A91087A-7988-4ED9-969F-0D52EB9D52DB}">
      <dgm:prSet/>
      <dgm:spPr/>
      <dgm:t>
        <a:bodyPr/>
        <a:lstStyle/>
        <a:p>
          <a:endParaRPr lang="ru-RU"/>
        </a:p>
      </dgm:t>
    </dgm:pt>
    <dgm:pt modelId="{829A251A-30A6-4DD6-BEFD-464ADB625AA7}" type="sibTrans" cxnId="{5A91087A-7988-4ED9-969F-0D52EB9D52DB}">
      <dgm:prSet/>
      <dgm:spPr/>
      <dgm:t>
        <a:bodyPr/>
        <a:lstStyle/>
        <a:p>
          <a:endParaRPr lang="ru-RU"/>
        </a:p>
      </dgm:t>
    </dgm:pt>
    <dgm:pt modelId="{938A7CF9-C647-414B-9F64-0645831ED879}">
      <dgm:prSet/>
      <dgm:spPr/>
      <dgm:t>
        <a:bodyPr/>
        <a:lstStyle/>
        <a:p>
          <a:r>
            <a:rPr lang="ru-RU" b="0" i="0" baseline="0" smtClean="0"/>
            <a:t>3. Налогообложение (максимум – 15 баллов);</a:t>
          </a:r>
          <a:endParaRPr lang="ru-RU"/>
        </a:p>
      </dgm:t>
    </dgm:pt>
    <dgm:pt modelId="{7D2DD775-F96B-478E-B950-511065212318}" type="parTrans" cxnId="{55CA6A4B-EB28-4384-B7D0-0FB58A911734}">
      <dgm:prSet/>
      <dgm:spPr/>
      <dgm:t>
        <a:bodyPr/>
        <a:lstStyle/>
        <a:p>
          <a:endParaRPr lang="ru-RU"/>
        </a:p>
      </dgm:t>
    </dgm:pt>
    <dgm:pt modelId="{FEA70E1A-D010-433A-8A0A-638A2BCECCEB}" type="sibTrans" cxnId="{55CA6A4B-EB28-4384-B7D0-0FB58A911734}">
      <dgm:prSet/>
      <dgm:spPr/>
      <dgm:t>
        <a:bodyPr/>
        <a:lstStyle/>
        <a:p>
          <a:endParaRPr lang="ru-RU"/>
        </a:p>
      </dgm:t>
    </dgm:pt>
    <dgm:pt modelId="{84882C39-62CE-4E53-B2B8-70280BAB5B62}">
      <dgm:prSet/>
      <dgm:spPr/>
      <dgm:t>
        <a:bodyPr/>
        <a:lstStyle/>
        <a:p>
          <a:r>
            <a:rPr lang="ru-RU" b="0" i="0" baseline="0" smtClean="0"/>
            <a:t>4. Финансовое мошенничество (максимум - 12 баллов);</a:t>
          </a:r>
          <a:endParaRPr lang="ru-RU"/>
        </a:p>
      </dgm:t>
    </dgm:pt>
    <dgm:pt modelId="{71565A70-4A36-4432-8546-708849D76940}" type="parTrans" cxnId="{D0C22B0B-6402-4933-A0DD-21AD6C299C7E}">
      <dgm:prSet/>
      <dgm:spPr/>
      <dgm:t>
        <a:bodyPr/>
        <a:lstStyle/>
        <a:p>
          <a:endParaRPr lang="ru-RU"/>
        </a:p>
      </dgm:t>
    </dgm:pt>
    <dgm:pt modelId="{7F78ABE8-D647-48AC-9427-C24C8126D76F}" type="sibTrans" cxnId="{D0C22B0B-6402-4933-A0DD-21AD6C299C7E}">
      <dgm:prSet/>
      <dgm:spPr/>
      <dgm:t>
        <a:bodyPr/>
        <a:lstStyle/>
        <a:p>
          <a:endParaRPr lang="ru-RU"/>
        </a:p>
      </dgm:t>
    </dgm:pt>
    <dgm:pt modelId="{5E37C76B-1E13-4C9E-822A-CEBDC3A7A8BA}">
      <dgm:prSet/>
      <dgm:spPr/>
      <dgm:t>
        <a:bodyPr/>
        <a:lstStyle/>
        <a:p>
          <a:r>
            <a:rPr lang="ru-RU" b="0" i="0" baseline="0" smtClean="0"/>
            <a:t>5. Социальное и пенсионное обеспечение (максимум 11 баллов);</a:t>
          </a:r>
          <a:endParaRPr lang="ru-RU"/>
        </a:p>
      </dgm:t>
    </dgm:pt>
    <dgm:pt modelId="{57EF6C4F-005D-436B-A8A2-F1308967816D}" type="parTrans" cxnId="{81276228-2593-43F9-B82A-FA78A4A4D2E7}">
      <dgm:prSet/>
      <dgm:spPr/>
      <dgm:t>
        <a:bodyPr/>
        <a:lstStyle/>
        <a:p>
          <a:endParaRPr lang="ru-RU"/>
        </a:p>
      </dgm:t>
    </dgm:pt>
    <dgm:pt modelId="{EF504CAF-FD84-4C91-AD5D-FB9E93FE0798}" type="sibTrans" cxnId="{81276228-2593-43F9-B82A-FA78A4A4D2E7}">
      <dgm:prSet/>
      <dgm:spPr/>
      <dgm:t>
        <a:bodyPr/>
        <a:lstStyle/>
        <a:p>
          <a:endParaRPr lang="ru-RU"/>
        </a:p>
      </dgm:t>
    </dgm:pt>
    <dgm:pt modelId="{7CF8C55C-2133-4E03-9043-E306F93128F0}">
      <dgm:prSet/>
      <dgm:spPr/>
      <dgm:t>
        <a:bodyPr/>
        <a:lstStyle/>
        <a:p>
          <a:r>
            <a:rPr lang="ru-RU" b="0" i="0" baseline="0" smtClean="0"/>
            <a:t>6. Кроссворд (максимум – 30 баллов).</a:t>
          </a:r>
          <a:endParaRPr lang="ru-RU"/>
        </a:p>
      </dgm:t>
    </dgm:pt>
    <dgm:pt modelId="{E58DFB01-A668-4158-A172-D4D9138587C8}" type="parTrans" cxnId="{1A6F4303-5E75-4D08-88A6-163B6438F052}">
      <dgm:prSet/>
      <dgm:spPr/>
      <dgm:t>
        <a:bodyPr/>
        <a:lstStyle/>
        <a:p>
          <a:endParaRPr lang="ru-RU"/>
        </a:p>
      </dgm:t>
    </dgm:pt>
    <dgm:pt modelId="{57E84887-94DD-48EC-AEF7-641FC40ABEAC}" type="sibTrans" cxnId="{1A6F4303-5E75-4D08-88A6-163B6438F052}">
      <dgm:prSet/>
      <dgm:spPr/>
      <dgm:t>
        <a:bodyPr/>
        <a:lstStyle/>
        <a:p>
          <a:endParaRPr lang="ru-RU"/>
        </a:p>
      </dgm:t>
    </dgm:pt>
    <dgm:pt modelId="{988843FA-56E6-4319-851C-F4D41FE5C189}" type="pres">
      <dgm:prSet presAssocID="{BC40722B-7F89-490A-94FD-828BC31BB0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435C98-AD48-4A4B-A330-EEB4BDDE613A}" type="pres">
      <dgm:prSet presAssocID="{80D566B0-AB95-4778-AC1E-65B6504B8E50}" presName="parentText" presStyleLbl="node1" presStyleIdx="0" presStyleCnt="6" custLinFactNeighborY="892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E163D-7620-4C80-9276-D50F5625C3D4}" type="pres">
      <dgm:prSet presAssocID="{6BB49600-36A8-4530-98D6-B04BCC108EA3}" presName="spacer" presStyleCnt="0"/>
      <dgm:spPr/>
    </dgm:pt>
    <dgm:pt modelId="{6DB3F6BF-BECA-47DD-82A3-A6EA8EE929E2}" type="pres">
      <dgm:prSet presAssocID="{F0808AB3-5089-4EE0-B2DC-C260AA53069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F29B0-551D-4BA7-B77F-041A21BE840D}" type="pres">
      <dgm:prSet presAssocID="{829A251A-30A6-4DD6-BEFD-464ADB625AA7}" presName="spacer" presStyleCnt="0"/>
      <dgm:spPr/>
    </dgm:pt>
    <dgm:pt modelId="{9647D844-18D8-4998-895E-4ADA7BAB62C7}" type="pres">
      <dgm:prSet presAssocID="{938A7CF9-C647-414B-9F64-0645831ED87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096AD-4B5D-41DE-B75A-D67B8AB2C1DA}" type="pres">
      <dgm:prSet presAssocID="{FEA70E1A-D010-433A-8A0A-638A2BCECCEB}" presName="spacer" presStyleCnt="0"/>
      <dgm:spPr/>
    </dgm:pt>
    <dgm:pt modelId="{40F8B07E-0B55-4B04-BDBB-D867125A5EEB}" type="pres">
      <dgm:prSet presAssocID="{84882C39-62CE-4E53-B2B8-70280BAB5B6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A4554-9779-41B9-A99B-76941E8A40FF}" type="pres">
      <dgm:prSet presAssocID="{7F78ABE8-D647-48AC-9427-C24C8126D76F}" presName="spacer" presStyleCnt="0"/>
      <dgm:spPr/>
    </dgm:pt>
    <dgm:pt modelId="{AE894110-5D54-4B5B-8B59-2827F925BE5B}" type="pres">
      <dgm:prSet presAssocID="{5E37C76B-1E13-4C9E-822A-CEBDC3A7A8B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67544-0817-40F5-813B-BE332D80FE23}" type="pres">
      <dgm:prSet presAssocID="{EF504CAF-FD84-4C91-AD5D-FB9E93FE0798}" presName="spacer" presStyleCnt="0"/>
      <dgm:spPr/>
    </dgm:pt>
    <dgm:pt modelId="{EDE2ADA9-77DB-4F27-B53C-C68CC9C5CFC3}" type="pres">
      <dgm:prSet presAssocID="{7CF8C55C-2133-4E03-9043-E306F93128F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276228-2593-43F9-B82A-FA78A4A4D2E7}" srcId="{BC40722B-7F89-490A-94FD-828BC31BB003}" destId="{5E37C76B-1E13-4C9E-822A-CEBDC3A7A8BA}" srcOrd="4" destOrd="0" parTransId="{57EF6C4F-005D-436B-A8A2-F1308967816D}" sibTransId="{EF504CAF-FD84-4C91-AD5D-FB9E93FE0798}"/>
    <dgm:cxn modelId="{B4958CB2-1AFA-48FB-8630-68D259A378C0}" type="presOf" srcId="{F0808AB3-5089-4EE0-B2DC-C260AA53069F}" destId="{6DB3F6BF-BECA-47DD-82A3-A6EA8EE929E2}" srcOrd="0" destOrd="0" presId="urn:microsoft.com/office/officeart/2005/8/layout/vList2"/>
    <dgm:cxn modelId="{5A91087A-7988-4ED9-969F-0D52EB9D52DB}" srcId="{BC40722B-7F89-490A-94FD-828BC31BB003}" destId="{F0808AB3-5089-4EE0-B2DC-C260AA53069F}" srcOrd="1" destOrd="0" parTransId="{04DE2480-9C73-45DF-992D-B4BBF3D99267}" sibTransId="{829A251A-30A6-4DD6-BEFD-464ADB625AA7}"/>
    <dgm:cxn modelId="{2EE653BC-31BF-460C-8885-D43ECE0890E1}" srcId="{BC40722B-7F89-490A-94FD-828BC31BB003}" destId="{80D566B0-AB95-4778-AC1E-65B6504B8E50}" srcOrd="0" destOrd="0" parTransId="{9D4A65B1-AE47-4AE4-B3D0-AE33BCDF85F5}" sibTransId="{6BB49600-36A8-4530-98D6-B04BCC108EA3}"/>
    <dgm:cxn modelId="{FD73E999-5C8D-4B2F-8F3A-9656B5FE93D0}" type="presOf" srcId="{80D566B0-AB95-4778-AC1E-65B6504B8E50}" destId="{FF435C98-AD48-4A4B-A330-EEB4BDDE613A}" srcOrd="0" destOrd="0" presId="urn:microsoft.com/office/officeart/2005/8/layout/vList2"/>
    <dgm:cxn modelId="{E6A19C14-D1C7-4D81-B5DE-05A66F4D71CC}" type="presOf" srcId="{938A7CF9-C647-414B-9F64-0645831ED879}" destId="{9647D844-18D8-4998-895E-4ADA7BAB62C7}" srcOrd="0" destOrd="0" presId="urn:microsoft.com/office/officeart/2005/8/layout/vList2"/>
    <dgm:cxn modelId="{1A6F4303-5E75-4D08-88A6-163B6438F052}" srcId="{BC40722B-7F89-490A-94FD-828BC31BB003}" destId="{7CF8C55C-2133-4E03-9043-E306F93128F0}" srcOrd="5" destOrd="0" parTransId="{E58DFB01-A668-4158-A172-D4D9138587C8}" sibTransId="{57E84887-94DD-48EC-AEF7-641FC40ABEAC}"/>
    <dgm:cxn modelId="{D0C22B0B-6402-4933-A0DD-21AD6C299C7E}" srcId="{BC40722B-7F89-490A-94FD-828BC31BB003}" destId="{84882C39-62CE-4E53-B2B8-70280BAB5B62}" srcOrd="3" destOrd="0" parTransId="{71565A70-4A36-4432-8546-708849D76940}" sibTransId="{7F78ABE8-D647-48AC-9427-C24C8126D76F}"/>
    <dgm:cxn modelId="{55CA6A4B-EB28-4384-B7D0-0FB58A911734}" srcId="{BC40722B-7F89-490A-94FD-828BC31BB003}" destId="{938A7CF9-C647-414B-9F64-0645831ED879}" srcOrd="2" destOrd="0" parTransId="{7D2DD775-F96B-478E-B950-511065212318}" sibTransId="{FEA70E1A-D010-433A-8A0A-638A2BCECCEB}"/>
    <dgm:cxn modelId="{85492698-0BD3-46D2-984C-8C72E22B73E8}" type="presOf" srcId="{7CF8C55C-2133-4E03-9043-E306F93128F0}" destId="{EDE2ADA9-77DB-4F27-B53C-C68CC9C5CFC3}" srcOrd="0" destOrd="0" presId="urn:microsoft.com/office/officeart/2005/8/layout/vList2"/>
    <dgm:cxn modelId="{B3037105-A9CA-402B-8F20-F21C2C04D892}" type="presOf" srcId="{BC40722B-7F89-490A-94FD-828BC31BB003}" destId="{988843FA-56E6-4319-851C-F4D41FE5C189}" srcOrd="0" destOrd="0" presId="urn:microsoft.com/office/officeart/2005/8/layout/vList2"/>
    <dgm:cxn modelId="{7FAF158B-B446-4B58-A045-61C01100CCF8}" type="presOf" srcId="{84882C39-62CE-4E53-B2B8-70280BAB5B62}" destId="{40F8B07E-0B55-4B04-BDBB-D867125A5EEB}" srcOrd="0" destOrd="0" presId="urn:microsoft.com/office/officeart/2005/8/layout/vList2"/>
    <dgm:cxn modelId="{86954D46-ABA0-421E-AF1E-035FFABB3E2D}" type="presOf" srcId="{5E37C76B-1E13-4C9E-822A-CEBDC3A7A8BA}" destId="{AE894110-5D54-4B5B-8B59-2827F925BE5B}" srcOrd="0" destOrd="0" presId="urn:microsoft.com/office/officeart/2005/8/layout/vList2"/>
    <dgm:cxn modelId="{14CB9791-60CB-4CF7-B96B-721B3F34A54B}" type="presParOf" srcId="{988843FA-56E6-4319-851C-F4D41FE5C189}" destId="{FF435C98-AD48-4A4B-A330-EEB4BDDE613A}" srcOrd="0" destOrd="0" presId="urn:microsoft.com/office/officeart/2005/8/layout/vList2"/>
    <dgm:cxn modelId="{E059C3B1-B4B7-4251-9838-8A31A2177796}" type="presParOf" srcId="{988843FA-56E6-4319-851C-F4D41FE5C189}" destId="{312E163D-7620-4C80-9276-D50F5625C3D4}" srcOrd="1" destOrd="0" presId="urn:microsoft.com/office/officeart/2005/8/layout/vList2"/>
    <dgm:cxn modelId="{B7ADC9AC-3E69-464E-B07A-9092E38C7250}" type="presParOf" srcId="{988843FA-56E6-4319-851C-F4D41FE5C189}" destId="{6DB3F6BF-BECA-47DD-82A3-A6EA8EE929E2}" srcOrd="2" destOrd="0" presId="urn:microsoft.com/office/officeart/2005/8/layout/vList2"/>
    <dgm:cxn modelId="{A6530122-CB79-4C35-B3E9-61075970F0EC}" type="presParOf" srcId="{988843FA-56E6-4319-851C-F4D41FE5C189}" destId="{8F8F29B0-551D-4BA7-B77F-041A21BE840D}" srcOrd="3" destOrd="0" presId="urn:microsoft.com/office/officeart/2005/8/layout/vList2"/>
    <dgm:cxn modelId="{0EFB697A-8D11-4E68-BF3A-FB8738A4552E}" type="presParOf" srcId="{988843FA-56E6-4319-851C-F4D41FE5C189}" destId="{9647D844-18D8-4998-895E-4ADA7BAB62C7}" srcOrd="4" destOrd="0" presId="urn:microsoft.com/office/officeart/2005/8/layout/vList2"/>
    <dgm:cxn modelId="{65D73AC7-2375-43FA-A1C6-4B3B835C4084}" type="presParOf" srcId="{988843FA-56E6-4319-851C-F4D41FE5C189}" destId="{8A5096AD-4B5D-41DE-B75A-D67B8AB2C1DA}" srcOrd="5" destOrd="0" presId="urn:microsoft.com/office/officeart/2005/8/layout/vList2"/>
    <dgm:cxn modelId="{0EC627BA-78D7-4155-9C71-3CFF4831F9EE}" type="presParOf" srcId="{988843FA-56E6-4319-851C-F4D41FE5C189}" destId="{40F8B07E-0B55-4B04-BDBB-D867125A5EEB}" srcOrd="6" destOrd="0" presId="urn:microsoft.com/office/officeart/2005/8/layout/vList2"/>
    <dgm:cxn modelId="{822FF74F-70B5-4E9B-A878-323F40005843}" type="presParOf" srcId="{988843FA-56E6-4319-851C-F4D41FE5C189}" destId="{BC6A4554-9779-41B9-A99B-76941E8A40FF}" srcOrd="7" destOrd="0" presId="urn:microsoft.com/office/officeart/2005/8/layout/vList2"/>
    <dgm:cxn modelId="{1E5655FE-148D-47F1-A050-2C0F644E4ADE}" type="presParOf" srcId="{988843FA-56E6-4319-851C-F4D41FE5C189}" destId="{AE894110-5D54-4B5B-8B59-2827F925BE5B}" srcOrd="8" destOrd="0" presId="urn:microsoft.com/office/officeart/2005/8/layout/vList2"/>
    <dgm:cxn modelId="{5717214B-9EB0-446D-9AF0-FF216F38688B}" type="presParOf" srcId="{988843FA-56E6-4319-851C-F4D41FE5C189}" destId="{11B67544-0817-40F5-813B-BE332D80FE23}" srcOrd="9" destOrd="0" presId="urn:microsoft.com/office/officeart/2005/8/layout/vList2"/>
    <dgm:cxn modelId="{DF4985E6-2FA8-4B32-97BB-F50151031EE9}" type="presParOf" srcId="{988843FA-56E6-4319-851C-F4D41FE5C189}" destId="{EDE2ADA9-77DB-4F27-B53C-C68CC9C5CFC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66EA96-10FA-4D6C-B619-56B1EFEFE6D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57008EA-347E-4A00-BDB2-F29B58A7A853}">
      <dgm:prSet phldrT="[Текст]"/>
      <dgm:spPr/>
      <dgm:t>
        <a:bodyPr/>
        <a:lstStyle/>
        <a:p>
          <a:r>
            <a:rPr lang="ru-RU" b="1" smtClean="0"/>
            <a:t>1 место — АО «УКБП»;</a:t>
          </a:r>
          <a:endParaRPr lang="ru-RU" b="1"/>
        </a:p>
      </dgm:t>
    </dgm:pt>
    <dgm:pt modelId="{4E16CF4C-BBD4-405B-B788-8BC47FDD74C3}" type="parTrans" cxnId="{6AA48151-F06F-46B5-AFAE-2C407949A626}">
      <dgm:prSet/>
      <dgm:spPr/>
      <dgm:t>
        <a:bodyPr/>
        <a:lstStyle/>
        <a:p>
          <a:endParaRPr lang="ru-RU" b="1"/>
        </a:p>
      </dgm:t>
    </dgm:pt>
    <dgm:pt modelId="{156A0238-113D-4347-8777-969865A47FB6}" type="sibTrans" cxnId="{6AA48151-F06F-46B5-AFAE-2C407949A626}">
      <dgm:prSet/>
      <dgm:spPr/>
      <dgm:t>
        <a:bodyPr/>
        <a:lstStyle/>
        <a:p>
          <a:endParaRPr lang="ru-RU" b="1"/>
        </a:p>
      </dgm:t>
    </dgm:pt>
    <dgm:pt modelId="{C48916CB-D374-403C-BE59-6FA02349BE12}">
      <dgm:prSet/>
      <dgm:spPr/>
      <dgm:t>
        <a:bodyPr/>
        <a:lstStyle/>
        <a:p>
          <a:r>
            <a:rPr lang="ru-RU" b="1" smtClean="0"/>
            <a:t>2 место — УМУП «Ульяновскводоканал»;</a:t>
          </a:r>
          <a:endParaRPr lang="ru-RU" b="1"/>
        </a:p>
      </dgm:t>
    </dgm:pt>
    <dgm:pt modelId="{CC18FCD8-93F4-475C-B1B6-CAA1ACA7B676}" type="parTrans" cxnId="{FDD4B51A-8FE2-4E11-A53D-F16D50F7648F}">
      <dgm:prSet/>
      <dgm:spPr/>
      <dgm:t>
        <a:bodyPr/>
        <a:lstStyle/>
        <a:p>
          <a:endParaRPr lang="ru-RU" b="1"/>
        </a:p>
      </dgm:t>
    </dgm:pt>
    <dgm:pt modelId="{27B8C8BB-A7C1-4150-9460-E69F01A24A8D}" type="sibTrans" cxnId="{FDD4B51A-8FE2-4E11-A53D-F16D50F7648F}">
      <dgm:prSet/>
      <dgm:spPr/>
      <dgm:t>
        <a:bodyPr/>
        <a:lstStyle/>
        <a:p>
          <a:endParaRPr lang="ru-RU" b="1"/>
        </a:p>
      </dgm:t>
    </dgm:pt>
    <dgm:pt modelId="{E01CF2DB-85FD-441E-BA84-2BBA3407312C}">
      <dgm:prSet/>
      <dgm:spPr/>
      <dgm:t>
        <a:bodyPr/>
        <a:lstStyle/>
        <a:p>
          <a:r>
            <a:rPr lang="ru-RU" b="1" dirty="0" smtClean="0"/>
            <a:t>3 место — АО «Контактор»;</a:t>
          </a:r>
          <a:endParaRPr lang="ru-RU" b="1" dirty="0"/>
        </a:p>
      </dgm:t>
    </dgm:pt>
    <dgm:pt modelId="{D37A0489-3A8C-4371-9A7E-E8EC5C3997C1}" type="parTrans" cxnId="{B028E095-E1F4-4293-8409-C14E29A380D9}">
      <dgm:prSet/>
      <dgm:spPr/>
      <dgm:t>
        <a:bodyPr/>
        <a:lstStyle/>
        <a:p>
          <a:endParaRPr lang="ru-RU" b="1"/>
        </a:p>
      </dgm:t>
    </dgm:pt>
    <dgm:pt modelId="{F4C093E4-7E14-4D2F-B968-6A201C86F52D}" type="sibTrans" cxnId="{B028E095-E1F4-4293-8409-C14E29A380D9}">
      <dgm:prSet/>
      <dgm:spPr/>
      <dgm:t>
        <a:bodyPr/>
        <a:lstStyle/>
        <a:p>
          <a:endParaRPr lang="ru-RU" b="1"/>
        </a:p>
      </dgm:t>
    </dgm:pt>
    <dgm:pt modelId="{8E607A6E-8C7C-4993-88E4-6BD227ABFE10}">
      <dgm:prSet/>
      <dgm:spPr/>
      <dgm:t>
        <a:bodyPr/>
        <a:lstStyle/>
        <a:p>
          <a:r>
            <a:rPr lang="ru-RU" b="1" smtClean="0"/>
            <a:t>4 место — Авиакомпания «Волга-Днепр»;</a:t>
          </a:r>
          <a:endParaRPr lang="ru-RU" b="1"/>
        </a:p>
      </dgm:t>
    </dgm:pt>
    <dgm:pt modelId="{D5D290C2-405C-490D-9A82-1C8FC7162F61}" type="parTrans" cxnId="{4128F699-59E1-4E22-BD70-EAB014217725}">
      <dgm:prSet/>
      <dgm:spPr/>
      <dgm:t>
        <a:bodyPr/>
        <a:lstStyle/>
        <a:p>
          <a:endParaRPr lang="ru-RU" b="1"/>
        </a:p>
      </dgm:t>
    </dgm:pt>
    <dgm:pt modelId="{4EFBB43D-A4DC-4E0D-8163-2CD3DE43C73F}" type="sibTrans" cxnId="{4128F699-59E1-4E22-BD70-EAB014217725}">
      <dgm:prSet/>
      <dgm:spPr/>
      <dgm:t>
        <a:bodyPr/>
        <a:lstStyle/>
        <a:p>
          <a:endParaRPr lang="ru-RU" b="1"/>
        </a:p>
      </dgm:t>
    </dgm:pt>
    <dgm:pt modelId="{C4A7C2B1-5543-4572-95D0-6813BA0BF4C5}">
      <dgm:prSet/>
      <dgm:spPr/>
      <dgm:t>
        <a:bodyPr/>
        <a:lstStyle/>
        <a:p>
          <a:r>
            <a:rPr lang="ru-RU" b="1" smtClean="0"/>
            <a:t>5 место — ПАО «Ил-Авиастар»;</a:t>
          </a:r>
          <a:endParaRPr lang="ru-RU" b="1"/>
        </a:p>
      </dgm:t>
    </dgm:pt>
    <dgm:pt modelId="{CF77AC91-1ACA-4B13-83ED-01B048DCBC55}" type="parTrans" cxnId="{CDB0BB69-AF7F-4BE3-98DC-BCADF8A99C81}">
      <dgm:prSet/>
      <dgm:spPr/>
      <dgm:t>
        <a:bodyPr/>
        <a:lstStyle/>
        <a:p>
          <a:endParaRPr lang="ru-RU" b="1"/>
        </a:p>
      </dgm:t>
    </dgm:pt>
    <dgm:pt modelId="{223D9675-15E5-45D6-8639-D6F0F900375B}" type="sibTrans" cxnId="{CDB0BB69-AF7F-4BE3-98DC-BCADF8A99C81}">
      <dgm:prSet/>
      <dgm:spPr/>
      <dgm:t>
        <a:bodyPr/>
        <a:lstStyle/>
        <a:p>
          <a:endParaRPr lang="ru-RU" b="1"/>
        </a:p>
      </dgm:t>
    </dgm:pt>
    <dgm:pt modelId="{23C2EC88-45CB-4639-8F90-39C39816FF52}">
      <dgm:prSet/>
      <dgm:spPr/>
      <dgm:t>
        <a:bodyPr/>
        <a:lstStyle/>
        <a:p>
          <a:r>
            <a:rPr lang="ru-RU" b="1" smtClean="0"/>
            <a:t>6 место — АО «Ульяновский механический завод»;</a:t>
          </a:r>
          <a:endParaRPr lang="ru-RU" b="1"/>
        </a:p>
      </dgm:t>
    </dgm:pt>
    <dgm:pt modelId="{369B7637-A008-459E-A146-47C026C0DE54}" type="parTrans" cxnId="{68C6BC78-0674-467C-BD86-B765C16362C5}">
      <dgm:prSet/>
      <dgm:spPr/>
      <dgm:t>
        <a:bodyPr/>
        <a:lstStyle/>
        <a:p>
          <a:endParaRPr lang="ru-RU" b="1"/>
        </a:p>
      </dgm:t>
    </dgm:pt>
    <dgm:pt modelId="{930D8D58-3E76-41A9-9850-2AE4660E14E2}" type="sibTrans" cxnId="{68C6BC78-0674-467C-BD86-B765C16362C5}">
      <dgm:prSet/>
      <dgm:spPr/>
      <dgm:t>
        <a:bodyPr/>
        <a:lstStyle/>
        <a:p>
          <a:endParaRPr lang="ru-RU" b="1"/>
        </a:p>
      </dgm:t>
    </dgm:pt>
    <dgm:pt modelId="{5A30DE6C-F44A-41C6-B52F-EF0A9E7C0D5A}">
      <dgm:prSet/>
      <dgm:spPr/>
      <dgm:t>
        <a:bodyPr/>
        <a:lstStyle/>
        <a:p>
          <a:r>
            <a:rPr lang="ru-RU" b="1" smtClean="0"/>
            <a:t>7 место — Ульяновский филиал ПАО «Туполев»;</a:t>
          </a:r>
          <a:endParaRPr lang="ru-RU" b="1"/>
        </a:p>
      </dgm:t>
    </dgm:pt>
    <dgm:pt modelId="{723ADB56-B35A-4DF6-9261-964028CBE0E4}" type="parTrans" cxnId="{2C69E241-4228-46DC-B405-B2DC503202CE}">
      <dgm:prSet/>
      <dgm:spPr/>
      <dgm:t>
        <a:bodyPr/>
        <a:lstStyle/>
        <a:p>
          <a:endParaRPr lang="ru-RU" b="1"/>
        </a:p>
      </dgm:t>
    </dgm:pt>
    <dgm:pt modelId="{7428B547-B342-4A10-AEE2-053A77768587}" type="sibTrans" cxnId="{2C69E241-4228-46DC-B405-B2DC503202CE}">
      <dgm:prSet/>
      <dgm:spPr/>
      <dgm:t>
        <a:bodyPr/>
        <a:lstStyle/>
        <a:p>
          <a:endParaRPr lang="ru-RU" b="1"/>
        </a:p>
      </dgm:t>
    </dgm:pt>
    <dgm:pt modelId="{D6CF8638-E2B4-4FAE-9F4E-2C7A1A19F487}">
      <dgm:prSet/>
      <dgm:spPr/>
      <dgm:t>
        <a:bodyPr/>
        <a:lstStyle/>
        <a:p>
          <a:r>
            <a:rPr lang="ru-RU" b="1" smtClean="0"/>
            <a:t>8 место — ООО «Димитровградский литейный завод»;</a:t>
          </a:r>
          <a:endParaRPr lang="ru-RU" b="1"/>
        </a:p>
      </dgm:t>
    </dgm:pt>
    <dgm:pt modelId="{78C3D44B-1546-4214-A3A3-978DB08036C8}" type="parTrans" cxnId="{5BC574F5-1EAF-41D2-8BF5-C94ADFB71B2C}">
      <dgm:prSet/>
      <dgm:spPr/>
      <dgm:t>
        <a:bodyPr/>
        <a:lstStyle/>
        <a:p>
          <a:endParaRPr lang="ru-RU" b="1"/>
        </a:p>
      </dgm:t>
    </dgm:pt>
    <dgm:pt modelId="{6891EA7A-6EE1-4A9C-98F3-9B324900EC83}" type="sibTrans" cxnId="{5BC574F5-1EAF-41D2-8BF5-C94ADFB71B2C}">
      <dgm:prSet/>
      <dgm:spPr/>
      <dgm:t>
        <a:bodyPr/>
        <a:lstStyle/>
        <a:p>
          <a:endParaRPr lang="ru-RU" b="1"/>
        </a:p>
      </dgm:t>
    </dgm:pt>
    <dgm:pt modelId="{B79DA5D6-DF34-4585-BCF1-7824370CAF77}">
      <dgm:prSet/>
      <dgm:spPr/>
      <dgm:t>
        <a:bodyPr/>
        <a:lstStyle/>
        <a:p>
          <a:r>
            <a:rPr lang="ru-RU" b="1" dirty="0" smtClean="0"/>
            <a:t>9 место — Филиал АО «</a:t>
          </a:r>
          <a:r>
            <a:rPr lang="ru-RU" b="1" dirty="0" err="1" smtClean="0"/>
            <a:t>Аэрокомпозит</a:t>
          </a:r>
          <a:r>
            <a:rPr lang="ru-RU" b="1" dirty="0" smtClean="0"/>
            <a:t>» </a:t>
          </a:r>
          <a:br>
            <a:rPr lang="ru-RU" b="1" dirty="0" smtClean="0"/>
          </a:br>
          <a:r>
            <a:rPr lang="ru-RU" b="1" dirty="0" smtClean="0"/>
            <a:t>в г. Ульяновске».</a:t>
          </a:r>
          <a:endParaRPr lang="ru-RU" b="1" dirty="0"/>
        </a:p>
      </dgm:t>
    </dgm:pt>
    <dgm:pt modelId="{5426F7BB-EDB7-4C37-A07E-1C07CED90D3E}" type="parTrans" cxnId="{5CA6F3E1-74D0-4095-ACBD-EDB2AA71CDC2}">
      <dgm:prSet/>
      <dgm:spPr/>
      <dgm:t>
        <a:bodyPr/>
        <a:lstStyle/>
        <a:p>
          <a:endParaRPr lang="ru-RU" b="1"/>
        </a:p>
      </dgm:t>
    </dgm:pt>
    <dgm:pt modelId="{23EE8068-8CE5-4538-80AE-8FE3293C9B07}" type="sibTrans" cxnId="{5CA6F3E1-74D0-4095-ACBD-EDB2AA71CDC2}">
      <dgm:prSet/>
      <dgm:spPr/>
      <dgm:t>
        <a:bodyPr/>
        <a:lstStyle/>
        <a:p>
          <a:endParaRPr lang="ru-RU" b="1"/>
        </a:p>
      </dgm:t>
    </dgm:pt>
    <dgm:pt modelId="{9118AECE-8BF6-4D8F-80CF-2BCE000AE2A4}" type="pres">
      <dgm:prSet presAssocID="{9E66EA96-10FA-4D6C-B619-56B1EFEFE6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0349E6-5713-49E9-8CDD-E40369B947FA}" type="pres">
      <dgm:prSet presAssocID="{357008EA-347E-4A00-BDB2-F29B58A7A85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72157-AD09-4798-8EF2-4F139FBCE1A0}" type="pres">
      <dgm:prSet presAssocID="{156A0238-113D-4347-8777-969865A47FB6}" presName="sibTrans" presStyleCnt="0"/>
      <dgm:spPr/>
    </dgm:pt>
    <dgm:pt modelId="{1B15268B-2B90-4954-9DCE-717DBD30FE03}" type="pres">
      <dgm:prSet presAssocID="{C48916CB-D374-403C-BE59-6FA02349BE1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09613-AF60-42DC-85B4-04900B916D86}" type="pres">
      <dgm:prSet presAssocID="{27B8C8BB-A7C1-4150-9460-E69F01A24A8D}" presName="sibTrans" presStyleCnt="0"/>
      <dgm:spPr/>
    </dgm:pt>
    <dgm:pt modelId="{180D5383-F397-43AE-B7B7-2CDBF52F4CB8}" type="pres">
      <dgm:prSet presAssocID="{E01CF2DB-85FD-441E-BA84-2BBA3407312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B3BAD-981E-44D7-B9B7-C8CCB93F7A35}" type="pres">
      <dgm:prSet presAssocID="{F4C093E4-7E14-4D2F-B968-6A201C86F52D}" presName="sibTrans" presStyleCnt="0"/>
      <dgm:spPr/>
    </dgm:pt>
    <dgm:pt modelId="{1FAA0BE2-639A-473B-AF25-52BEA2BBE977}" type="pres">
      <dgm:prSet presAssocID="{8E607A6E-8C7C-4993-88E4-6BD227ABFE1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1D35C-3801-47DF-A8C0-690DB2C10C4C}" type="pres">
      <dgm:prSet presAssocID="{4EFBB43D-A4DC-4E0D-8163-2CD3DE43C73F}" presName="sibTrans" presStyleCnt="0"/>
      <dgm:spPr/>
    </dgm:pt>
    <dgm:pt modelId="{9C1E0E54-CCB5-4ED3-AAEE-95AA0B0B6A7E}" type="pres">
      <dgm:prSet presAssocID="{C4A7C2B1-5543-4572-95D0-6813BA0BF4C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2ABA6-5C0D-4941-9C28-48EC2742461D}" type="pres">
      <dgm:prSet presAssocID="{223D9675-15E5-45D6-8639-D6F0F900375B}" presName="sibTrans" presStyleCnt="0"/>
      <dgm:spPr/>
    </dgm:pt>
    <dgm:pt modelId="{FA26394B-2F70-4FE3-A9DE-74A11185F02D}" type="pres">
      <dgm:prSet presAssocID="{23C2EC88-45CB-4639-8F90-39C39816FF5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A6216-2A1C-42AD-8C33-B836D8D5072D}" type="pres">
      <dgm:prSet presAssocID="{930D8D58-3E76-41A9-9850-2AE4660E14E2}" presName="sibTrans" presStyleCnt="0"/>
      <dgm:spPr/>
    </dgm:pt>
    <dgm:pt modelId="{CD65D4DF-3430-4024-BFF2-0FD451ABF7BE}" type="pres">
      <dgm:prSet presAssocID="{5A30DE6C-F44A-41C6-B52F-EF0A9E7C0D5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2A0A2-1852-40D3-BD54-C2100B9C759A}" type="pres">
      <dgm:prSet presAssocID="{7428B547-B342-4A10-AEE2-053A77768587}" presName="sibTrans" presStyleCnt="0"/>
      <dgm:spPr/>
    </dgm:pt>
    <dgm:pt modelId="{8899CF01-757E-49DB-A836-AE71CC0A8425}" type="pres">
      <dgm:prSet presAssocID="{D6CF8638-E2B4-4FAE-9F4E-2C7A1A19F48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AEF8D-18FB-4D17-B7E3-8D897B18CB2B}" type="pres">
      <dgm:prSet presAssocID="{6891EA7A-6EE1-4A9C-98F3-9B324900EC83}" presName="sibTrans" presStyleCnt="0"/>
      <dgm:spPr/>
    </dgm:pt>
    <dgm:pt modelId="{6E43DBF5-64EC-464F-8AE2-9DCFA5867305}" type="pres">
      <dgm:prSet presAssocID="{B79DA5D6-DF34-4585-BCF1-7824370CAF7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28E095-E1F4-4293-8409-C14E29A380D9}" srcId="{9E66EA96-10FA-4D6C-B619-56B1EFEFE6DB}" destId="{E01CF2DB-85FD-441E-BA84-2BBA3407312C}" srcOrd="2" destOrd="0" parTransId="{D37A0489-3A8C-4371-9A7E-E8EC5C3997C1}" sibTransId="{F4C093E4-7E14-4D2F-B968-6A201C86F52D}"/>
    <dgm:cxn modelId="{68C6BC78-0674-467C-BD86-B765C16362C5}" srcId="{9E66EA96-10FA-4D6C-B619-56B1EFEFE6DB}" destId="{23C2EC88-45CB-4639-8F90-39C39816FF52}" srcOrd="5" destOrd="0" parTransId="{369B7637-A008-459E-A146-47C026C0DE54}" sibTransId="{930D8D58-3E76-41A9-9850-2AE4660E14E2}"/>
    <dgm:cxn modelId="{0D8A25E9-9795-4EA2-8BA6-289F4C95F148}" type="presOf" srcId="{8E607A6E-8C7C-4993-88E4-6BD227ABFE10}" destId="{1FAA0BE2-639A-473B-AF25-52BEA2BBE977}" srcOrd="0" destOrd="0" presId="urn:microsoft.com/office/officeart/2005/8/layout/default"/>
    <dgm:cxn modelId="{D35F53ED-7FC2-475C-9C7D-532D21598539}" type="presOf" srcId="{23C2EC88-45CB-4639-8F90-39C39816FF52}" destId="{FA26394B-2F70-4FE3-A9DE-74A11185F02D}" srcOrd="0" destOrd="0" presId="urn:microsoft.com/office/officeart/2005/8/layout/default"/>
    <dgm:cxn modelId="{5CA6F3E1-74D0-4095-ACBD-EDB2AA71CDC2}" srcId="{9E66EA96-10FA-4D6C-B619-56B1EFEFE6DB}" destId="{B79DA5D6-DF34-4585-BCF1-7824370CAF77}" srcOrd="8" destOrd="0" parTransId="{5426F7BB-EDB7-4C37-A07E-1C07CED90D3E}" sibTransId="{23EE8068-8CE5-4538-80AE-8FE3293C9B07}"/>
    <dgm:cxn modelId="{84E47229-DD5C-483F-A0A9-5C43BB9F9E93}" type="presOf" srcId="{357008EA-347E-4A00-BDB2-F29B58A7A853}" destId="{0C0349E6-5713-49E9-8CDD-E40369B947FA}" srcOrd="0" destOrd="0" presId="urn:microsoft.com/office/officeart/2005/8/layout/default"/>
    <dgm:cxn modelId="{6AA48151-F06F-46B5-AFAE-2C407949A626}" srcId="{9E66EA96-10FA-4D6C-B619-56B1EFEFE6DB}" destId="{357008EA-347E-4A00-BDB2-F29B58A7A853}" srcOrd="0" destOrd="0" parTransId="{4E16CF4C-BBD4-405B-B788-8BC47FDD74C3}" sibTransId="{156A0238-113D-4347-8777-969865A47FB6}"/>
    <dgm:cxn modelId="{BE67CE51-308E-4E18-ABCA-FD27AD9F43A1}" type="presOf" srcId="{B79DA5D6-DF34-4585-BCF1-7824370CAF77}" destId="{6E43DBF5-64EC-464F-8AE2-9DCFA5867305}" srcOrd="0" destOrd="0" presId="urn:microsoft.com/office/officeart/2005/8/layout/default"/>
    <dgm:cxn modelId="{E42E5675-53D5-4D69-8A8F-1E77237A911C}" type="presOf" srcId="{C48916CB-D374-403C-BE59-6FA02349BE12}" destId="{1B15268B-2B90-4954-9DCE-717DBD30FE03}" srcOrd="0" destOrd="0" presId="urn:microsoft.com/office/officeart/2005/8/layout/default"/>
    <dgm:cxn modelId="{2C69E241-4228-46DC-B405-B2DC503202CE}" srcId="{9E66EA96-10FA-4D6C-B619-56B1EFEFE6DB}" destId="{5A30DE6C-F44A-41C6-B52F-EF0A9E7C0D5A}" srcOrd="6" destOrd="0" parTransId="{723ADB56-B35A-4DF6-9261-964028CBE0E4}" sibTransId="{7428B547-B342-4A10-AEE2-053A77768587}"/>
    <dgm:cxn modelId="{A3C064F7-60E8-4A88-9CEC-FCB97C857076}" type="presOf" srcId="{5A30DE6C-F44A-41C6-B52F-EF0A9E7C0D5A}" destId="{CD65D4DF-3430-4024-BFF2-0FD451ABF7BE}" srcOrd="0" destOrd="0" presId="urn:microsoft.com/office/officeart/2005/8/layout/default"/>
    <dgm:cxn modelId="{DA4D6A81-6702-46C7-906A-D71FB1617B49}" type="presOf" srcId="{E01CF2DB-85FD-441E-BA84-2BBA3407312C}" destId="{180D5383-F397-43AE-B7B7-2CDBF52F4CB8}" srcOrd="0" destOrd="0" presId="urn:microsoft.com/office/officeart/2005/8/layout/default"/>
    <dgm:cxn modelId="{5BC574F5-1EAF-41D2-8BF5-C94ADFB71B2C}" srcId="{9E66EA96-10FA-4D6C-B619-56B1EFEFE6DB}" destId="{D6CF8638-E2B4-4FAE-9F4E-2C7A1A19F487}" srcOrd="7" destOrd="0" parTransId="{78C3D44B-1546-4214-A3A3-978DB08036C8}" sibTransId="{6891EA7A-6EE1-4A9C-98F3-9B324900EC83}"/>
    <dgm:cxn modelId="{4128F699-59E1-4E22-BD70-EAB014217725}" srcId="{9E66EA96-10FA-4D6C-B619-56B1EFEFE6DB}" destId="{8E607A6E-8C7C-4993-88E4-6BD227ABFE10}" srcOrd="3" destOrd="0" parTransId="{D5D290C2-405C-490D-9A82-1C8FC7162F61}" sibTransId="{4EFBB43D-A4DC-4E0D-8163-2CD3DE43C73F}"/>
    <dgm:cxn modelId="{C0F8D463-1109-451D-829A-1F7645BE8885}" type="presOf" srcId="{D6CF8638-E2B4-4FAE-9F4E-2C7A1A19F487}" destId="{8899CF01-757E-49DB-A836-AE71CC0A8425}" srcOrd="0" destOrd="0" presId="urn:microsoft.com/office/officeart/2005/8/layout/default"/>
    <dgm:cxn modelId="{FDD4B51A-8FE2-4E11-A53D-F16D50F7648F}" srcId="{9E66EA96-10FA-4D6C-B619-56B1EFEFE6DB}" destId="{C48916CB-D374-403C-BE59-6FA02349BE12}" srcOrd="1" destOrd="0" parTransId="{CC18FCD8-93F4-475C-B1B6-CAA1ACA7B676}" sibTransId="{27B8C8BB-A7C1-4150-9460-E69F01A24A8D}"/>
    <dgm:cxn modelId="{F54A523D-2B3C-4B0D-A030-3C2E63072574}" type="presOf" srcId="{C4A7C2B1-5543-4572-95D0-6813BA0BF4C5}" destId="{9C1E0E54-CCB5-4ED3-AAEE-95AA0B0B6A7E}" srcOrd="0" destOrd="0" presId="urn:microsoft.com/office/officeart/2005/8/layout/default"/>
    <dgm:cxn modelId="{70EEFB63-F72D-4DC0-8341-99CD5BD92D4A}" type="presOf" srcId="{9E66EA96-10FA-4D6C-B619-56B1EFEFE6DB}" destId="{9118AECE-8BF6-4D8F-80CF-2BCE000AE2A4}" srcOrd="0" destOrd="0" presId="urn:microsoft.com/office/officeart/2005/8/layout/default"/>
    <dgm:cxn modelId="{CDB0BB69-AF7F-4BE3-98DC-BCADF8A99C81}" srcId="{9E66EA96-10FA-4D6C-B619-56B1EFEFE6DB}" destId="{C4A7C2B1-5543-4572-95D0-6813BA0BF4C5}" srcOrd="4" destOrd="0" parTransId="{CF77AC91-1ACA-4B13-83ED-01B048DCBC55}" sibTransId="{223D9675-15E5-45D6-8639-D6F0F900375B}"/>
    <dgm:cxn modelId="{B7FB4EB9-4EFE-486E-9816-F066265DE022}" type="presParOf" srcId="{9118AECE-8BF6-4D8F-80CF-2BCE000AE2A4}" destId="{0C0349E6-5713-49E9-8CDD-E40369B947FA}" srcOrd="0" destOrd="0" presId="urn:microsoft.com/office/officeart/2005/8/layout/default"/>
    <dgm:cxn modelId="{F4F68FC3-74EA-4B8A-8141-DD569F2C25D4}" type="presParOf" srcId="{9118AECE-8BF6-4D8F-80CF-2BCE000AE2A4}" destId="{80872157-AD09-4798-8EF2-4F139FBCE1A0}" srcOrd="1" destOrd="0" presId="urn:microsoft.com/office/officeart/2005/8/layout/default"/>
    <dgm:cxn modelId="{F18BCEA7-3DF7-4122-B488-95F4CC38A823}" type="presParOf" srcId="{9118AECE-8BF6-4D8F-80CF-2BCE000AE2A4}" destId="{1B15268B-2B90-4954-9DCE-717DBD30FE03}" srcOrd="2" destOrd="0" presId="urn:microsoft.com/office/officeart/2005/8/layout/default"/>
    <dgm:cxn modelId="{0FC94E04-9CDE-4FF8-B972-18E258F82E66}" type="presParOf" srcId="{9118AECE-8BF6-4D8F-80CF-2BCE000AE2A4}" destId="{46D09613-AF60-42DC-85B4-04900B916D86}" srcOrd="3" destOrd="0" presId="urn:microsoft.com/office/officeart/2005/8/layout/default"/>
    <dgm:cxn modelId="{1AD8265B-F5CF-43A6-8912-37F010718D3C}" type="presParOf" srcId="{9118AECE-8BF6-4D8F-80CF-2BCE000AE2A4}" destId="{180D5383-F397-43AE-B7B7-2CDBF52F4CB8}" srcOrd="4" destOrd="0" presId="urn:microsoft.com/office/officeart/2005/8/layout/default"/>
    <dgm:cxn modelId="{31315888-107C-466B-BBFC-9BB7F1E662D7}" type="presParOf" srcId="{9118AECE-8BF6-4D8F-80CF-2BCE000AE2A4}" destId="{047B3BAD-981E-44D7-B9B7-C8CCB93F7A35}" srcOrd="5" destOrd="0" presId="urn:microsoft.com/office/officeart/2005/8/layout/default"/>
    <dgm:cxn modelId="{B8BF1ADC-FB99-4422-AC50-36FD1223FA95}" type="presParOf" srcId="{9118AECE-8BF6-4D8F-80CF-2BCE000AE2A4}" destId="{1FAA0BE2-639A-473B-AF25-52BEA2BBE977}" srcOrd="6" destOrd="0" presId="urn:microsoft.com/office/officeart/2005/8/layout/default"/>
    <dgm:cxn modelId="{48620DB9-7D34-41DD-AB4A-BA989830C415}" type="presParOf" srcId="{9118AECE-8BF6-4D8F-80CF-2BCE000AE2A4}" destId="{2561D35C-3801-47DF-A8C0-690DB2C10C4C}" srcOrd="7" destOrd="0" presId="urn:microsoft.com/office/officeart/2005/8/layout/default"/>
    <dgm:cxn modelId="{875246AD-36FE-4DF4-9AC2-0C01F497922D}" type="presParOf" srcId="{9118AECE-8BF6-4D8F-80CF-2BCE000AE2A4}" destId="{9C1E0E54-CCB5-4ED3-AAEE-95AA0B0B6A7E}" srcOrd="8" destOrd="0" presId="urn:microsoft.com/office/officeart/2005/8/layout/default"/>
    <dgm:cxn modelId="{A633FA6B-1D04-42D1-AA41-2E6268612FD4}" type="presParOf" srcId="{9118AECE-8BF6-4D8F-80CF-2BCE000AE2A4}" destId="{F2F2ABA6-5C0D-4941-9C28-48EC2742461D}" srcOrd="9" destOrd="0" presId="urn:microsoft.com/office/officeart/2005/8/layout/default"/>
    <dgm:cxn modelId="{53C1E882-63AB-40EA-BE49-832414F3FA3E}" type="presParOf" srcId="{9118AECE-8BF6-4D8F-80CF-2BCE000AE2A4}" destId="{FA26394B-2F70-4FE3-A9DE-74A11185F02D}" srcOrd="10" destOrd="0" presId="urn:microsoft.com/office/officeart/2005/8/layout/default"/>
    <dgm:cxn modelId="{5E5AA4EF-6828-43E7-919E-AF936CE2B56E}" type="presParOf" srcId="{9118AECE-8BF6-4D8F-80CF-2BCE000AE2A4}" destId="{E6BA6216-2A1C-42AD-8C33-B836D8D5072D}" srcOrd="11" destOrd="0" presId="urn:microsoft.com/office/officeart/2005/8/layout/default"/>
    <dgm:cxn modelId="{D361D3FD-DDC4-4D2E-AD30-A9FB5AC72489}" type="presParOf" srcId="{9118AECE-8BF6-4D8F-80CF-2BCE000AE2A4}" destId="{CD65D4DF-3430-4024-BFF2-0FD451ABF7BE}" srcOrd="12" destOrd="0" presId="urn:microsoft.com/office/officeart/2005/8/layout/default"/>
    <dgm:cxn modelId="{543AF0AB-E07F-4467-A8DF-1A8C3B11953E}" type="presParOf" srcId="{9118AECE-8BF6-4D8F-80CF-2BCE000AE2A4}" destId="{7C62A0A2-1852-40D3-BD54-C2100B9C759A}" srcOrd="13" destOrd="0" presId="urn:microsoft.com/office/officeart/2005/8/layout/default"/>
    <dgm:cxn modelId="{B5B024C2-A0EF-47D7-A410-06D79B76A1BB}" type="presParOf" srcId="{9118AECE-8BF6-4D8F-80CF-2BCE000AE2A4}" destId="{8899CF01-757E-49DB-A836-AE71CC0A8425}" srcOrd="14" destOrd="0" presId="urn:microsoft.com/office/officeart/2005/8/layout/default"/>
    <dgm:cxn modelId="{799BA6F3-6D4B-40D3-A049-FE2AFB85E636}" type="presParOf" srcId="{9118AECE-8BF6-4D8F-80CF-2BCE000AE2A4}" destId="{17FAEF8D-18FB-4D17-B7E3-8D897B18CB2B}" srcOrd="15" destOrd="0" presId="urn:microsoft.com/office/officeart/2005/8/layout/default"/>
    <dgm:cxn modelId="{A18C9E6C-C88C-4142-ABAD-E1631CCBEF61}" type="presParOf" srcId="{9118AECE-8BF6-4D8F-80CF-2BCE000AE2A4}" destId="{6E43DBF5-64EC-464F-8AE2-9DCFA5867305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35C98-AD48-4A4B-A330-EEB4BDDE613A}">
      <dsp:nvSpPr>
        <dsp:cNvPr id="0" name=""/>
        <dsp:cNvSpPr/>
      </dsp:nvSpPr>
      <dsp:spPr>
        <a:xfrm>
          <a:off x="0" y="81204"/>
          <a:ext cx="4140428" cy="5323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/>
            <a:t>1. Страхование (максимум – 8 баллов);</a:t>
          </a:r>
          <a:endParaRPr lang="ru-RU" sz="1400" kern="1200" dirty="0"/>
        </a:p>
      </dsp:txBody>
      <dsp:txXfrm>
        <a:off x="25987" y="107191"/>
        <a:ext cx="4088454" cy="480376"/>
      </dsp:txXfrm>
    </dsp:sp>
    <dsp:sp modelId="{6DB3F6BF-BECA-47DD-82A3-A6EA8EE929E2}">
      <dsp:nvSpPr>
        <dsp:cNvPr id="0" name=""/>
        <dsp:cNvSpPr/>
      </dsp:nvSpPr>
      <dsp:spPr>
        <a:xfrm>
          <a:off x="0" y="617895"/>
          <a:ext cx="4140428" cy="5323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smtClean="0"/>
            <a:t>2.Банк (максимум – 15 баллов);</a:t>
          </a:r>
          <a:endParaRPr lang="ru-RU" sz="1400" kern="1200"/>
        </a:p>
      </dsp:txBody>
      <dsp:txXfrm>
        <a:off x="25987" y="643882"/>
        <a:ext cx="4088454" cy="480376"/>
      </dsp:txXfrm>
    </dsp:sp>
    <dsp:sp modelId="{9647D844-18D8-4998-895E-4ADA7BAB62C7}">
      <dsp:nvSpPr>
        <dsp:cNvPr id="0" name=""/>
        <dsp:cNvSpPr/>
      </dsp:nvSpPr>
      <dsp:spPr>
        <a:xfrm>
          <a:off x="0" y="1190565"/>
          <a:ext cx="4140428" cy="5323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smtClean="0"/>
            <a:t>3. Налогообложение (максимум – 15 баллов);</a:t>
          </a:r>
          <a:endParaRPr lang="ru-RU" sz="1400" kern="1200"/>
        </a:p>
      </dsp:txBody>
      <dsp:txXfrm>
        <a:off x="25987" y="1216552"/>
        <a:ext cx="4088454" cy="480376"/>
      </dsp:txXfrm>
    </dsp:sp>
    <dsp:sp modelId="{40F8B07E-0B55-4B04-BDBB-D867125A5EEB}">
      <dsp:nvSpPr>
        <dsp:cNvPr id="0" name=""/>
        <dsp:cNvSpPr/>
      </dsp:nvSpPr>
      <dsp:spPr>
        <a:xfrm>
          <a:off x="0" y="1763235"/>
          <a:ext cx="4140428" cy="5323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smtClean="0"/>
            <a:t>4. Финансовое мошенничество (максимум - 12 баллов);</a:t>
          </a:r>
          <a:endParaRPr lang="ru-RU" sz="1400" kern="1200"/>
        </a:p>
      </dsp:txBody>
      <dsp:txXfrm>
        <a:off x="25987" y="1789222"/>
        <a:ext cx="4088454" cy="480376"/>
      </dsp:txXfrm>
    </dsp:sp>
    <dsp:sp modelId="{AE894110-5D54-4B5B-8B59-2827F925BE5B}">
      <dsp:nvSpPr>
        <dsp:cNvPr id="0" name=""/>
        <dsp:cNvSpPr/>
      </dsp:nvSpPr>
      <dsp:spPr>
        <a:xfrm>
          <a:off x="0" y="2335905"/>
          <a:ext cx="4140428" cy="5323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smtClean="0"/>
            <a:t>5. Социальное и пенсионное обеспечение (максимум 11 баллов);</a:t>
          </a:r>
          <a:endParaRPr lang="ru-RU" sz="1400" kern="1200"/>
        </a:p>
      </dsp:txBody>
      <dsp:txXfrm>
        <a:off x="25987" y="2361892"/>
        <a:ext cx="4088454" cy="480376"/>
      </dsp:txXfrm>
    </dsp:sp>
    <dsp:sp modelId="{EDE2ADA9-77DB-4F27-B53C-C68CC9C5CFC3}">
      <dsp:nvSpPr>
        <dsp:cNvPr id="0" name=""/>
        <dsp:cNvSpPr/>
      </dsp:nvSpPr>
      <dsp:spPr>
        <a:xfrm>
          <a:off x="0" y="2908575"/>
          <a:ext cx="4140428" cy="5323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smtClean="0"/>
            <a:t>6. Кроссворд (максимум – 30 баллов).</a:t>
          </a:r>
          <a:endParaRPr lang="ru-RU" sz="1400" kern="1200"/>
        </a:p>
      </dsp:txBody>
      <dsp:txXfrm>
        <a:off x="25987" y="2934562"/>
        <a:ext cx="4088454" cy="480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349E6-5713-49E9-8CDD-E40369B947FA}">
      <dsp:nvSpPr>
        <dsp:cNvPr id="0" name=""/>
        <dsp:cNvSpPr/>
      </dsp:nvSpPr>
      <dsp:spPr>
        <a:xfrm>
          <a:off x="94890" y="78"/>
          <a:ext cx="1665976" cy="9995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/>
            <a:t>1 место — АО «УКБП»;</a:t>
          </a:r>
          <a:endParaRPr lang="ru-RU" sz="1000" b="1" kern="1200"/>
        </a:p>
      </dsp:txBody>
      <dsp:txXfrm>
        <a:off x="94890" y="78"/>
        <a:ext cx="1665976" cy="999585"/>
      </dsp:txXfrm>
    </dsp:sp>
    <dsp:sp modelId="{1B15268B-2B90-4954-9DCE-717DBD30FE03}">
      <dsp:nvSpPr>
        <dsp:cNvPr id="0" name=""/>
        <dsp:cNvSpPr/>
      </dsp:nvSpPr>
      <dsp:spPr>
        <a:xfrm>
          <a:off x="1927464" y="78"/>
          <a:ext cx="1665976" cy="9995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/>
            <a:t>2 место — УМУП «Ульяновскводоканал»;</a:t>
          </a:r>
          <a:endParaRPr lang="ru-RU" sz="1000" b="1" kern="1200"/>
        </a:p>
      </dsp:txBody>
      <dsp:txXfrm>
        <a:off x="1927464" y="78"/>
        <a:ext cx="1665976" cy="999585"/>
      </dsp:txXfrm>
    </dsp:sp>
    <dsp:sp modelId="{180D5383-F397-43AE-B7B7-2CDBF52F4CB8}">
      <dsp:nvSpPr>
        <dsp:cNvPr id="0" name=""/>
        <dsp:cNvSpPr/>
      </dsp:nvSpPr>
      <dsp:spPr>
        <a:xfrm>
          <a:off x="3760038" y="78"/>
          <a:ext cx="1665976" cy="9995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3 место — АО «Контактор»;</a:t>
          </a:r>
          <a:endParaRPr lang="ru-RU" sz="1000" b="1" kern="1200" dirty="0"/>
        </a:p>
      </dsp:txBody>
      <dsp:txXfrm>
        <a:off x="3760038" y="78"/>
        <a:ext cx="1665976" cy="999585"/>
      </dsp:txXfrm>
    </dsp:sp>
    <dsp:sp modelId="{1FAA0BE2-639A-473B-AF25-52BEA2BBE977}">
      <dsp:nvSpPr>
        <dsp:cNvPr id="0" name=""/>
        <dsp:cNvSpPr/>
      </dsp:nvSpPr>
      <dsp:spPr>
        <a:xfrm>
          <a:off x="94890" y="1166262"/>
          <a:ext cx="1665976" cy="9995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/>
            <a:t>4 место — Авиакомпания «Волга-Днепр»;</a:t>
          </a:r>
          <a:endParaRPr lang="ru-RU" sz="1000" b="1" kern="1200"/>
        </a:p>
      </dsp:txBody>
      <dsp:txXfrm>
        <a:off x="94890" y="1166262"/>
        <a:ext cx="1665976" cy="999585"/>
      </dsp:txXfrm>
    </dsp:sp>
    <dsp:sp modelId="{9C1E0E54-CCB5-4ED3-AAEE-95AA0B0B6A7E}">
      <dsp:nvSpPr>
        <dsp:cNvPr id="0" name=""/>
        <dsp:cNvSpPr/>
      </dsp:nvSpPr>
      <dsp:spPr>
        <a:xfrm>
          <a:off x="1927464" y="1166262"/>
          <a:ext cx="1665976" cy="9995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/>
            <a:t>5 место — ПАО «Ил-Авиастар»;</a:t>
          </a:r>
          <a:endParaRPr lang="ru-RU" sz="1000" b="1" kern="1200"/>
        </a:p>
      </dsp:txBody>
      <dsp:txXfrm>
        <a:off x="1927464" y="1166262"/>
        <a:ext cx="1665976" cy="999585"/>
      </dsp:txXfrm>
    </dsp:sp>
    <dsp:sp modelId="{FA26394B-2F70-4FE3-A9DE-74A11185F02D}">
      <dsp:nvSpPr>
        <dsp:cNvPr id="0" name=""/>
        <dsp:cNvSpPr/>
      </dsp:nvSpPr>
      <dsp:spPr>
        <a:xfrm>
          <a:off x="3760038" y="1166262"/>
          <a:ext cx="1665976" cy="9995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/>
            <a:t>6 место — АО «Ульяновский механический завод»;</a:t>
          </a:r>
          <a:endParaRPr lang="ru-RU" sz="1000" b="1" kern="1200"/>
        </a:p>
      </dsp:txBody>
      <dsp:txXfrm>
        <a:off x="3760038" y="1166262"/>
        <a:ext cx="1665976" cy="999585"/>
      </dsp:txXfrm>
    </dsp:sp>
    <dsp:sp modelId="{CD65D4DF-3430-4024-BFF2-0FD451ABF7BE}">
      <dsp:nvSpPr>
        <dsp:cNvPr id="0" name=""/>
        <dsp:cNvSpPr/>
      </dsp:nvSpPr>
      <dsp:spPr>
        <a:xfrm>
          <a:off x="94890" y="2332446"/>
          <a:ext cx="1665976" cy="9995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/>
            <a:t>7 место — Ульяновский филиал ПАО «Туполев»;</a:t>
          </a:r>
          <a:endParaRPr lang="ru-RU" sz="1000" b="1" kern="1200"/>
        </a:p>
      </dsp:txBody>
      <dsp:txXfrm>
        <a:off x="94890" y="2332446"/>
        <a:ext cx="1665976" cy="999585"/>
      </dsp:txXfrm>
    </dsp:sp>
    <dsp:sp modelId="{8899CF01-757E-49DB-A836-AE71CC0A8425}">
      <dsp:nvSpPr>
        <dsp:cNvPr id="0" name=""/>
        <dsp:cNvSpPr/>
      </dsp:nvSpPr>
      <dsp:spPr>
        <a:xfrm>
          <a:off x="1927464" y="2332446"/>
          <a:ext cx="1665976" cy="9995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/>
            <a:t>8 место — ООО «Димитровградский литейный завод»;</a:t>
          </a:r>
          <a:endParaRPr lang="ru-RU" sz="1000" b="1" kern="1200"/>
        </a:p>
      </dsp:txBody>
      <dsp:txXfrm>
        <a:off x="1927464" y="2332446"/>
        <a:ext cx="1665976" cy="999585"/>
      </dsp:txXfrm>
    </dsp:sp>
    <dsp:sp modelId="{6E43DBF5-64EC-464F-8AE2-9DCFA5867305}">
      <dsp:nvSpPr>
        <dsp:cNvPr id="0" name=""/>
        <dsp:cNvSpPr/>
      </dsp:nvSpPr>
      <dsp:spPr>
        <a:xfrm>
          <a:off x="3760038" y="2332446"/>
          <a:ext cx="1665976" cy="9995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9 место — Филиал АО «</a:t>
          </a:r>
          <a:r>
            <a:rPr lang="ru-RU" sz="1000" b="1" kern="1200" dirty="0" err="1" smtClean="0"/>
            <a:t>Аэрокомпозит</a:t>
          </a:r>
          <a:r>
            <a:rPr lang="ru-RU" sz="1000" b="1" kern="1200" dirty="0" smtClean="0"/>
            <a:t>» </a:t>
          </a:r>
          <a:br>
            <a:rPr lang="ru-RU" sz="1000" b="1" kern="1200" dirty="0" smtClean="0"/>
          </a:br>
          <a:r>
            <a:rPr lang="ru-RU" sz="1000" b="1" kern="1200" dirty="0" smtClean="0"/>
            <a:t>в г. Ульяновске».</a:t>
          </a:r>
          <a:endParaRPr lang="ru-RU" sz="1000" b="1" kern="1200" dirty="0"/>
        </a:p>
      </dsp:txBody>
      <dsp:txXfrm>
        <a:off x="3760038" y="2332446"/>
        <a:ext cx="1665976" cy="999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33939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fingram@ulminfin.r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81155" y="3681772"/>
            <a:ext cx="8548777" cy="1315866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</a:t>
            </a:r>
            <a:r>
              <a:rPr lang="ru-RU" sz="1200" dirty="0" smtClean="0"/>
              <a:t>практики: </a:t>
            </a:r>
            <a:r>
              <a:rPr lang="ru-RU" sz="1200" dirty="0"/>
              <a:t>Специальные проекты с общественными организациями и движениями </a:t>
            </a:r>
          </a:p>
          <a:p>
            <a:r>
              <a:rPr lang="ru-RU" sz="1200" dirty="0"/>
              <a:t>Наименование </a:t>
            </a:r>
            <a:r>
              <a:rPr lang="ru-RU" sz="1200" dirty="0" smtClean="0"/>
              <a:t>субъекта: Ульяновская область  </a:t>
            </a:r>
            <a:endParaRPr lang="ru-RU" sz="1200" dirty="0"/>
          </a:p>
          <a:p>
            <a:r>
              <a:rPr lang="ru-RU" sz="1200" dirty="0" smtClean="0"/>
              <a:t>Авторы практики: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1200" dirty="0" smtClean="0"/>
              <a:t>Центр развития инициативного бюджетирования и финансовой грам</a:t>
            </a:r>
            <a:r>
              <a:rPr lang="ru-RU" sz="1200" dirty="0"/>
              <a:t>о</a:t>
            </a:r>
            <a:r>
              <a:rPr lang="ru-RU" sz="1200" dirty="0" smtClean="0"/>
              <a:t>тности Минфина УО,  Алексеева Рената </a:t>
            </a:r>
            <a:r>
              <a:rPr lang="ru-RU" sz="1200" dirty="0" err="1" smtClean="0"/>
              <a:t>Ринатовна</a:t>
            </a:r>
            <a:r>
              <a:rPr lang="ru-RU" sz="1200" dirty="0"/>
              <a:t>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(8422) 73-58-68, 73-69-10, </a:t>
            </a:r>
            <a:r>
              <a:rPr lang="en-US" sz="1200" dirty="0" smtClean="0"/>
              <a:t>fingram@ulminfin.ru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1200" dirty="0" smtClean="0"/>
              <a:t>Совет </a:t>
            </a:r>
            <a:r>
              <a:rPr lang="ru-RU" sz="1200" dirty="0"/>
              <a:t>работающей молодёжи Ульяновской </a:t>
            </a:r>
            <a:r>
              <a:rPr lang="ru-RU" sz="1200" dirty="0" smtClean="0"/>
              <a:t>области, Панина Елена Александровна, </a:t>
            </a:r>
            <a:r>
              <a:rPr lang="ru-RU" sz="1200"/>
              <a:t>8 </a:t>
            </a:r>
            <a:r>
              <a:rPr lang="ru-RU" sz="1200" smtClean="0"/>
              <a:t>(927)</a:t>
            </a:r>
            <a:r>
              <a:rPr lang="ru-RU" sz="1200"/>
              <a:t> </a:t>
            </a:r>
            <a:r>
              <a:rPr lang="ru-RU" sz="1200" smtClean="0"/>
              <a:t>985-13-39</a:t>
            </a:r>
            <a:r>
              <a:rPr lang="ru-RU" sz="1200" dirty="0" smtClean="0"/>
              <a:t>, </a:t>
            </a:r>
            <a:r>
              <a:rPr lang="en-US" sz="1200" dirty="0" err="1" smtClean="0"/>
              <a:t>sovetrabmol</a:t>
            </a:r>
            <a:r>
              <a:rPr lang="ru-RU" sz="1200" dirty="0"/>
              <a:t>@</a:t>
            </a:r>
            <a:r>
              <a:rPr lang="en-US" sz="1200" dirty="0" err="1"/>
              <a:t>yandex</a:t>
            </a:r>
            <a:r>
              <a:rPr lang="ru-RU" sz="1200" dirty="0"/>
              <a:t>.</a:t>
            </a:r>
            <a:r>
              <a:rPr lang="en-US" sz="1200" dirty="0" err="1"/>
              <a:t>ru</a:t>
            </a:r>
            <a:endParaRPr lang="ru-RU" sz="1200" dirty="0"/>
          </a:p>
          <a:p>
            <a:endParaRPr lang="ru-RU" sz="1200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>- -</a:t>
            </a:r>
          </a:p>
          <a:p>
            <a:r>
              <a:rPr lang="ru-RU" sz="1200" dirty="0">
                <a:latin typeface="PT Astra Serif" pitchFamily="18" charset="-52"/>
              </a:rPr>
              <a:t>-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280" y="1375598"/>
            <a:ext cx="6547448" cy="850017"/>
          </a:xfrm>
        </p:spPr>
        <p:txBody>
          <a:bodyPr>
            <a:normAutofit/>
          </a:bodyPr>
          <a:lstStyle/>
          <a:p>
            <a:r>
              <a:rPr lang="ru-RU" dirty="0"/>
              <a:t>Чемпионат по финансовой грамотности среди работающей молодёжи Ульяновской области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 txBox="1">
            <a:spLocks/>
          </p:cNvSpPr>
          <p:nvPr/>
        </p:nvSpPr>
        <p:spPr>
          <a:xfrm>
            <a:off x="681486" y="219308"/>
            <a:ext cx="3218475" cy="5558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0" tIns="0" rIns="180000" bIns="36000" anchor="b">
            <a:norm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050" dirty="0" smtClean="0"/>
              <a:t>Центр </a:t>
            </a:r>
            <a:r>
              <a:rPr lang="ru-RU" sz="1050" dirty="0"/>
              <a:t>развития инициативного бюджетирования и финансовой </a:t>
            </a:r>
            <a:r>
              <a:rPr lang="ru-RU" sz="1050" dirty="0" smtClean="0"/>
              <a:t>грамотности </a:t>
            </a:r>
          </a:p>
          <a:p>
            <a:pPr hangingPunct="1"/>
            <a:r>
              <a:rPr lang="ru-RU" sz="1000" b="0" dirty="0" smtClean="0"/>
              <a:t>Министерства финансов Ульяновской области</a:t>
            </a:r>
            <a:endParaRPr lang="ru-RU" sz="1000" b="0" dirty="0"/>
          </a:p>
        </p:txBody>
      </p:sp>
      <p:pic>
        <p:nvPicPr>
          <p:cNvPr id="7" name="Picture 14" descr="C:\Users\u112\Downloads\ejjmgv49cfa_resize_w1100_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993" y="85084"/>
            <a:ext cx="824287" cy="824287"/>
          </a:xfrm>
          <a:prstGeom prst="rect">
            <a:avLst/>
          </a:prstGeom>
          <a:noFill/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 txBox="1">
            <a:spLocks/>
          </p:cNvSpPr>
          <p:nvPr/>
        </p:nvSpPr>
        <p:spPr>
          <a:xfrm>
            <a:off x="4623758" y="353533"/>
            <a:ext cx="2251495" cy="42500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0" tIns="0" rIns="180000" bIns="36000" anchor="b">
            <a:norm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050" dirty="0" smtClean="0"/>
              <a:t>Совет работающей молодёжи</a:t>
            </a:r>
          </a:p>
          <a:p>
            <a:pPr hangingPunct="1"/>
            <a:r>
              <a:rPr lang="ru-RU" sz="1000" b="0" dirty="0" smtClean="0"/>
              <a:t>Ульяновской области</a:t>
            </a:r>
            <a:endParaRPr lang="ru-RU" sz="1000" b="0" dirty="0"/>
          </a:p>
        </p:txBody>
      </p:sp>
      <p:pic>
        <p:nvPicPr>
          <p:cNvPr id="1028" name="Picture 4" descr="https://sun9-53.userapi.com/impg/JO08jUMJNhE1kcI4_6JOEeLtb_PFgZ-RFEHszA/ml8u4_FAgcA.jpg?size=1080x1080&amp;quality=95&amp;sign=3d4303004aadda9044d006b627b63e3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135" y="0"/>
            <a:ext cx="989874" cy="9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43" y="1117737"/>
            <a:ext cx="4235570" cy="111650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88900" algn="ctr">
              <a:tabLst>
                <a:tab pos="88900" algn="l"/>
              </a:tabLst>
            </a:pPr>
            <a:r>
              <a:rPr lang="ru-RU" sz="1100" dirty="0" smtClean="0">
                <a:solidFill>
                  <a:schemeClr val="bg1"/>
                </a:solidFill>
              </a:rPr>
              <a:t/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Цель </a:t>
            </a:r>
            <a:r>
              <a:rPr lang="ru-RU" sz="1100" dirty="0" smtClean="0">
                <a:solidFill>
                  <a:schemeClr val="bg1"/>
                </a:solidFill>
              </a:rPr>
              <a:t>Чемпионата </a:t>
            </a:r>
            <a:r>
              <a:rPr lang="ru-RU" sz="1100" dirty="0" smtClean="0"/>
              <a:t>- </a:t>
            </a:r>
            <a:r>
              <a:rPr lang="ru-RU" sz="1100" b="0" dirty="0"/>
              <a:t>повышение заинтересованности молодого экономически активного населения Ульяновской области </a:t>
            </a:r>
            <a:r>
              <a:rPr lang="ru-RU" sz="1100" b="0" dirty="0" smtClean="0"/>
              <a:t/>
            </a:r>
            <a:br>
              <a:rPr lang="ru-RU" sz="1100" b="0" dirty="0" smtClean="0"/>
            </a:br>
            <a:r>
              <a:rPr lang="ru-RU" sz="1100" b="0" dirty="0" smtClean="0"/>
              <a:t>к </a:t>
            </a:r>
            <a:r>
              <a:rPr lang="ru-RU" sz="1100" b="0" dirty="0"/>
              <a:t>приобретению знаний в области финансов, повышение уровня финансовой грамотности и поддержание </a:t>
            </a:r>
            <a:r>
              <a:rPr lang="ru-RU" sz="1100" b="0" dirty="0" smtClean="0"/>
              <a:t/>
            </a:r>
            <a:br>
              <a:rPr lang="ru-RU" sz="1100" b="0" dirty="0" smtClean="0"/>
            </a:br>
            <a:r>
              <a:rPr lang="ru-RU" sz="1100" b="0" dirty="0" smtClean="0"/>
              <a:t>его на </a:t>
            </a:r>
            <a:r>
              <a:rPr lang="ru-RU" sz="1100" b="0" dirty="0"/>
              <a:t>высоком </a:t>
            </a:r>
            <a:r>
              <a:rPr lang="ru-RU" sz="1100" b="0" dirty="0" smtClean="0"/>
              <a:t>уровне</a:t>
            </a:r>
            <a:endParaRPr lang="ru-RU" sz="1200" dirty="0"/>
          </a:p>
        </p:txBody>
      </p:sp>
      <p:pic>
        <p:nvPicPr>
          <p:cNvPr id="2050" name="Picture 2" descr="https://sun9-19.userapi.com/impg/9upn3I2DDsTYccuFdWMb3BZnTCDXuryyl3m9bw/Jf_J4SvwFcE.jpg?size=1080x1080&amp;quality=95&amp;sign=ded0df21222bf0c3379059f82397be2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15" y="1006834"/>
            <a:ext cx="4128038" cy="412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 txBox="1">
            <a:spLocks/>
          </p:cNvSpPr>
          <p:nvPr/>
        </p:nvSpPr>
        <p:spPr>
          <a:xfrm>
            <a:off x="681486" y="219308"/>
            <a:ext cx="3218475" cy="5558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0" tIns="0" rIns="180000" bIns="36000" anchor="b">
            <a:norm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050" dirty="0" smtClean="0"/>
              <a:t>Центр </a:t>
            </a:r>
            <a:r>
              <a:rPr lang="ru-RU" sz="1050" dirty="0"/>
              <a:t>развития инициативного бюджетирования и финансовой </a:t>
            </a:r>
            <a:r>
              <a:rPr lang="ru-RU" sz="1050" dirty="0" smtClean="0"/>
              <a:t>грамотности </a:t>
            </a:r>
          </a:p>
          <a:p>
            <a:pPr hangingPunct="1"/>
            <a:r>
              <a:rPr lang="ru-RU" sz="1000" b="0" dirty="0" smtClean="0"/>
              <a:t>Министерства финансов Ульяновской области</a:t>
            </a:r>
            <a:endParaRPr lang="ru-RU" sz="1000" b="0" dirty="0"/>
          </a:p>
        </p:txBody>
      </p:sp>
      <p:pic>
        <p:nvPicPr>
          <p:cNvPr id="7" name="Picture 14" descr="C:\Users\u112\Downloads\ejjmgv49cfa_resize_w1100_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993" y="85084"/>
            <a:ext cx="824287" cy="824287"/>
          </a:xfrm>
          <a:prstGeom prst="rect">
            <a:avLst/>
          </a:prstGeom>
          <a:noFill/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 txBox="1">
            <a:spLocks/>
          </p:cNvSpPr>
          <p:nvPr/>
        </p:nvSpPr>
        <p:spPr>
          <a:xfrm>
            <a:off x="4623758" y="353533"/>
            <a:ext cx="2251495" cy="42500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0" tIns="0" rIns="180000" bIns="36000" anchor="b">
            <a:norm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050" dirty="0" smtClean="0"/>
              <a:t>Совет работающей молодёжи</a:t>
            </a:r>
          </a:p>
          <a:p>
            <a:pPr hangingPunct="1"/>
            <a:r>
              <a:rPr lang="ru-RU" sz="1000" b="0" dirty="0" smtClean="0"/>
              <a:t>Ульяновской области</a:t>
            </a:r>
            <a:endParaRPr lang="ru-RU" sz="1000" b="0" dirty="0"/>
          </a:p>
        </p:txBody>
      </p:sp>
      <p:pic>
        <p:nvPicPr>
          <p:cNvPr id="9" name="Picture 4" descr="https://sun9-53.userapi.com/impg/JO08jUMJNhE1kcI4_6JOEeLtb_PFgZ-RFEHszA/ml8u4_FAgcA.jpg?size=1080x1080&amp;quality=95&amp;sign=3d4303004aadda9044d006b627b63e30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135" y="0"/>
            <a:ext cx="989874" cy="9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 txBox="1">
            <a:spLocks/>
          </p:cNvSpPr>
          <p:nvPr/>
        </p:nvSpPr>
        <p:spPr>
          <a:xfrm>
            <a:off x="623660" y="219308"/>
            <a:ext cx="3218475" cy="5558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0" tIns="0" rIns="180000" bIns="36000" anchor="b">
            <a:norm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050" dirty="0" smtClean="0"/>
              <a:t>Центр </a:t>
            </a:r>
            <a:r>
              <a:rPr lang="ru-RU" sz="1050" dirty="0"/>
              <a:t>развития инициативного бюджетирования и финансовой </a:t>
            </a:r>
            <a:r>
              <a:rPr lang="ru-RU" sz="1050" dirty="0" smtClean="0"/>
              <a:t>грамотности </a:t>
            </a:r>
          </a:p>
          <a:p>
            <a:pPr hangingPunct="1"/>
            <a:r>
              <a:rPr lang="ru-RU" sz="1000" b="0" dirty="0" smtClean="0"/>
              <a:t>Министерства финансов Ульяновской области</a:t>
            </a:r>
            <a:endParaRPr lang="ru-RU" sz="1000" b="0" dirty="0"/>
          </a:p>
        </p:txBody>
      </p:sp>
      <p:pic>
        <p:nvPicPr>
          <p:cNvPr id="11" name="Picture 14" descr="C:\Users\u112\Downloads\ejjmgv49cfa_resize_w1100_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67" y="85084"/>
            <a:ext cx="824287" cy="824287"/>
          </a:xfrm>
          <a:prstGeom prst="rect">
            <a:avLst/>
          </a:prstGeom>
          <a:noFill/>
        </p:spPr>
      </p:pic>
      <p:pic>
        <p:nvPicPr>
          <p:cNvPr id="12" name="Picture 4" descr="https://sun9-53.userapi.com/impg/JO08jUMJNhE1kcI4_6JOEeLtb_PFgZ-RFEHszA/ml8u4_FAgcA.jpg?size=1080x1080&amp;quality=95&amp;sign=3d4303004aadda9044d006b627b63e30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68" y="-3398"/>
            <a:ext cx="989874" cy="9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 txBox="1">
            <a:spLocks/>
          </p:cNvSpPr>
          <p:nvPr/>
        </p:nvSpPr>
        <p:spPr>
          <a:xfrm>
            <a:off x="565493" y="215910"/>
            <a:ext cx="3218475" cy="5558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0" tIns="0" rIns="180000" bIns="36000" anchor="b">
            <a:norm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050" dirty="0" smtClean="0"/>
              <a:t>Центр </a:t>
            </a:r>
            <a:r>
              <a:rPr lang="ru-RU" sz="1050" dirty="0"/>
              <a:t>развития инициативного бюджетирования и финансовой </a:t>
            </a:r>
            <a:r>
              <a:rPr lang="ru-RU" sz="1050" dirty="0" smtClean="0"/>
              <a:t>грамотности </a:t>
            </a:r>
          </a:p>
          <a:p>
            <a:pPr hangingPunct="1"/>
            <a:r>
              <a:rPr lang="ru-RU" sz="1000" b="0" dirty="0" smtClean="0"/>
              <a:t>Министерства финансов Ульяновской области</a:t>
            </a:r>
            <a:endParaRPr lang="ru-RU" sz="1000" b="0" dirty="0"/>
          </a:p>
        </p:txBody>
      </p:sp>
      <p:pic>
        <p:nvPicPr>
          <p:cNvPr id="14" name="Picture 14" descr="C:\Users\u112\Downloads\ejjmgv49cfa_resize_w1100_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1686"/>
            <a:ext cx="824287" cy="82428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2143" y="2576898"/>
            <a:ext cx="4353440" cy="12772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100" dirty="0"/>
              <a:t>Чемпионат проходил на базе «Дворца книги» в рамках реализации регионального проекта по всестороннему развитию и </a:t>
            </a:r>
            <a:r>
              <a:rPr lang="ru-RU" sz="1100" dirty="0" smtClean="0"/>
              <a:t>поддержки </a:t>
            </a:r>
            <a:r>
              <a:rPr lang="ru-RU" sz="1100" dirty="0"/>
              <a:t>работающей молодёжи «Вектор роста», который направлен на всестороннее и комплексное развитие работающей молодёжи, повышение престижа рабочих профессий и кадровое обеспечение реального сектора экономики</a:t>
            </a:r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64" y="3929576"/>
            <a:ext cx="1033445" cy="103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672249"/>
              </p:ext>
            </p:extLst>
          </p:nvPr>
        </p:nvGraphicFramePr>
        <p:xfrm>
          <a:off x="426391" y="1181100"/>
          <a:ext cx="4140428" cy="348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 txBox="1">
            <a:spLocks/>
          </p:cNvSpPr>
          <p:nvPr/>
        </p:nvSpPr>
        <p:spPr>
          <a:xfrm>
            <a:off x="4623758" y="353533"/>
            <a:ext cx="2251495" cy="42500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0" tIns="0" rIns="180000" bIns="36000" anchor="b">
            <a:norm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050" dirty="0" smtClean="0"/>
              <a:t>Совет работающей молодёжи</a:t>
            </a:r>
          </a:p>
          <a:p>
            <a:pPr hangingPunct="1"/>
            <a:r>
              <a:rPr lang="ru-RU" sz="1000" b="0" dirty="0" smtClean="0"/>
              <a:t>Ульяновской области</a:t>
            </a:r>
            <a:endParaRPr lang="ru-RU" sz="1000" b="0" dirty="0"/>
          </a:p>
        </p:txBody>
      </p:sp>
      <p:pic>
        <p:nvPicPr>
          <p:cNvPr id="5" name="Picture 4" descr="https://sun9-53.userapi.com/impg/JO08jUMJNhE1kcI4_6JOEeLtb_PFgZ-RFEHszA/ml8u4_FAgcA.jpg?size=1080x1080&amp;quality=95&amp;sign=3d4303004aadda9044d006b627b63e30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68" y="-3398"/>
            <a:ext cx="989874" cy="9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 txBox="1">
            <a:spLocks/>
          </p:cNvSpPr>
          <p:nvPr/>
        </p:nvSpPr>
        <p:spPr>
          <a:xfrm>
            <a:off x="565493" y="215910"/>
            <a:ext cx="3218475" cy="5558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0" tIns="0" rIns="180000" bIns="36000" anchor="b">
            <a:norm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050" dirty="0" smtClean="0"/>
              <a:t>Центр </a:t>
            </a:r>
            <a:r>
              <a:rPr lang="ru-RU" sz="1050" dirty="0"/>
              <a:t>развития инициативного бюджетирования и финансовой </a:t>
            </a:r>
            <a:r>
              <a:rPr lang="ru-RU" sz="1050" dirty="0" smtClean="0"/>
              <a:t>грамотности </a:t>
            </a:r>
          </a:p>
          <a:p>
            <a:pPr hangingPunct="1"/>
            <a:r>
              <a:rPr lang="ru-RU" sz="1000" b="0" dirty="0" smtClean="0"/>
              <a:t>Министерства финансов Ульяновской области</a:t>
            </a:r>
            <a:endParaRPr lang="ru-RU" sz="1000" b="0" dirty="0"/>
          </a:p>
        </p:txBody>
      </p:sp>
      <p:pic>
        <p:nvPicPr>
          <p:cNvPr id="7" name="Picture 14" descr="C:\Users\u112\Downloads\ejjmgv49cfa_resize_w1100_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81686"/>
            <a:ext cx="824287" cy="824287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4874494" y="3873741"/>
            <a:ext cx="2860524" cy="5005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b="0" dirty="0"/>
              <a:t>Максимальное количество баллов, которое может набрать </a:t>
            </a:r>
            <a:r>
              <a:rPr lang="ru-RU" b="0" dirty="0" smtClean="0"/>
              <a:t>Команда</a:t>
            </a:r>
            <a:endParaRPr lang="ru-RU" dirty="0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7582618" y="3269837"/>
            <a:ext cx="957533" cy="715089"/>
          </a:xfrm>
          <a:prstGeom prst="wedgeRoundRectCallou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91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балл</a:t>
            </a:r>
            <a:endParaRPr kumimoji="0" lang="ru-RU" sz="1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74494" y="2750891"/>
            <a:ext cx="2860524" cy="4767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100" b="0" kern="1200" dirty="0"/>
              <a:t>На выполнение заданий участникам было </a:t>
            </a:r>
            <a:r>
              <a:rPr lang="ru-RU" sz="1100" b="0" kern="1200" dirty="0" smtClean="0"/>
              <a:t>отведено</a:t>
            </a:r>
            <a:endParaRPr lang="ru-RU" dirty="0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7530859" y="2199142"/>
            <a:ext cx="957533" cy="715089"/>
          </a:xfrm>
          <a:prstGeom prst="wedgeRoundRectCallou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r>
              <a:rPr lang="ru-RU" sz="3200" b="0" kern="1200" dirty="0"/>
              <a:t>60 </a:t>
            </a:r>
            <a:r>
              <a:rPr lang="ru-RU" sz="1000" b="0" kern="1200" dirty="0"/>
              <a:t>минут</a:t>
            </a:r>
            <a:endParaRPr kumimoji="0" lang="ru-RU" sz="1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Neue Medium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74494" y="1691107"/>
            <a:ext cx="2860524" cy="47672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100" b="0" kern="1200" dirty="0" smtClean="0"/>
              <a:t>Для участников было составлено</a:t>
            </a:r>
          </a:p>
          <a:p>
            <a:pPr lvl="0"/>
            <a:r>
              <a:rPr lang="ru-RU" sz="1100" b="0" kern="1200" dirty="0" smtClean="0"/>
              <a:t>конкурсное задание, состоящее из</a:t>
            </a:r>
            <a:endParaRPr lang="ru-RU" dirty="0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7479098" y="1224487"/>
            <a:ext cx="957533" cy="544830"/>
          </a:xfrm>
          <a:prstGeom prst="wedgeRoundRectCallou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r>
              <a:rPr lang="ru-RU" sz="3200" b="0" kern="1200" dirty="0" smtClean="0"/>
              <a:t>6 </a:t>
            </a:r>
            <a:r>
              <a:rPr lang="ru-RU" sz="1000" b="0" kern="1200" dirty="0" smtClean="0"/>
              <a:t>блоков</a:t>
            </a:r>
            <a:endParaRPr kumimoji="0" lang="ru-RU" sz="1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Neue Medium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 txBox="1">
            <a:spLocks/>
          </p:cNvSpPr>
          <p:nvPr/>
        </p:nvSpPr>
        <p:spPr>
          <a:xfrm>
            <a:off x="4874494" y="911821"/>
            <a:ext cx="2251495" cy="42500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0" tIns="0" rIns="180000" bIns="36000" anchor="b">
            <a:norm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600" dirty="0" smtClean="0"/>
              <a:t>Описание практики</a:t>
            </a:r>
            <a:endParaRPr lang="ru-RU" sz="1600" b="0" dirty="0"/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 txBox="1">
            <a:spLocks/>
          </p:cNvSpPr>
          <p:nvPr/>
        </p:nvSpPr>
        <p:spPr>
          <a:xfrm>
            <a:off x="4623758" y="353533"/>
            <a:ext cx="2251495" cy="42500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0" tIns="0" rIns="180000" bIns="36000" anchor="b">
            <a:norm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050" dirty="0" smtClean="0"/>
              <a:t>Совет работающей молодёжи</a:t>
            </a:r>
          </a:p>
          <a:p>
            <a:pPr hangingPunct="1"/>
            <a:r>
              <a:rPr lang="ru-RU" sz="1000" b="0" dirty="0" smtClean="0"/>
              <a:t>Ульяновской области</a:t>
            </a:r>
            <a:endParaRPr lang="ru-RU" sz="1000" b="0" dirty="0"/>
          </a:p>
        </p:txBody>
      </p:sp>
      <p:pic>
        <p:nvPicPr>
          <p:cNvPr id="5" name="Picture 4" descr="https://sun9-53.userapi.com/impg/JO08jUMJNhE1kcI4_6JOEeLtb_PFgZ-RFEHszA/ml8u4_FAgcA.jpg?size=1080x1080&amp;quality=95&amp;sign=3d4303004aadda9044d006b627b63e3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68" y="-3398"/>
            <a:ext cx="989874" cy="9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 txBox="1">
            <a:spLocks/>
          </p:cNvSpPr>
          <p:nvPr/>
        </p:nvSpPr>
        <p:spPr>
          <a:xfrm>
            <a:off x="565493" y="215910"/>
            <a:ext cx="3218475" cy="5558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0" tIns="0" rIns="180000" bIns="36000" anchor="b">
            <a:norm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050" dirty="0" smtClean="0"/>
              <a:t>Центр </a:t>
            </a:r>
            <a:r>
              <a:rPr lang="ru-RU" sz="1050" dirty="0"/>
              <a:t>развития инициативного бюджетирования и финансовой </a:t>
            </a:r>
            <a:r>
              <a:rPr lang="ru-RU" sz="1050" dirty="0" smtClean="0"/>
              <a:t>грамотности </a:t>
            </a:r>
          </a:p>
          <a:p>
            <a:pPr hangingPunct="1"/>
            <a:r>
              <a:rPr lang="ru-RU" sz="1000" b="0" dirty="0" smtClean="0"/>
              <a:t>Министерства финансов Ульяновской области</a:t>
            </a:r>
            <a:endParaRPr lang="ru-RU" sz="1000" b="0" dirty="0"/>
          </a:p>
        </p:txBody>
      </p:sp>
      <p:pic>
        <p:nvPicPr>
          <p:cNvPr id="7" name="Picture 14" descr="C:\Users\u112\Downloads\ejjmgv49cfa_resize_w1100_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1686"/>
            <a:ext cx="824287" cy="824287"/>
          </a:xfrm>
          <a:prstGeom prst="rect">
            <a:avLst/>
          </a:prstGeom>
          <a:noFill/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 txBox="1">
            <a:spLocks/>
          </p:cNvSpPr>
          <p:nvPr/>
        </p:nvSpPr>
        <p:spPr>
          <a:xfrm>
            <a:off x="166305" y="990472"/>
            <a:ext cx="3005590" cy="42500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0" tIns="0" rIns="180000" bIns="36000" anchor="b">
            <a:norm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600" dirty="0" smtClean="0"/>
              <a:t>Достигнутые результаты</a:t>
            </a:r>
            <a:endParaRPr lang="ru-RU" sz="1600" b="0" dirty="0"/>
          </a:p>
        </p:txBody>
      </p:sp>
      <p:graphicFrame>
        <p:nvGraphicFramePr>
          <p:cNvPr id="44" name="Схема 43"/>
          <p:cNvGraphicFramePr/>
          <p:nvPr>
            <p:extLst>
              <p:ext uri="{D42A27DB-BD31-4B8C-83A1-F6EECF244321}">
                <p14:modId xmlns:p14="http://schemas.microsoft.com/office/powerpoint/2010/main" val="614201473"/>
              </p:ext>
            </p:extLst>
          </p:nvPr>
        </p:nvGraphicFramePr>
        <p:xfrm>
          <a:off x="3260785" y="1196757"/>
          <a:ext cx="5520906" cy="3332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8" name="Picture 6" descr="https://sun9-6.userapi.com/impg/lFKRbxQGdJoxA1ugXspVvf6Hk2KKnbepERZONQ/AHnO_X-VcIU.jpg?size=1280x853&amp;quality=95&amp;sign=9296268c2bfb9a7c848d349aad1b6f9c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43" y="1490054"/>
            <a:ext cx="2707492" cy="180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0" y="3426046"/>
            <a:ext cx="3355675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/>
              <a:t>Также для участников чемпионата была организована интерактивная </a:t>
            </a:r>
            <a:r>
              <a:rPr lang="ru-RU" b="0" dirty="0"/>
              <a:t>игра 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от </a:t>
            </a:r>
            <a:r>
              <a:rPr lang="ru-RU" b="0" dirty="0"/>
              <a:t>специалистов Центра развития инициативного бюджетирования и финансовой грамотности Министерства финансов Ульяновской области «Финансовый план» и Выставка Банка России «Посмотрите </a:t>
            </a:r>
            <a:r>
              <a:rPr lang="ru-RU" b="0" dirty="0" smtClean="0"/>
              <a:t>вокруг»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73A3331-1180-76E2-1BC5-BF2DFE3975EB}"/>
              </a:ext>
            </a:extLst>
          </p:cNvPr>
          <p:cNvSpPr txBox="1">
            <a:spLocks/>
          </p:cNvSpPr>
          <p:nvPr/>
        </p:nvSpPr>
        <p:spPr>
          <a:xfrm>
            <a:off x="377639" y="2698520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 txBox="1">
            <a:spLocks/>
          </p:cNvSpPr>
          <p:nvPr/>
        </p:nvSpPr>
        <p:spPr>
          <a:xfrm>
            <a:off x="128877" y="3325836"/>
            <a:ext cx="5978625" cy="1129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pPr lvl="0" algn="l"/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PT Astra Serif" pitchFamily="18" charset="-52"/>
                <a:sym typeface="Helvetica Neue"/>
              </a:rPr>
              <a:t>Авторы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PT Astra Serif" pitchFamily="18" charset="-52"/>
                <a:sym typeface="Helvetica Neue"/>
              </a:rPr>
              <a:t>практики: </a:t>
            </a: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PT Astra Serif" pitchFamily="18" charset="-52"/>
              <a:sym typeface="Helvetica Neue"/>
            </a:endParaRPr>
          </a:p>
          <a:p>
            <a:pPr lvl="0" algn="l"/>
            <a:r>
              <a:rPr lang="ru-RU" sz="1100" b="0" dirty="0" smtClean="0">
                <a:solidFill>
                  <a:schemeClr val="bg1"/>
                </a:solidFill>
                <a:latin typeface="+mn-lt"/>
              </a:rPr>
              <a:t>Центр </a:t>
            </a:r>
            <a:r>
              <a:rPr lang="ru-RU" sz="1100" b="0" dirty="0">
                <a:solidFill>
                  <a:schemeClr val="bg1"/>
                </a:solidFill>
                <a:latin typeface="+mn-lt"/>
              </a:rPr>
              <a:t>развития инициативного бюджетирования и финансовой грамотности </a:t>
            </a:r>
            <a:r>
              <a:rPr lang="ru-RU" sz="1100" b="0" dirty="0" smtClean="0">
                <a:solidFill>
                  <a:schemeClr val="bg1"/>
                </a:solidFill>
                <a:latin typeface="+mn-lt"/>
              </a:rPr>
              <a:t>Минфина УО </a:t>
            </a:r>
            <a:r>
              <a:rPr lang="ru-RU" sz="1100" b="0" dirty="0" smtClean="0">
                <a:solidFill>
                  <a:schemeClr val="bg1"/>
                </a:solidFill>
                <a:latin typeface="+mn-lt"/>
                <a:ea typeface="PT Astra Serif" pitchFamily="18" charset="-52"/>
              </a:rPr>
              <a:t>Алексеева </a:t>
            </a:r>
            <a:r>
              <a:rPr lang="ru-RU" sz="1100" b="0" dirty="0">
                <a:solidFill>
                  <a:schemeClr val="bg1"/>
                </a:solidFill>
                <a:latin typeface="+mn-lt"/>
                <a:ea typeface="PT Astra Serif" pitchFamily="18" charset="-52"/>
              </a:rPr>
              <a:t>Рената </a:t>
            </a:r>
            <a:r>
              <a:rPr lang="ru-RU" sz="1100" b="0" dirty="0" err="1">
                <a:solidFill>
                  <a:schemeClr val="bg1"/>
                </a:solidFill>
                <a:latin typeface="+mn-lt"/>
                <a:ea typeface="PT Astra Serif" pitchFamily="18" charset="-52"/>
              </a:rPr>
              <a:t>Ринатовна</a:t>
            </a:r>
            <a:r>
              <a:rPr lang="ru-RU" sz="1100" b="0" dirty="0">
                <a:solidFill>
                  <a:schemeClr val="bg1"/>
                </a:solidFill>
                <a:latin typeface="+mn-lt"/>
                <a:ea typeface="PT Astra Serif" pitchFamily="18" charset="-52"/>
              </a:rPr>
              <a:t> (8422) 73-69-10, (8422) 73-68-58, </a:t>
            </a:r>
            <a:r>
              <a:rPr lang="ru-RU" sz="1100" b="0" dirty="0" smtClean="0">
                <a:solidFill>
                  <a:schemeClr val="bg1"/>
                </a:solidFill>
                <a:latin typeface="+mn-lt"/>
                <a:ea typeface="PT Astra Serif" pitchFamily="18" charset="-52"/>
              </a:rPr>
              <a:t/>
            </a:r>
            <a:br>
              <a:rPr lang="ru-RU" sz="1100" b="0" dirty="0" smtClean="0">
                <a:solidFill>
                  <a:schemeClr val="bg1"/>
                </a:solidFill>
                <a:latin typeface="+mn-lt"/>
                <a:ea typeface="PT Astra Serif" pitchFamily="18" charset="-52"/>
              </a:rPr>
            </a:br>
            <a:r>
              <a:rPr lang="en-US" sz="1100" b="0" dirty="0" smtClean="0">
                <a:solidFill>
                  <a:schemeClr val="bg1"/>
                </a:solidFill>
                <a:latin typeface="+mn-lt"/>
                <a:ea typeface="PT Astra Serif" pitchFamily="18" charset="-52"/>
                <a:hlinkClick r:id="rId2"/>
              </a:rPr>
              <a:t>fingram@ulminfin.ru</a:t>
            </a:r>
            <a:endParaRPr lang="ru-RU" sz="1100" b="0" dirty="0" smtClean="0">
              <a:solidFill>
                <a:schemeClr val="bg1"/>
              </a:solidFill>
              <a:latin typeface="+mn-lt"/>
              <a:ea typeface="PT Astra Serif" pitchFamily="18" charset="-52"/>
            </a:endParaRPr>
          </a:p>
          <a:p>
            <a:pPr lvl="0" algn="l"/>
            <a:endParaRPr lang="ru-RU" sz="1100" b="0" dirty="0">
              <a:solidFill>
                <a:schemeClr val="bg1"/>
              </a:solidFill>
              <a:latin typeface="+mn-lt"/>
              <a:ea typeface="PT Astra Serif" pitchFamily="18" charset="-52"/>
            </a:endParaRPr>
          </a:p>
          <a:p>
            <a:pPr algn="l"/>
            <a:r>
              <a:rPr lang="ru-RU" sz="1100" b="0" dirty="0">
                <a:solidFill>
                  <a:schemeClr val="bg1"/>
                </a:solidFill>
                <a:latin typeface="+mn-lt"/>
              </a:rPr>
              <a:t>Панина Елена </a:t>
            </a:r>
            <a:r>
              <a:rPr lang="ru-RU" sz="1100" b="0" dirty="0" smtClean="0">
                <a:solidFill>
                  <a:schemeClr val="bg1"/>
                </a:solidFill>
                <a:latin typeface="+mn-lt"/>
              </a:rPr>
              <a:t>Александровна</a:t>
            </a:r>
            <a:endParaRPr lang="ru-RU" sz="1100" b="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ru-RU" sz="1100" b="0" dirty="0" smtClean="0">
                <a:solidFill>
                  <a:schemeClr val="bg1"/>
                </a:solidFill>
                <a:latin typeface="+mn-lt"/>
              </a:rPr>
              <a:t>Совет </a:t>
            </a:r>
            <a:r>
              <a:rPr lang="ru-RU" sz="1100" b="0" dirty="0">
                <a:solidFill>
                  <a:schemeClr val="bg1"/>
                </a:solidFill>
                <a:latin typeface="+mn-lt"/>
              </a:rPr>
              <a:t>работающей молодёжи Ульяновской области, </a:t>
            </a:r>
            <a:r>
              <a:rPr lang="ru-RU" sz="1100" b="0" dirty="0" smtClean="0">
                <a:solidFill>
                  <a:schemeClr val="bg1"/>
                </a:solidFill>
                <a:latin typeface="+mn-lt"/>
              </a:rPr>
              <a:t>8 (927) 985-13-39, </a:t>
            </a:r>
            <a:r>
              <a:rPr lang="en-US" sz="1100" b="0" dirty="0" err="1" smtClean="0">
                <a:solidFill>
                  <a:schemeClr val="bg1"/>
                </a:solidFill>
                <a:latin typeface="+mn-lt"/>
              </a:rPr>
              <a:t>sovetrabmol</a:t>
            </a:r>
            <a:r>
              <a:rPr lang="ru-RU" sz="1100" b="0" dirty="0">
                <a:solidFill>
                  <a:schemeClr val="bg1"/>
                </a:solidFill>
                <a:latin typeface="+mn-lt"/>
              </a:rPr>
              <a:t>@</a:t>
            </a:r>
            <a:r>
              <a:rPr lang="en-US" sz="1100" b="0" dirty="0" err="1">
                <a:solidFill>
                  <a:schemeClr val="bg1"/>
                </a:solidFill>
                <a:latin typeface="+mn-lt"/>
              </a:rPr>
              <a:t>yandex</a:t>
            </a:r>
            <a:r>
              <a:rPr lang="ru-RU" sz="1100" b="0" dirty="0">
                <a:solidFill>
                  <a:schemeClr val="bg1"/>
                </a:solidFill>
                <a:latin typeface="+mn-lt"/>
              </a:rPr>
              <a:t>.</a:t>
            </a:r>
            <a:r>
              <a:rPr lang="en-US" sz="1100" b="0" dirty="0" err="1" smtClean="0">
                <a:solidFill>
                  <a:schemeClr val="bg1"/>
                </a:solidFill>
                <a:latin typeface="+mn-lt"/>
              </a:rPr>
              <a:t>ru</a:t>
            </a:r>
            <a:endParaRPr lang="ru-RU" sz="11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325</Words>
  <Application>Microsoft Office PowerPoint</Application>
  <PresentationFormat>Экран (16:9)</PresentationFormat>
  <Paragraphs>63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Helvetica Neue</vt:lpstr>
      <vt:lpstr>Helvetica Neue Light</vt:lpstr>
      <vt:lpstr>Helvetica Neue Medium</vt:lpstr>
      <vt:lpstr>Proxima Nova Rg</vt:lpstr>
      <vt:lpstr>PT Astra Serif</vt:lpstr>
      <vt:lpstr>White</vt:lpstr>
      <vt:lpstr>Чемпионат по финансовой грамотности среди работающей молодёжи Ульяновской области</vt:lpstr>
      <vt:lpstr> Цель Чемпионата - повышение заинтересованности молодого экономически активного населения Ульяновской области  к приобретению знаний в области финансов, повышение уровня финансовой грамотности и поддержание  его на высоком уровне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U43</dc:creator>
  <cp:lastModifiedBy>U43</cp:lastModifiedBy>
  <cp:revision>71</cp:revision>
  <dcterms:modified xsi:type="dcterms:W3CDTF">2025-04-18T07:53:10Z</dcterms:modified>
</cp:coreProperties>
</file>