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83"/>
    <p:restoredTop sz="95407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200" y="59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A514D-5A17-8E42-A44E-B3E757B73BE8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EA6AF4-FBCC-334B-AE45-DED12A205FE4}">
      <dgm:prSet phldrT="[Текст]" custT="1"/>
      <dgm:spPr/>
      <dgm:t>
        <a:bodyPr/>
        <a:lstStyle/>
        <a:p>
          <a:r>
            <a:rPr lang="ru-RU" sz="1000" dirty="0">
              <a:solidFill>
                <a:schemeClr val="tx1"/>
              </a:solidFill>
            </a:rPr>
            <a:t>Разработка нормативно-правовой базы</a:t>
          </a:r>
        </a:p>
      </dgm:t>
    </dgm:pt>
    <dgm:pt modelId="{6EEE68CD-A0F4-0E47-970B-C8F3E44FC46A}" type="parTrans" cxnId="{E0A46062-BE6D-234D-9F10-EEB1D19AE439}">
      <dgm:prSet/>
      <dgm:spPr/>
      <dgm:t>
        <a:bodyPr/>
        <a:lstStyle/>
        <a:p>
          <a:endParaRPr lang="ru-RU"/>
        </a:p>
      </dgm:t>
    </dgm:pt>
    <dgm:pt modelId="{FAA02111-E49C-1A43-88D2-9298AA27A3AF}" type="sibTrans" cxnId="{E0A46062-BE6D-234D-9F10-EEB1D19AE439}">
      <dgm:prSet/>
      <dgm:spPr/>
      <dgm:t>
        <a:bodyPr/>
        <a:lstStyle/>
        <a:p>
          <a:endParaRPr lang="ru-RU"/>
        </a:p>
      </dgm:t>
    </dgm:pt>
    <dgm:pt modelId="{266616EA-4580-E243-8703-069217837E87}">
      <dgm:prSet phldrT="[Текст]" custT="1"/>
      <dgm:spPr/>
      <dgm:t>
        <a:bodyPr/>
        <a:lstStyle/>
        <a:p>
          <a:r>
            <a:rPr lang="ru-RU" sz="1000" dirty="0">
              <a:solidFill>
                <a:schemeClr val="tx1"/>
              </a:solidFill>
            </a:rPr>
            <a:t>Консультации библиотекарей и участников </a:t>
          </a:r>
        </a:p>
      </dgm:t>
    </dgm:pt>
    <dgm:pt modelId="{A3B0ACFD-91D1-E541-BBD5-6CD7285B89FC}" type="parTrans" cxnId="{AFBF8DDC-2C19-4940-A404-8EDED1BD8B98}">
      <dgm:prSet/>
      <dgm:spPr/>
      <dgm:t>
        <a:bodyPr/>
        <a:lstStyle/>
        <a:p>
          <a:endParaRPr lang="ru-RU"/>
        </a:p>
      </dgm:t>
    </dgm:pt>
    <dgm:pt modelId="{6CAAF64F-9FA0-664D-A98D-7E000958687B}" type="sibTrans" cxnId="{AFBF8DDC-2C19-4940-A404-8EDED1BD8B98}">
      <dgm:prSet/>
      <dgm:spPr/>
      <dgm:t>
        <a:bodyPr/>
        <a:lstStyle/>
        <a:p>
          <a:endParaRPr lang="ru-RU"/>
        </a:p>
      </dgm:t>
    </dgm:pt>
    <dgm:pt modelId="{6B6F7057-F5BC-2945-88E6-24CFBA445472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000" dirty="0">
              <a:solidFill>
                <a:schemeClr val="tx1"/>
              </a:solidFill>
            </a:rPr>
            <a:t>Подготовка м/т базы церемонии награждения, информирование</a:t>
          </a:r>
        </a:p>
      </dgm:t>
    </dgm:pt>
    <dgm:pt modelId="{D1068797-D648-E641-B702-6AD9EC6E62E2}" type="parTrans" cxnId="{78E7DD03-04D8-904B-BD31-9E680ADB9480}">
      <dgm:prSet/>
      <dgm:spPr/>
      <dgm:t>
        <a:bodyPr/>
        <a:lstStyle/>
        <a:p>
          <a:endParaRPr lang="ru-RU"/>
        </a:p>
      </dgm:t>
    </dgm:pt>
    <dgm:pt modelId="{78ABD8EE-15FE-7543-BC37-DE1E94DF84B5}" type="sibTrans" cxnId="{78E7DD03-04D8-904B-BD31-9E680ADB9480}">
      <dgm:prSet/>
      <dgm:spPr/>
      <dgm:t>
        <a:bodyPr/>
        <a:lstStyle/>
        <a:p>
          <a:endParaRPr lang="ru-RU"/>
        </a:p>
      </dgm:t>
    </dgm:pt>
    <dgm:pt modelId="{553FBD45-E15D-7E43-AA0C-9509D585EC2C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000" dirty="0">
              <a:solidFill>
                <a:schemeClr val="tx1"/>
              </a:solidFill>
            </a:rPr>
            <a:t>Церемония награждения</a:t>
          </a:r>
        </a:p>
      </dgm:t>
    </dgm:pt>
    <dgm:pt modelId="{64F5AF12-8C05-434D-AC5C-EFA0C7CF4D87}" type="parTrans" cxnId="{F9941A14-D9AE-6C43-8270-BDB59118B932}">
      <dgm:prSet/>
      <dgm:spPr/>
      <dgm:t>
        <a:bodyPr/>
        <a:lstStyle/>
        <a:p>
          <a:endParaRPr lang="ru-RU"/>
        </a:p>
      </dgm:t>
    </dgm:pt>
    <dgm:pt modelId="{5BF091CA-31EB-5F43-8FFE-B0C9D76BE5C2}" type="sibTrans" cxnId="{F9941A14-D9AE-6C43-8270-BDB59118B932}">
      <dgm:prSet/>
      <dgm:spPr/>
      <dgm:t>
        <a:bodyPr/>
        <a:lstStyle/>
        <a:p>
          <a:endParaRPr lang="ru-RU"/>
        </a:p>
      </dgm:t>
    </dgm:pt>
    <dgm:pt modelId="{36C842E9-8671-3C4A-8900-D467401232D8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100" dirty="0">
              <a:solidFill>
                <a:schemeClr val="tx1"/>
              </a:solidFill>
            </a:rPr>
            <a:t>Организация работы жюри конкурса</a:t>
          </a:r>
        </a:p>
      </dgm:t>
    </dgm:pt>
    <dgm:pt modelId="{238D6356-19AC-EF46-998C-54530A821F1F}" type="parTrans" cxnId="{8CB995BC-54EA-4C48-94F5-BD5C91719B89}">
      <dgm:prSet/>
      <dgm:spPr/>
      <dgm:t>
        <a:bodyPr/>
        <a:lstStyle/>
        <a:p>
          <a:endParaRPr lang="ru-RU"/>
        </a:p>
      </dgm:t>
    </dgm:pt>
    <dgm:pt modelId="{113D7A65-8B28-2D47-9C3F-D9A1EEC505AB}" type="sibTrans" cxnId="{8CB995BC-54EA-4C48-94F5-BD5C91719B89}">
      <dgm:prSet/>
      <dgm:spPr/>
      <dgm:t>
        <a:bodyPr/>
        <a:lstStyle/>
        <a:p>
          <a:endParaRPr lang="ru-RU"/>
        </a:p>
      </dgm:t>
    </dgm:pt>
    <dgm:pt modelId="{A0B42CFA-1E0D-5B48-B4AB-D7404B9378DF}">
      <dgm:prSet custT="1"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52D2A6FD-1E6E-874B-9A39-B0AA4BB1A020}" type="parTrans" cxnId="{DE8AEDB1-3CC2-8E4E-88E0-8B70567A15A8}">
      <dgm:prSet/>
      <dgm:spPr/>
      <dgm:t>
        <a:bodyPr/>
        <a:lstStyle/>
        <a:p>
          <a:endParaRPr lang="ru-RU"/>
        </a:p>
      </dgm:t>
    </dgm:pt>
    <dgm:pt modelId="{DF407761-3B44-114F-891E-034A084EE229}" type="sibTrans" cxnId="{DE8AEDB1-3CC2-8E4E-88E0-8B70567A15A8}">
      <dgm:prSet/>
      <dgm:spPr/>
      <dgm:t>
        <a:bodyPr/>
        <a:lstStyle/>
        <a:p>
          <a:endParaRPr lang="ru-RU"/>
        </a:p>
      </dgm:t>
    </dgm:pt>
    <dgm:pt modelId="{487E87E1-1105-FF43-8E4B-8F59D1D1A467}" type="pres">
      <dgm:prSet presAssocID="{16DA514D-5A17-8E42-A44E-B3E757B73BE8}" presName="cycle" presStyleCnt="0">
        <dgm:presLayoutVars>
          <dgm:dir/>
          <dgm:resizeHandles val="exact"/>
        </dgm:presLayoutVars>
      </dgm:prSet>
      <dgm:spPr/>
    </dgm:pt>
    <dgm:pt modelId="{4ABB1769-AF96-C04C-AC85-355B399D1EAF}" type="pres">
      <dgm:prSet presAssocID="{7DEA6AF4-FBCC-334B-AE45-DED12A205FE4}" presName="node" presStyleLbl="node1" presStyleIdx="0" presStyleCnt="6" custScaleX="113055" custScaleY="110374">
        <dgm:presLayoutVars>
          <dgm:bulletEnabled val="1"/>
        </dgm:presLayoutVars>
      </dgm:prSet>
      <dgm:spPr/>
    </dgm:pt>
    <dgm:pt modelId="{1B2C09A2-57D7-FB4C-9A41-02739A8ECBFD}" type="pres">
      <dgm:prSet presAssocID="{7DEA6AF4-FBCC-334B-AE45-DED12A205FE4}" presName="spNode" presStyleCnt="0"/>
      <dgm:spPr/>
    </dgm:pt>
    <dgm:pt modelId="{A7349629-5F11-2244-BD52-35251F96A742}" type="pres">
      <dgm:prSet presAssocID="{FAA02111-E49C-1A43-88D2-9298AA27A3AF}" presName="sibTrans" presStyleLbl="sibTrans1D1" presStyleIdx="0" presStyleCnt="6"/>
      <dgm:spPr/>
    </dgm:pt>
    <dgm:pt modelId="{03D822B0-166F-2E4E-8FA1-4F944D2E09B7}" type="pres">
      <dgm:prSet presAssocID="{266616EA-4580-E243-8703-069217837E87}" presName="node" presStyleLbl="node1" presStyleIdx="1" presStyleCnt="6" custScaleX="124662" custScaleY="119296">
        <dgm:presLayoutVars>
          <dgm:bulletEnabled val="1"/>
        </dgm:presLayoutVars>
      </dgm:prSet>
      <dgm:spPr/>
    </dgm:pt>
    <dgm:pt modelId="{01F5CA96-2E3D-E94D-AA36-B7B5DD7FA49D}" type="pres">
      <dgm:prSet presAssocID="{266616EA-4580-E243-8703-069217837E87}" presName="spNode" presStyleCnt="0"/>
      <dgm:spPr/>
    </dgm:pt>
    <dgm:pt modelId="{7AF4E5F9-CEB7-B349-8C52-ED044B8510A1}" type="pres">
      <dgm:prSet presAssocID="{6CAAF64F-9FA0-664D-A98D-7E000958687B}" presName="sibTrans" presStyleLbl="sibTrans1D1" presStyleIdx="1" presStyleCnt="6"/>
      <dgm:spPr/>
    </dgm:pt>
    <dgm:pt modelId="{D3BB43E3-049B-6E44-960B-0F20FC5B0E5B}" type="pres">
      <dgm:prSet presAssocID="{6B6F7057-F5BC-2945-88E6-24CFBA445472}" presName="node" presStyleLbl="node1" presStyleIdx="2" presStyleCnt="6" custScaleX="140237">
        <dgm:presLayoutVars>
          <dgm:bulletEnabled val="1"/>
        </dgm:presLayoutVars>
      </dgm:prSet>
      <dgm:spPr/>
    </dgm:pt>
    <dgm:pt modelId="{8C5FF861-00CB-1242-9B09-0985AE937312}" type="pres">
      <dgm:prSet presAssocID="{6B6F7057-F5BC-2945-88E6-24CFBA445472}" presName="spNode" presStyleCnt="0"/>
      <dgm:spPr/>
    </dgm:pt>
    <dgm:pt modelId="{068A96D5-CF2C-4D44-AEED-EDE4CACDF348}" type="pres">
      <dgm:prSet presAssocID="{78ABD8EE-15FE-7543-BC37-DE1E94DF84B5}" presName="sibTrans" presStyleLbl="sibTrans1D1" presStyleIdx="2" presStyleCnt="6"/>
      <dgm:spPr/>
    </dgm:pt>
    <dgm:pt modelId="{19AB2936-B0BF-244F-9182-2A3C2DB23D0A}" type="pres">
      <dgm:prSet presAssocID="{553FBD45-E15D-7E43-AA0C-9509D585EC2C}" presName="node" presStyleLbl="node1" presStyleIdx="3" presStyleCnt="6" custScaleX="116046">
        <dgm:presLayoutVars>
          <dgm:bulletEnabled val="1"/>
        </dgm:presLayoutVars>
      </dgm:prSet>
      <dgm:spPr/>
    </dgm:pt>
    <dgm:pt modelId="{1E124381-02CC-0946-8898-6E514559AB56}" type="pres">
      <dgm:prSet presAssocID="{553FBD45-E15D-7E43-AA0C-9509D585EC2C}" presName="spNode" presStyleCnt="0"/>
      <dgm:spPr/>
    </dgm:pt>
    <dgm:pt modelId="{ED54E11F-1D8D-3543-83B9-BC537E65FCD6}" type="pres">
      <dgm:prSet presAssocID="{5BF091CA-31EB-5F43-8FFE-B0C9D76BE5C2}" presName="sibTrans" presStyleLbl="sibTrans1D1" presStyleIdx="3" presStyleCnt="6"/>
      <dgm:spPr/>
    </dgm:pt>
    <dgm:pt modelId="{95057C0B-8EFB-0A45-8298-689D706D2BDE}" type="pres">
      <dgm:prSet presAssocID="{36C842E9-8671-3C4A-8900-D467401232D8}" presName="node" presStyleLbl="node1" presStyleIdx="4" presStyleCnt="6" custScaleX="144788">
        <dgm:presLayoutVars>
          <dgm:bulletEnabled val="1"/>
        </dgm:presLayoutVars>
      </dgm:prSet>
      <dgm:spPr/>
    </dgm:pt>
    <dgm:pt modelId="{DFD8084E-8EB5-1E47-B4BF-A299C98E3548}" type="pres">
      <dgm:prSet presAssocID="{36C842E9-8671-3C4A-8900-D467401232D8}" presName="spNode" presStyleCnt="0"/>
      <dgm:spPr/>
    </dgm:pt>
    <dgm:pt modelId="{D45028AA-41A0-3843-AE83-35D743080CAE}" type="pres">
      <dgm:prSet presAssocID="{113D7A65-8B28-2D47-9C3F-D9A1EEC505AB}" presName="sibTrans" presStyleLbl="sibTrans1D1" presStyleIdx="4" presStyleCnt="6"/>
      <dgm:spPr/>
    </dgm:pt>
    <dgm:pt modelId="{26B37CB0-25FE-0B47-B3C1-8FBDD621F01F}" type="pres">
      <dgm:prSet presAssocID="{A0B42CFA-1E0D-5B48-B4AB-D7404B9378DF}" presName="node" presStyleLbl="node1" presStyleIdx="5" presStyleCnt="6" custScaleX="136297" custScaleY="119296">
        <dgm:presLayoutVars>
          <dgm:bulletEnabled val="1"/>
        </dgm:presLayoutVars>
      </dgm:prSet>
      <dgm:spPr/>
    </dgm:pt>
    <dgm:pt modelId="{6A3EC733-05BE-4E4B-B93B-F2AA68018F73}" type="pres">
      <dgm:prSet presAssocID="{A0B42CFA-1E0D-5B48-B4AB-D7404B9378DF}" presName="spNode" presStyleCnt="0"/>
      <dgm:spPr/>
    </dgm:pt>
    <dgm:pt modelId="{04903BEB-A79C-2A43-996E-E36EB064D6B0}" type="pres">
      <dgm:prSet presAssocID="{DF407761-3B44-114F-891E-034A084EE229}" presName="sibTrans" presStyleLbl="sibTrans1D1" presStyleIdx="5" presStyleCnt="6"/>
      <dgm:spPr/>
    </dgm:pt>
  </dgm:ptLst>
  <dgm:cxnLst>
    <dgm:cxn modelId="{78E7DD03-04D8-904B-BD31-9E680ADB9480}" srcId="{16DA514D-5A17-8E42-A44E-B3E757B73BE8}" destId="{6B6F7057-F5BC-2945-88E6-24CFBA445472}" srcOrd="2" destOrd="0" parTransId="{D1068797-D648-E641-B702-6AD9EC6E62E2}" sibTransId="{78ABD8EE-15FE-7543-BC37-DE1E94DF84B5}"/>
    <dgm:cxn modelId="{57CFA312-7318-784A-8573-375FE4BA7D38}" type="presOf" srcId="{DF407761-3B44-114F-891E-034A084EE229}" destId="{04903BEB-A79C-2A43-996E-E36EB064D6B0}" srcOrd="0" destOrd="0" presId="urn:microsoft.com/office/officeart/2005/8/layout/cycle6"/>
    <dgm:cxn modelId="{F9941A14-D9AE-6C43-8270-BDB59118B932}" srcId="{16DA514D-5A17-8E42-A44E-B3E757B73BE8}" destId="{553FBD45-E15D-7E43-AA0C-9509D585EC2C}" srcOrd="3" destOrd="0" parTransId="{64F5AF12-8C05-434D-AC5C-EFA0C7CF4D87}" sibTransId="{5BF091CA-31EB-5F43-8FFE-B0C9D76BE5C2}"/>
    <dgm:cxn modelId="{A2A8851B-2FA5-F244-89CC-BC49BCD2E1D6}" type="presOf" srcId="{266616EA-4580-E243-8703-069217837E87}" destId="{03D822B0-166F-2E4E-8FA1-4F944D2E09B7}" srcOrd="0" destOrd="0" presId="urn:microsoft.com/office/officeart/2005/8/layout/cycle6"/>
    <dgm:cxn modelId="{F254E025-B2DA-C942-9494-2A2A38E61431}" type="presOf" srcId="{5BF091CA-31EB-5F43-8FFE-B0C9D76BE5C2}" destId="{ED54E11F-1D8D-3543-83B9-BC537E65FCD6}" srcOrd="0" destOrd="0" presId="urn:microsoft.com/office/officeart/2005/8/layout/cycle6"/>
    <dgm:cxn modelId="{E0A46062-BE6D-234D-9F10-EEB1D19AE439}" srcId="{16DA514D-5A17-8E42-A44E-B3E757B73BE8}" destId="{7DEA6AF4-FBCC-334B-AE45-DED12A205FE4}" srcOrd="0" destOrd="0" parTransId="{6EEE68CD-A0F4-0E47-970B-C8F3E44FC46A}" sibTransId="{FAA02111-E49C-1A43-88D2-9298AA27A3AF}"/>
    <dgm:cxn modelId="{5C97286E-3ABC-A44B-B58A-D1AFD767E5FC}" type="presOf" srcId="{36C842E9-8671-3C4A-8900-D467401232D8}" destId="{95057C0B-8EFB-0A45-8298-689D706D2BDE}" srcOrd="0" destOrd="0" presId="urn:microsoft.com/office/officeart/2005/8/layout/cycle6"/>
    <dgm:cxn modelId="{CF0AB183-8407-C74F-B31C-1631EEF4B442}" type="presOf" srcId="{6CAAF64F-9FA0-664D-A98D-7E000958687B}" destId="{7AF4E5F9-CEB7-B349-8C52-ED044B8510A1}" srcOrd="0" destOrd="0" presId="urn:microsoft.com/office/officeart/2005/8/layout/cycle6"/>
    <dgm:cxn modelId="{DC0B1DA6-97E4-404D-AEE8-7540D2E47959}" type="presOf" srcId="{A0B42CFA-1E0D-5B48-B4AB-D7404B9378DF}" destId="{26B37CB0-25FE-0B47-B3C1-8FBDD621F01F}" srcOrd="0" destOrd="0" presId="urn:microsoft.com/office/officeart/2005/8/layout/cycle6"/>
    <dgm:cxn modelId="{6BBD62A7-CB26-9446-8D00-BF1EDE2BA55C}" type="presOf" srcId="{553FBD45-E15D-7E43-AA0C-9509D585EC2C}" destId="{19AB2936-B0BF-244F-9182-2A3C2DB23D0A}" srcOrd="0" destOrd="0" presId="urn:microsoft.com/office/officeart/2005/8/layout/cycle6"/>
    <dgm:cxn modelId="{B00C6CAA-273E-C14D-8285-5E2D1A4E0FF1}" type="presOf" srcId="{7DEA6AF4-FBCC-334B-AE45-DED12A205FE4}" destId="{4ABB1769-AF96-C04C-AC85-355B399D1EAF}" srcOrd="0" destOrd="0" presId="urn:microsoft.com/office/officeart/2005/8/layout/cycle6"/>
    <dgm:cxn modelId="{7D7EABAE-5EA7-A144-8987-48D565DAA839}" type="presOf" srcId="{16DA514D-5A17-8E42-A44E-B3E757B73BE8}" destId="{487E87E1-1105-FF43-8E4B-8F59D1D1A467}" srcOrd="0" destOrd="0" presId="urn:microsoft.com/office/officeart/2005/8/layout/cycle6"/>
    <dgm:cxn modelId="{FE2B5DAF-ADB3-9B43-B996-47DA28538F80}" type="presOf" srcId="{FAA02111-E49C-1A43-88D2-9298AA27A3AF}" destId="{A7349629-5F11-2244-BD52-35251F96A742}" srcOrd="0" destOrd="0" presId="urn:microsoft.com/office/officeart/2005/8/layout/cycle6"/>
    <dgm:cxn modelId="{DE8AEDB1-3CC2-8E4E-88E0-8B70567A15A8}" srcId="{16DA514D-5A17-8E42-A44E-B3E757B73BE8}" destId="{A0B42CFA-1E0D-5B48-B4AB-D7404B9378DF}" srcOrd="5" destOrd="0" parTransId="{52D2A6FD-1E6E-874B-9A39-B0AA4BB1A020}" sibTransId="{DF407761-3B44-114F-891E-034A084EE229}"/>
    <dgm:cxn modelId="{8CB995BC-54EA-4C48-94F5-BD5C91719B89}" srcId="{16DA514D-5A17-8E42-A44E-B3E757B73BE8}" destId="{36C842E9-8671-3C4A-8900-D467401232D8}" srcOrd="4" destOrd="0" parTransId="{238D6356-19AC-EF46-998C-54530A821F1F}" sibTransId="{113D7A65-8B28-2D47-9C3F-D9A1EEC505AB}"/>
    <dgm:cxn modelId="{ADCD6EDA-0A19-234E-9997-F07821BB79D3}" type="presOf" srcId="{6B6F7057-F5BC-2945-88E6-24CFBA445472}" destId="{D3BB43E3-049B-6E44-960B-0F20FC5B0E5B}" srcOrd="0" destOrd="0" presId="urn:microsoft.com/office/officeart/2005/8/layout/cycle6"/>
    <dgm:cxn modelId="{AFBF8DDC-2C19-4940-A404-8EDED1BD8B98}" srcId="{16DA514D-5A17-8E42-A44E-B3E757B73BE8}" destId="{266616EA-4580-E243-8703-069217837E87}" srcOrd="1" destOrd="0" parTransId="{A3B0ACFD-91D1-E541-BBD5-6CD7285B89FC}" sibTransId="{6CAAF64F-9FA0-664D-A98D-7E000958687B}"/>
    <dgm:cxn modelId="{8BC2CFDC-BD95-2A45-B5C4-C1D3BA0D15BD}" type="presOf" srcId="{78ABD8EE-15FE-7543-BC37-DE1E94DF84B5}" destId="{068A96D5-CF2C-4D44-AEED-EDE4CACDF348}" srcOrd="0" destOrd="0" presId="urn:microsoft.com/office/officeart/2005/8/layout/cycle6"/>
    <dgm:cxn modelId="{B5C370FA-6E7C-A349-B6C8-122324127BDF}" type="presOf" srcId="{113D7A65-8B28-2D47-9C3F-D9A1EEC505AB}" destId="{D45028AA-41A0-3843-AE83-35D743080CAE}" srcOrd="0" destOrd="0" presId="urn:microsoft.com/office/officeart/2005/8/layout/cycle6"/>
    <dgm:cxn modelId="{128F0B63-7395-654A-A727-A5BC74550AD3}" type="presParOf" srcId="{487E87E1-1105-FF43-8E4B-8F59D1D1A467}" destId="{4ABB1769-AF96-C04C-AC85-355B399D1EAF}" srcOrd="0" destOrd="0" presId="urn:microsoft.com/office/officeart/2005/8/layout/cycle6"/>
    <dgm:cxn modelId="{C53FA8CB-C5D3-0142-A784-21167AFE5385}" type="presParOf" srcId="{487E87E1-1105-FF43-8E4B-8F59D1D1A467}" destId="{1B2C09A2-57D7-FB4C-9A41-02739A8ECBFD}" srcOrd="1" destOrd="0" presId="urn:microsoft.com/office/officeart/2005/8/layout/cycle6"/>
    <dgm:cxn modelId="{424E2C73-EFBF-3E48-8A7A-FDDB7A345F66}" type="presParOf" srcId="{487E87E1-1105-FF43-8E4B-8F59D1D1A467}" destId="{A7349629-5F11-2244-BD52-35251F96A742}" srcOrd="2" destOrd="0" presId="urn:microsoft.com/office/officeart/2005/8/layout/cycle6"/>
    <dgm:cxn modelId="{3CA43F41-28DC-6644-BE1B-288225ADAAE4}" type="presParOf" srcId="{487E87E1-1105-FF43-8E4B-8F59D1D1A467}" destId="{03D822B0-166F-2E4E-8FA1-4F944D2E09B7}" srcOrd="3" destOrd="0" presId="urn:microsoft.com/office/officeart/2005/8/layout/cycle6"/>
    <dgm:cxn modelId="{F0246BB1-226F-7B45-8083-B95EBA6AB078}" type="presParOf" srcId="{487E87E1-1105-FF43-8E4B-8F59D1D1A467}" destId="{01F5CA96-2E3D-E94D-AA36-B7B5DD7FA49D}" srcOrd="4" destOrd="0" presId="urn:microsoft.com/office/officeart/2005/8/layout/cycle6"/>
    <dgm:cxn modelId="{7FB3D87D-6048-D847-B947-754BDE982179}" type="presParOf" srcId="{487E87E1-1105-FF43-8E4B-8F59D1D1A467}" destId="{7AF4E5F9-CEB7-B349-8C52-ED044B8510A1}" srcOrd="5" destOrd="0" presId="urn:microsoft.com/office/officeart/2005/8/layout/cycle6"/>
    <dgm:cxn modelId="{996A3869-52C7-394F-853F-F91E15457D0D}" type="presParOf" srcId="{487E87E1-1105-FF43-8E4B-8F59D1D1A467}" destId="{D3BB43E3-049B-6E44-960B-0F20FC5B0E5B}" srcOrd="6" destOrd="0" presId="urn:microsoft.com/office/officeart/2005/8/layout/cycle6"/>
    <dgm:cxn modelId="{55896663-8EF2-7A44-9AE7-7079ACD21815}" type="presParOf" srcId="{487E87E1-1105-FF43-8E4B-8F59D1D1A467}" destId="{8C5FF861-00CB-1242-9B09-0985AE937312}" srcOrd="7" destOrd="0" presId="urn:microsoft.com/office/officeart/2005/8/layout/cycle6"/>
    <dgm:cxn modelId="{F486E1EC-268F-7642-9A5E-824399651AD1}" type="presParOf" srcId="{487E87E1-1105-FF43-8E4B-8F59D1D1A467}" destId="{068A96D5-CF2C-4D44-AEED-EDE4CACDF348}" srcOrd="8" destOrd="0" presId="urn:microsoft.com/office/officeart/2005/8/layout/cycle6"/>
    <dgm:cxn modelId="{0D4A5B16-9E8A-174E-862D-3C59BFA29634}" type="presParOf" srcId="{487E87E1-1105-FF43-8E4B-8F59D1D1A467}" destId="{19AB2936-B0BF-244F-9182-2A3C2DB23D0A}" srcOrd="9" destOrd="0" presId="urn:microsoft.com/office/officeart/2005/8/layout/cycle6"/>
    <dgm:cxn modelId="{2B16B918-C055-B74A-AB90-3617F2DC1B0C}" type="presParOf" srcId="{487E87E1-1105-FF43-8E4B-8F59D1D1A467}" destId="{1E124381-02CC-0946-8898-6E514559AB56}" srcOrd="10" destOrd="0" presId="urn:microsoft.com/office/officeart/2005/8/layout/cycle6"/>
    <dgm:cxn modelId="{0CF38AB1-10C0-5A4D-A203-E265CAC31E2F}" type="presParOf" srcId="{487E87E1-1105-FF43-8E4B-8F59D1D1A467}" destId="{ED54E11F-1D8D-3543-83B9-BC537E65FCD6}" srcOrd="11" destOrd="0" presId="urn:microsoft.com/office/officeart/2005/8/layout/cycle6"/>
    <dgm:cxn modelId="{C7F2B23D-8DA2-154E-B85F-D35675FA0B30}" type="presParOf" srcId="{487E87E1-1105-FF43-8E4B-8F59D1D1A467}" destId="{95057C0B-8EFB-0A45-8298-689D706D2BDE}" srcOrd="12" destOrd="0" presId="urn:microsoft.com/office/officeart/2005/8/layout/cycle6"/>
    <dgm:cxn modelId="{487DD07C-2665-DE4F-B1D5-B9B89AA8BBBC}" type="presParOf" srcId="{487E87E1-1105-FF43-8E4B-8F59D1D1A467}" destId="{DFD8084E-8EB5-1E47-B4BF-A299C98E3548}" srcOrd="13" destOrd="0" presId="urn:microsoft.com/office/officeart/2005/8/layout/cycle6"/>
    <dgm:cxn modelId="{33F8021D-270F-CD4D-BA8D-E089C5036766}" type="presParOf" srcId="{487E87E1-1105-FF43-8E4B-8F59D1D1A467}" destId="{D45028AA-41A0-3843-AE83-35D743080CAE}" srcOrd="14" destOrd="0" presId="urn:microsoft.com/office/officeart/2005/8/layout/cycle6"/>
    <dgm:cxn modelId="{D1229D93-F267-F04C-BE01-174F17B7377D}" type="presParOf" srcId="{487E87E1-1105-FF43-8E4B-8F59D1D1A467}" destId="{26B37CB0-25FE-0B47-B3C1-8FBDD621F01F}" srcOrd="15" destOrd="0" presId="urn:microsoft.com/office/officeart/2005/8/layout/cycle6"/>
    <dgm:cxn modelId="{64604534-AA06-BF4B-A99C-A28A13D0A5D6}" type="presParOf" srcId="{487E87E1-1105-FF43-8E4B-8F59D1D1A467}" destId="{6A3EC733-05BE-4E4B-B93B-F2AA68018F73}" srcOrd="16" destOrd="0" presId="urn:microsoft.com/office/officeart/2005/8/layout/cycle6"/>
    <dgm:cxn modelId="{50B72301-1ACF-1F45-BA70-ADA2C996CDDB}" type="presParOf" srcId="{487E87E1-1105-FF43-8E4B-8F59D1D1A467}" destId="{04903BEB-A79C-2A43-996E-E36EB064D6B0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B1769-AF96-C04C-AC85-355B399D1EAF}">
      <dsp:nvSpPr>
        <dsp:cNvPr id="0" name=""/>
        <dsp:cNvSpPr/>
      </dsp:nvSpPr>
      <dsp:spPr>
        <a:xfrm>
          <a:off x="2368566" y="-14576"/>
          <a:ext cx="1073809" cy="68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</a:rPr>
            <a:t>Разработка нормативно-правовой базы</a:t>
          </a:r>
        </a:p>
      </dsp:txBody>
      <dsp:txXfrm>
        <a:off x="2401830" y="18688"/>
        <a:ext cx="1007281" cy="614896"/>
      </dsp:txXfrm>
    </dsp:sp>
    <dsp:sp modelId="{A7349629-5F11-2244-BD52-35251F96A742}">
      <dsp:nvSpPr>
        <dsp:cNvPr id="0" name=""/>
        <dsp:cNvSpPr/>
      </dsp:nvSpPr>
      <dsp:spPr>
        <a:xfrm>
          <a:off x="1450819" y="326136"/>
          <a:ext cx="2909303" cy="2909303"/>
        </a:xfrm>
        <a:custGeom>
          <a:avLst/>
          <a:gdLst/>
          <a:ahLst/>
          <a:cxnLst/>
          <a:rect l="0" t="0" r="0" b="0"/>
          <a:pathLst>
            <a:path>
              <a:moveTo>
                <a:pt x="1996126" y="104534"/>
              </a:moveTo>
              <a:arcTo wR="1454651" hR="1454651" stAng="17511219" swAng="11452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822B0-166F-2E4E-8FA1-4F944D2E09B7}">
      <dsp:nvSpPr>
        <dsp:cNvPr id="0" name=""/>
        <dsp:cNvSpPr/>
      </dsp:nvSpPr>
      <dsp:spPr>
        <a:xfrm>
          <a:off x="3573209" y="685208"/>
          <a:ext cx="1184054" cy="736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</a:rPr>
            <a:t>Консультации библиотекарей и участников </a:t>
          </a:r>
        </a:p>
      </dsp:txBody>
      <dsp:txXfrm>
        <a:off x="3609162" y="721161"/>
        <a:ext cx="1112148" cy="664600"/>
      </dsp:txXfrm>
    </dsp:sp>
    <dsp:sp modelId="{7AF4E5F9-CEB7-B349-8C52-ED044B8510A1}">
      <dsp:nvSpPr>
        <dsp:cNvPr id="0" name=""/>
        <dsp:cNvSpPr/>
      </dsp:nvSpPr>
      <dsp:spPr>
        <a:xfrm>
          <a:off x="1450819" y="326136"/>
          <a:ext cx="2909303" cy="2909303"/>
        </a:xfrm>
        <a:custGeom>
          <a:avLst/>
          <a:gdLst/>
          <a:ahLst/>
          <a:cxnLst/>
          <a:rect l="0" t="0" r="0" b="0"/>
          <a:pathLst>
            <a:path>
              <a:moveTo>
                <a:pt x="2866189" y="1103122"/>
              </a:moveTo>
              <a:arcTo wR="1454651" hR="1454651" stAng="20760933" swAng="18242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B43E3-049B-6E44-960B-0F20FC5B0E5B}">
      <dsp:nvSpPr>
        <dsp:cNvPr id="0" name=""/>
        <dsp:cNvSpPr/>
      </dsp:nvSpPr>
      <dsp:spPr>
        <a:xfrm>
          <a:off x="3499242" y="2199424"/>
          <a:ext cx="1331987" cy="61737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</a:rPr>
            <a:t>Подготовка м/т базы церемонии награждения, информирование</a:t>
          </a:r>
        </a:p>
      </dsp:txBody>
      <dsp:txXfrm>
        <a:off x="3529380" y="2229562"/>
        <a:ext cx="1271711" cy="557101"/>
      </dsp:txXfrm>
    </dsp:sp>
    <dsp:sp modelId="{068A96D5-CF2C-4D44-AEED-EDE4CACDF348}">
      <dsp:nvSpPr>
        <dsp:cNvPr id="0" name=""/>
        <dsp:cNvSpPr/>
      </dsp:nvSpPr>
      <dsp:spPr>
        <a:xfrm>
          <a:off x="1450819" y="326136"/>
          <a:ext cx="2909303" cy="2909303"/>
        </a:xfrm>
        <a:custGeom>
          <a:avLst/>
          <a:gdLst/>
          <a:ahLst/>
          <a:cxnLst/>
          <a:rect l="0" t="0" r="0" b="0"/>
          <a:pathLst>
            <a:path>
              <a:moveTo>
                <a:pt x="2471752" y="2494611"/>
              </a:moveTo>
              <a:arcTo wR="1454651" hR="1454651" stAng="2738200" swAng="13127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B2936-B0BF-244F-9182-2A3C2DB23D0A}">
      <dsp:nvSpPr>
        <dsp:cNvPr id="0" name=""/>
        <dsp:cNvSpPr/>
      </dsp:nvSpPr>
      <dsp:spPr>
        <a:xfrm>
          <a:off x="2354362" y="2926750"/>
          <a:ext cx="1102218" cy="61737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</a:rPr>
            <a:t>Церемония награждения</a:t>
          </a:r>
        </a:p>
      </dsp:txBody>
      <dsp:txXfrm>
        <a:off x="2384500" y="2956888"/>
        <a:ext cx="1041942" cy="557101"/>
      </dsp:txXfrm>
    </dsp:sp>
    <dsp:sp modelId="{ED54E11F-1D8D-3543-83B9-BC537E65FCD6}">
      <dsp:nvSpPr>
        <dsp:cNvPr id="0" name=""/>
        <dsp:cNvSpPr/>
      </dsp:nvSpPr>
      <dsp:spPr>
        <a:xfrm>
          <a:off x="1450819" y="326136"/>
          <a:ext cx="2909303" cy="2909303"/>
        </a:xfrm>
        <a:custGeom>
          <a:avLst/>
          <a:gdLst/>
          <a:ahLst/>
          <a:cxnLst/>
          <a:rect l="0" t="0" r="0" b="0"/>
          <a:pathLst>
            <a:path>
              <a:moveTo>
                <a:pt x="898334" y="2798721"/>
              </a:moveTo>
              <a:arcTo wR="1454651" hR="1454651" stAng="6749094" swAng="13127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57C0B-8EFB-0A45-8298-689D706D2BDE}">
      <dsp:nvSpPr>
        <dsp:cNvPr id="0" name=""/>
        <dsp:cNvSpPr/>
      </dsp:nvSpPr>
      <dsp:spPr>
        <a:xfrm>
          <a:off x="958099" y="2199424"/>
          <a:ext cx="1375213" cy="61737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Организация работы жюри конкурса</a:t>
          </a:r>
        </a:p>
      </dsp:txBody>
      <dsp:txXfrm>
        <a:off x="988237" y="2229562"/>
        <a:ext cx="1314937" cy="557101"/>
      </dsp:txXfrm>
    </dsp:sp>
    <dsp:sp modelId="{D45028AA-41A0-3843-AE83-35D743080CAE}">
      <dsp:nvSpPr>
        <dsp:cNvPr id="0" name=""/>
        <dsp:cNvSpPr/>
      </dsp:nvSpPr>
      <dsp:spPr>
        <a:xfrm>
          <a:off x="1450819" y="326136"/>
          <a:ext cx="2909303" cy="2909303"/>
        </a:xfrm>
        <a:custGeom>
          <a:avLst/>
          <a:gdLst/>
          <a:ahLst/>
          <a:cxnLst/>
          <a:rect l="0" t="0" r="0" b="0"/>
          <a:pathLst>
            <a:path>
              <a:moveTo>
                <a:pt x="59323" y="1865832"/>
              </a:moveTo>
              <a:arcTo wR="1454651" hR="1454651" stAng="9814835" swAng="18242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37CB0-25FE-0B47-B3C1-8FBDD621F01F}">
      <dsp:nvSpPr>
        <dsp:cNvPr id="0" name=""/>
        <dsp:cNvSpPr/>
      </dsp:nvSpPr>
      <dsp:spPr>
        <a:xfrm>
          <a:off x="998423" y="685208"/>
          <a:ext cx="1294565" cy="736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chemeClr val="tx1"/>
            </a:solidFill>
          </a:endParaRPr>
        </a:p>
      </dsp:txBody>
      <dsp:txXfrm>
        <a:off x="1034376" y="721161"/>
        <a:ext cx="1222659" cy="664600"/>
      </dsp:txXfrm>
    </dsp:sp>
    <dsp:sp modelId="{04903BEB-A79C-2A43-996E-E36EB064D6B0}">
      <dsp:nvSpPr>
        <dsp:cNvPr id="0" name=""/>
        <dsp:cNvSpPr/>
      </dsp:nvSpPr>
      <dsp:spPr>
        <a:xfrm>
          <a:off x="1450819" y="326136"/>
          <a:ext cx="2909303" cy="2909303"/>
        </a:xfrm>
        <a:custGeom>
          <a:avLst/>
          <a:gdLst/>
          <a:ahLst/>
          <a:cxnLst/>
          <a:rect l="0" t="0" r="0" b="0"/>
          <a:pathLst>
            <a:path>
              <a:moveTo>
                <a:pt x="501432" y="355841"/>
              </a:moveTo>
              <a:arcTo wR="1454651" hR="1454651" stAng="13743498" swAng="11452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 </a:t>
            </a:r>
          </a:p>
          <a:p>
            <a:r>
              <a:rPr lang="ru-RU" sz="1200" dirty="0"/>
              <a:t>Калининградская область  </a:t>
            </a:r>
          </a:p>
          <a:p>
            <a:r>
              <a:rPr lang="ru-RU" sz="1200" dirty="0"/>
              <a:t>Автор практики: Организация, ФИО, контактные данные (тел. электронный адрес)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/>
              <a:t>Конкурс «Финансовая грамотность в моей семье – мы знаем, зачем это нужно»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E62DFE-C261-F13E-C737-995EA4906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1000" cy="1117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84" y="134886"/>
            <a:ext cx="7320980" cy="682727"/>
          </a:xfrm>
        </p:spPr>
        <p:txBody>
          <a:bodyPr/>
          <a:lstStyle/>
          <a:p>
            <a:r>
              <a:rPr lang="ru-RU" dirty="0"/>
              <a:t>Региональный конкурс «Финансовая грамотность в моей семье – мы знаем, зачем это нужно» 2014 – по </a:t>
            </a:r>
            <a:r>
              <a:rPr lang="ru-RU" dirty="0" err="1"/>
              <a:t>н.в</a:t>
            </a:r>
            <a:r>
              <a:rPr lang="ru-RU" dirty="0"/>
              <a:t>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84" y="1377009"/>
            <a:ext cx="4009609" cy="303529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Ежегодный Календарь конкурса</a:t>
            </a:r>
          </a:p>
          <a:p>
            <a:r>
              <a:rPr lang="ru-RU" b="1" dirty="0"/>
              <a:t>Сентябрь – утверждение Положения о конкурсе. Старт. Информационная кампания.</a:t>
            </a:r>
          </a:p>
          <a:p>
            <a:r>
              <a:rPr lang="ru-RU" b="1" dirty="0"/>
              <a:t>Октябрь – подготовка экспертной базы, определение состава Жюри.</a:t>
            </a:r>
          </a:p>
          <a:p>
            <a:r>
              <a:rPr lang="ru-RU" b="1" dirty="0"/>
              <a:t>Ноябрь (до 24 ноября) – сбор конкурсных материалов, сортировка по номинациям и возрастным категориям.</a:t>
            </a:r>
          </a:p>
          <a:p>
            <a:r>
              <a:rPr lang="ru-RU" b="1" dirty="0"/>
              <a:t>Ноябрь (24-30 ноября) – работа Жюри и экспертов. Подготовка к церемонии награждения.</a:t>
            </a:r>
          </a:p>
          <a:p>
            <a:r>
              <a:rPr lang="ru-RU" b="1" dirty="0"/>
              <a:t>Декабрь (до 10 декабря) – торжественная церемония награждения.</a:t>
            </a:r>
          </a:p>
          <a:p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7484D4-8200-FFAA-BF52-29875DE72E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0" r="15480"/>
          <a:stretch>
            <a:fillRect/>
          </a:stretch>
        </p:blipFill>
        <p:spPr>
          <a:xfrm>
            <a:off x="4472154" y="863005"/>
            <a:ext cx="4174169" cy="4280495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B98645-34CF-7A21-6FF4-790D6A5A0235}"/>
              </a:ext>
            </a:extLst>
          </p:cNvPr>
          <p:cNvSpPr txBox="1"/>
          <p:nvPr/>
        </p:nvSpPr>
        <p:spPr>
          <a:xfrm>
            <a:off x="295697" y="709692"/>
            <a:ext cx="383278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Цель конкурса</a:t>
            </a:r>
            <a:r>
              <a:rPr kumimoji="0" lang="ru-RU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: повышение уровня финансовой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/>
              <a:t>г</a:t>
            </a:r>
            <a:r>
              <a:rPr kumimoji="0" lang="ru-RU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рамотности детей через семейное творчество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74" y="130303"/>
            <a:ext cx="5410549" cy="86833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Как это работает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50F6389-53E1-2809-D54A-84AD5D172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6119440"/>
              </p:ext>
            </p:extLst>
          </p:nvPr>
        </p:nvGraphicFramePr>
        <p:xfrm>
          <a:off x="91874" y="998637"/>
          <a:ext cx="5789330" cy="352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4257D26C-5AE4-ADAF-44E7-4FCC9B63184E}"/>
              </a:ext>
            </a:extLst>
          </p:cNvPr>
          <p:cNvSpPr/>
          <p:nvPr/>
        </p:nvSpPr>
        <p:spPr>
          <a:xfrm>
            <a:off x="2529339" y="2234149"/>
            <a:ext cx="914400" cy="8172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Менеджер ЦБС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Эксперт РЦФГ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B75BB4-D525-5934-C030-A1D8F75ECD67}"/>
              </a:ext>
            </a:extLst>
          </p:cNvPr>
          <p:cNvSpPr txBox="1"/>
          <p:nvPr/>
        </p:nvSpPr>
        <p:spPr>
          <a:xfrm>
            <a:off x="1286442" y="1686195"/>
            <a:ext cx="80951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Подготовка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и ведение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00" b="0" dirty="0" err="1">
                <a:solidFill>
                  <a:schemeClr val="tx1"/>
                </a:solidFill>
              </a:rPr>
              <a:t>информ</a:t>
            </a:r>
            <a:r>
              <a:rPr lang="ru-RU" sz="1000" b="0" dirty="0">
                <a:solidFill>
                  <a:schemeClr val="tx1"/>
                </a:solidFill>
              </a:rPr>
              <a:t>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00" b="0" dirty="0">
                <a:solidFill>
                  <a:schemeClr val="tx1"/>
                </a:solidFill>
              </a:rPr>
              <a:t> компании</a:t>
            </a:r>
            <a:r>
              <a:rPr kumimoji="0" lang="ru-RU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EEC75-F06A-1832-1F41-67E3865C857D}"/>
              </a:ext>
            </a:extLst>
          </p:cNvPr>
          <p:cNvSpPr txBox="1"/>
          <p:nvPr/>
        </p:nvSpPr>
        <p:spPr>
          <a:xfrm>
            <a:off x="7038335" y="1036205"/>
            <a:ext cx="196528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2014-2024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06E21F-E775-0950-397B-DD6A08ED6523}"/>
              </a:ext>
            </a:extLst>
          </p:cNvPr>
          <p:cNvSpPr txBox="1"/>
          <p:nvPr/>
        </p:nvSpPr>
        <p:spPr>
          <a:xfrm>
            <a:off x="7488780" y="2404340"/>
            <a:ext cx="151483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Более 10000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dirty="0">
                <a:solidFill>
                  <a:schemeClr val="bg1"/>
                </a:solidFill>
              </a:rPr>
              <a:t>участников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694D51-6AD6-2AAF-6D76-FFB9A1CEA514}"/>
              </a:ext>
            </a:extLst>
          </p:cNvPr>
          <p:cNvSpPr txBox="1"/>
          <p:nvPr/>
        </p:nvSpPr>
        <p:spPr>
          <a:xfrm>
            <a:off x="6825137" y="3810044"/>
            <a:ext cx="217848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Семьи, библиотеки, школы,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детские сады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00" dirty="0" err="1">
                <a:solidFill>
                  <a:schemeClr val="bg1"/>
                </a:solidFill>
              </a:rPr>
              <a:t>ДЮЦы</a:t>
            </a:r>
            <a:r>
              <a:rPr lang="ru-RU" sz="1000" dirty="0">
                <a:solidFill>
                  <a:schemeClr val="bg1"/>
                </a:solidFill>
              </a:rPr>
              <a:t>, творческие коллективы</a:t>
            </a:r>
            <a:r>
              <a:rPr kumimoji="0" lang="ru-RU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дома культуры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01A01-CB22-80F2-3460-3F12EE65BEBF}"/>
              </a:ext>
            </a:extLst>
          </p:cNvPr>
          <p:cNvSpPr txBox="1"/>
          <p:nvPr/>
        </p:nvSpPr>
        <p:spPr>
          <a:xfrm>
            <a:off x="5847457" y="22582"/>
            <a:ext cx="141865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Муниципалитеты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</a:rPr>
              <a:t>100%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4" y="286331"/>
            <a:ext cx="6888265" cy="682727"/>
          </a:xfrm>
        </p:spPr>
        <p:txBody>
          <a:bodyPr/>
          <a:lstStyle/>
          <a:p>
            <a:pPr algn="ctr"/>
            <a:r>
              <a:rPr lang="ru-RU" sz="2800" dirty="0"/>
              <a:t>Детализация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EA7A139-FBE2-6876-09ED-24F339DDC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72" y="732391"/>
            <a:ext cx="5917005" cy="41419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12A94-EDDD-3E92-933F-C9998906B9A2}"/>
              </a:ext>
            </a:extLst>
          </p:cNvPr>
          <p:cNvSpPr txBox="1"/>
          <p:nvPr/>
        </p:nvSpPr>
        <p:spPr>
          <a:xfrm>
            <a:off x="171823" y="732391"/>
            <a:ext cx="2657779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Тема Конкурса 2021 г</a:t>
            </a: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chemeClr val="tx1"/>
                </a:solidFill>
              </a:rPr>
              <a:t>«Семейная финансовая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chemeClr val="tx1"/>
                </a:solidFill>
              </a:rPr>
              <a:t>безопасность»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2AA27-940A-3C08-FCEA-936D28F6D5EE}"/>
              </a:ext>
            </a:extLst>
          </p:cNvPr>
          <p:cNvSpPr txBox="1"/>
          <p:nvPr/>
        </p:nvSpPr>
        <p:spPr>
          <a:xfrm>
            <a:off x="171823" y="1684852"/>
            <a:ext cx="266258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Информационная агитка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/>
              <a:t>обязательно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/>
              <a:t>содержит перечень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/>
              <a:t>н</a:t>
            </a:r>
            <a:r>
              <a:rPr kumimoji="0" lang="ru-RU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оминаций и примерную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/>
              <a:t>тематику работ.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5A195-0600-2CC1-A288-B5D651480A40}"/>
              </a:ext>
            </a:extLst>
          </p:cNvPr>
          <p:cNvSpPr txBox="1"/>
          <p:nvPr/>
        </p:nvSpPr>
        <p:spPr>
          <a:xfrm>
            <a:off x="109709" y="3000250"/>
            <a:ext cx="2782006" cy="18569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Положение о конкурсе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к</a:t>
            </a:r>
            <a:r>
              <a:rPr kumimoji="0" lang="ru-RU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онкретизирует содержание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номинаций и требования к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оформлению работ.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Положение публикуется в соц</a:t>
            </a:r>
            <a:r>
              <a:rPr lang="ru-RU" sz="1400" dirty="0"/>
              <a:t>сетях, на сайте РЦФГ,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р</a:t>
            </a:r>
            <a:r>
              <a:rPr kumimoji="0" lang="ru-RU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ассылается в ОУ и муниципалитеты.</a:t>
            </a:r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4" y="275574"/>
            <a:ext cx="6888265" cy="682727"/>
          </a:xfrm>
        </p:spPr>
        <p:txBody>
          <a:bodyPr/>
          <a:lstStyle/>
          <a:p>
            <a:pPr algn="ctr"/>
            <a:r>
              <a:rPr lang="ru-RU" sz="3200" dirty="0"/>
              <a:t>Важно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CA5F84-4F05-205C-9B0D-94B95FBCA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25" y="958301"/>
            <a:ext cx="5716027" cy="381068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2C49AE-5A69-D223-D4B4-E7E07DAA4FB6}"/>
              </a:ext>
            </a:extLst>
          </p:cNvPr>
          <p:cNvSpPr txBox="1"/>
          <p:nvPr/>
        </p:nvSpPr>
        <p:spPr>
          <a:xfrm>
            <a:off x="0" y="465216"/>
            <a:ext cx="3299125" cy="4411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В конкурсе нет проигравших –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400" dirty="0"/>
              <a:t>награды получают все участники</a:t>
            </a: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Семьям вручаются Дипломы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400" dirty="0"/>
              <a:t>и грамоты</a:t>
            </a: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Руководители кружков и студий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400" dirty="0"/>
              <a:t>получают Грамоты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Главные призы – книги и 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400" dirty="0"/>
              <a:t>настольные игры по 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400" dirty="0"/>
              <a:t>ф</a:t>
            </a:r>
            <a:r>
              <a:rPr kumimoji="0" lang="ru-RU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инансовой грамотности</a:t>
            </a: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400" dirty="0"/>
              <a:t>Участников и победителей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400" dirty="0"/>
              <a:t>н</a:t>
            </a:r>
            <a:r>
              <a:rPr kumimoji="0" lang="ru-RU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аграждают  Министр финансов/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зам. министра финансов, 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известные писатели, эксперты</a:t>
            </a: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400" dirty="0"/>
              <a:t>Церемония награждения – 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400" dirty="0"/>
              <a:t>Праздник с обязательными 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400" dirty="0"/>
              <a:t>аниматорами</a:t>
            </a: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Каждая церемония завершается спектаклем/</a:t>
            </a:r>
            <a:br>
              <a:rPr kumimoji="0" lang="ru-RU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ru-RU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концертом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 творческой работы первого конкурса 2014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966D86-2140-BD62-7C51-B42D4BE4E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13755"/>
            <a:ext cx="7772400" cy="428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319</Words>
  <Application>Microsoft Macintosh PowerPoint</Application>
  <PresentationFormat>Экран (16:9)</PresentationFormat>
  <Paragraphs>72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Helvetica Neue</vt:lpstr>
      <vt:lpstr>Helvetica Neue Light</vt:lpstr>
      <vt:lpstr>Helvetica Neue Medium</vt:lpstr>
      <vt:lpstr>Proxima Nova Rg</vt:lpstr>
      <vt:lpstr>White</vt:lpstr>
      <vt:lpstr>Конкурс «Финансовая грамотность в моей семье – мы знаем, зачем это нужно» </vt:lpstr>
      <vt:lpstr>Региональный конкурс «Финансовая грамотность в моей семье – мы знаем, зачем это нужно» 2014 – по н.в.</vt:lpstr>
      <vt:lpstr>Как это работает</vt:lpstr>
      <vt:lpstr>Детализация</vt:lpstr>
      <vt:lpstr>Важно</vt:lpstr>
      <vt:lpstr>Пример творческой работы первого конкурса 2014 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Microsoft Office User</cp:lastModifiedBy>
  <cp:revision>63</cp:revision>
  <dcterms:modified xsi:type="dcterms:W3CDTF">2025-04-10T17:49:15Z</dcterms:modified>
</cp:coreProperties>
</file>