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3" r:id="rId4"/>
    <p:sldId id="264" r:id="rId5"/>
    <p:sldId id="269" r:id="rId6"/>
    <p:sldId id="259" r:id="rId7"/>
    <p:sldId id="270" r:id="rId8"/>
    <p:sldId id="267" r:id="rId9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1"/>
    <p:restoredTop sz="95407" autoAdjust="0"/>
  </p:normalViewPr>
  <p:slideViewPr>
    <p:cSldViewPr snapToGrid="0" snapToObjects="1" showGuides="1">
      <p:cViewPr varScale="1">
        <p:scale>
          <a:sx n="165" d="100"/>
          <a:sy n="165" d="100"/>
        </p:scale>
        <p:origin x="320" y="17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A514D-5A17-8E42-A44E-B3E757B73BE8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EA6AF4-FBCC-334B-AE45-DED12A205FE4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</a:rPr>
            <a:t>Выбор модуля</a:t>
          </a:r>
        </a:p>
      </dgm:t>
    </dgm:pt>
    <dgm:pt modelId="{6EEE68CD-A0F4-0E47-970B-C8F3E44FC46A}" type="parTrans" cxnId="{E0A46062-BE6D-234D-9F10-EEB1D19AE439}">
      <dgm:prSet/>
      <dgm:spPr/>
      <dgm:t>
        <a:bodyPr/>
        <a:lstStyle/>
        <a:p>
          <a:endParaRPr lang="ru-RU"/>
        </a:p>
      </dgm:t>
    </dgm:pt>
    <dgm:pt modelId="{FAA02111-E49C-1A43-88D2-9298AA27A3AF}" type="sibTrans" cxnId="{E0A46062-BE6D-234D-9F10-EEB1D19AE439}">
      <dgm:prSet/>
      <dgm:spPr/>
      <dgm:t>
        <a:bodyPr/>
        <a:lstStyle/>
        <a:p>
          <a:endParaRPr lang="ru-RU"/>
        </a:p>
      </dgm:t>
    </dgm:pt>
    <dgm:pt modelId="{266616EA-4580-E243-8703-069217837E87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</a:rPr>
            <a:t>Прохождение входного тестирования</a:t>
          </a:r>
        </a:p>
      </dgm:t>
    </dgm:pt>
    <dgm:pt modelId="{A3B0ACFD-91D1-E541-BBD5-6CD7285B89FC}" type="parTrans" cxnId="{AFBF8DDC-2C19-4940-A404-8EDED1BD8B98}">
      <dgm:prSet/>
      <dgm:spPr/>
      <dgm:t>
        <a:bodyPr/>
        <a:lstStyle/>
        <a:p>
          <a:endParaRPr lang="ru-RU"/>
        </a:p>
      </dgm:t>
    </dgm:pt>
    <dgm:pt modelId="{6CAAF64F-9FA0-664D-A98D-7E000958687B}" type="sibTrans" cxnId="{AFBF8DDC-2C19-4940-A404-8EDED1BD8B98}">
      <dgm:prSet/>
      <dgm:spPr/>
      <dgm:t>
        <a:bodyPr/>
        <a:lstStyle/>
        <a:p>
          <a:endParaRPr lang="ru-RU"/>
        </a:p>
      </dgm:t>
    </dgm:pt>
    <dgm:pt modelId="{6B6F7057-F5BC-2945-88E6-24CFBA44547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Изучение материала</a:t>
          </a:r>
        </a:p>
      </dgm:t>
    </dgm:pt>
    <dgm:pt modelId="{D1068797-D648-E641-B702-6AD9EC6E62E2}" type="parTrans" cxnId="{78E7DD03-04D8-904B-BD31-9E680ADB9480}">
      <dgm:prSet/>
      <dgm:spPr/>
      <dgm:t>
        <a:bodyPr/>
        <a:lstStyle/>
        <a:p>
          <a:endParaRPr lang="ru-RU"/>
        </a:p>
      </dgm:t>
    </dgm:pt>
    <dgm:pt modelId="{78ABD8EE-15FE-7543-BC37-DE1E94DF84B5}" type="sibTrans" cxnId="{78E7DD03-04D8-904B-BD31-9E680ADB9480}">
      <dgm:prSet/>
      <dgm:spPr/>
      <dgm:t>
        <a:bodyPr/>
        <a:lstStyle/>
        <a:p>
          <a:endParaRPr lang="ru-RU"/>
        </a:p>
      </dgm:t>
    </dgm:pt>
    <dgm:pt modelId="{A0B42CFA-1E0D-5B48-B4AB-D7404B9378DF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52D2A6FD-1E6E-874B-9A39-B0AA4BB1A020}" type="parTrans" cxnId="{DE8AEDB1-3CC2-8E4E-88E0-8B70567A15A8}">
      <dgm:prSet/>
      <dgm:spPr/>
      <dgm:t>
        <a:bodyPr/>
        <a:lstStyle/>
        <a:p>
          <a:endParaRPr lang="ru-RU"/>
        </a:p>
      </dgm:t>
    </dgm:pt>
    <dgm:pt modelId="{DF407761-3B44-114F-891E-034A084EE229}" type="sibTrans" cxnId="{DE8AEDB1-3CC2-8E4E-88E0-8B70567A15A8}">
      <dgm:prSet/>
      <dgm:spPr/>
      <dgm:t>
        <a:bodyPr/>
        <a:lstStyle/>
        <a:p>
          <a:endParaRPr lang="ru-RU"/>
        </a:p>
      </dgm:t>
    </dgm:pt>
    <dgm:pt modelId="{553FBD45-E15D-7E43-AA0C-9509D585EC2C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Прохождение итогового тестирования</a:t>
          </a:r>
        </a:p>
      </dgm:t>
    </dgm:pt>
    <dgm:pt modelId="{5BF091CA-31EB-5F43-8FFE-B0C9D76BE5C2}" type="sibTrans" cxnId="{F9941A14-D9AE-6C43-8270-BDB59118B932}">
      <dgm:prSet/>
      <dgm:spPr/>
      <dgm:t>
        <a:bodyPr/>
        <a:lstStyle/>
        <a:p>
          <a:endParaRPr lang="ru-RU"/>
        </a:p>
      </dgm:t>
    </dgm:pt>
    <dgm:pt modelId="{64F5AF12-8C05-434D-AC5C-EFA0C7CF4D87}" type="parTrans" cxnId="{F9941A14-D9AE-6C43-8270-BDB59118B932}">
      <dgm:prSet/>
      <dgm:spPr/>
      <dgm:t>
        <a:bodyPr/>
        <a:lstStyle/>
        <a:p>
          <a:endParaRPr lang="ru-RU"/>
        </a:p>
      </dgm:t>
    </dgm:pt>
    <dgm:pt modelId="{36C842E9-8671-3C4A-8900-D467401232D8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Получение сертификата</a:t>
          </a:r>
        </a:p>
      </dgm:t>
    </dgm:pt>
    <dgm:pt modelId="{113D7A65-8B28-2D47-9C3F-D9A1EEC505AB}" type="sibTrans" cxnId="{8CB995BC-54EA-4C48-94F5-BD5C91719B89}">
      <dgm:prSet/>
      <dgm:spPr/>
      <dgm:t>
        <a:bodyPr/>
        <a:lstStyle/>
        <a:p>
          <a:endParaRPr lang="ru-RU"/>
        </a:p>
      </dgm:t>
    </dgm:pt>
    <dgm:pt modelId="{238D6356-19AC-EF46-998C-54530A821F1F}" type="parTrans" cxnId="{8CB995BC-54EA-4C48-94F5-BD5C91719B89}">
      <dgm:prSet/>
      <dgm:spPr/>
      <dgm:t>
        <a:bodyPr/>
        <a:lstStyle/>
        <a:p>
          <a:endParaRPr lang="ru-RU"/>
        </a:p>
      </dgm:t>
    </dgm:pt>
    <dgm:pt modelId="{487E87E1-1105-FF43-8E4B-8F59D1D1A467}" type="pres">
      <dgm:prSet presAssocID="{16DA514D-5A17-8E42-A44E-B3E757B73BE8}" presName="cycle" presStyleCnt="0">
        <dgm:presLayoutVars>
          <dgm:dir/>
          <dgm:resizeHandles val="exact"/>
        </dgm:presLayoutVars>
      </dgm:prSet>
      <dgm:spPr/>
    </dgm:pt>
    <dgm:pt modelId="{4ABB1769-AF96-C04C-AC85-355B399D1EAF}" type="pres">
      <dgm:prSet presAssocID="{7DEA6AF4-FBCC-334B-AE45-DED12A205FE4}" presName="node" presStyleLbl="node1" presStyleIdx="0" presStyleCnt="6" custScaleX="113055" custScaleY="110374">
        <dgm:presLayoutVars>
          <dgm:bulletEnabled val="1"/>
        </dgm:presLayoutVars>
      </dgm:prSet>
      <dgm:spPr/>
    </dgm:pt>
    <dgm:pt modelId="{1B2C09A2-57D7-FB4C-9A41-02739A8ECBFD}" type="pres">
      <dgm:prSet presAssocID="{7DEA6AF4-FBCC-334B-AE45-DED12A205FE4}" presName="spNode" presStyleCnt="0"/>
      <dgm:spPr/>
    </dgm:pt>
    <dgm:pt modelId="{A7349629-5F11-2244-BD52-35251F96A742}" type="pres">
      <dgm:prSet presAssocID="{FAA02111-E49C-1A43-88D2-9298AA27A3AF}" presName="sibTrans" presStyleLbl="sibTrans1D1" presStyleIdx="0" presStyleCnt="6"/>
      <dgm:spPr/>
    </dgm:pt>
    <dgm:pt modelId="{03D822B0-166F-2E4E-8FA1-4F944D2E09B7}" type="pres">
      <dgm:prSet presAssocID="{266616EA-4580-E243-8703-069217837E87}" presName="node" presStyleLbl="node1" presStyleIdx="1" presStyleCnt="6" custScaleX="124662" custScaleY="119296">
        <dgm:presLayoutVars>
          <dgm:bulletEnabled val="1"/>
        </dgm:presLayoutVars>
      </dgm:prSet>
      <dgm:spPr/>
    </dgm:pt>
    <dgm:pt modelId="{01F5CA96-2E3D-E94D-AA36-B7B5DD7FA49D}" type="pres">
      <dgm:prSet presAssocID="{266616EA-4580-E243-8703-069217837E87}" presName="spNode" presStyleCnt="0"/>
      <dgm:spPr/>
    </dgm:pt>
    <dgm:pt modelId="{7AF4E5F9-CEB7-B349-8C52-ED044B8510A1}" type="pres">
      <dgm:prSet presAssocID="{6CAAF64F-9FA0-664D-A98D-7E000958687B}" presName="sibTrans" presStyleLbl="sibTrans1D1" presStyleIdx="1" presStyleCnt="6"/>
      <dgm:spPr/>
    </dgm:pt>
    <dgm:pt modelId="{D3BB43E3-049B-6E44-960B-0F20FC5B0E5B}" type="pres">
      <dgm:prSet presAssocID="{6B6F7057-F5BC-2945-88E6-24CFBA445472}" presName="node" presStyleLbl="node1" presStyleIdx="2" presStyleCnt="6" custScaleX="140237">
        <dgm:presLayoutVars>
          <dgm:bulletEnabled val="1"/>
        </dgm:presLayoutVars>
      </dgm:prSet>
      <dgm:spPr/>
    </dgm:pt>
    <dgm:pt modelId="{8C5FF861-00CB-1242-9B09-0985AE937312}" type="pres">
      <dgm:prSet presAssocID="{6B6F7057-F5BC-2945-88E6-24CFBA445472}" presName="spNode" presStyleCnt="0"/>
      <dgm:spPr/>
    </dgm:pt>
    <dgm:pt modelId="{068A96D5-CF2C-4D44-AEED-EDE4CACDF348}" type="pres">
      <dgm:prSet presAssocID="{78ABD8EE-15FE-7543-BC37-DE1E94DF84B5}" presName="sibTrans" presStyleLbl="sibTrans1D1" presStyleIdx="2" presStyleCnt="6"/>
      <dgm:spPr/>
    </dgm:pt>
    <dgm:pt modelId="{19AB2936-B0BF-244F-9182-2A3C2DB23D0A}" type="pres">
      <dgm:prSet presAssocID="{553FBD45-E15D-7E43-AA0C-9509D585EC2C}" presName="node" presStyleLbl="node1" presStyleIdx="3" presStyleCnt="6" custScaleX="116046">
        <dgm:presLayoutVars>
          <dgm:bulletEnabled val="1"/>
        </dgm:presLayoutVars>
      </dgm:prSet>
      <dgm:spPr/>
    </dgm:pt>
    <dgm:pt modelId="{1E124381-02CC-0946-8898-6E514559AB56}" type="pres">
      <dgm:prSet presAssocID="{553FBD45-E15D-7E43-AA0C-9509D585EC2C}" presName="spNode" presStyleCnt="0"/>
      <dgm:spPr/>
    </dgm:pt>
    <dgm:pt modelId="{ED54E11F-1D8D-3543-83B9-BC537E65FCD6}" type="pres">
      <dgm:prSet presAssocID="{5BF091CA-31EB-5F43-8FFE-B0C9D76BE5C2}" presName="sibTrans" presStyleLbl="sibTrans1D1" presStyleIdx="3" presStyleCnt="6"/>
      <dgm:spPr/>
    </dgm:pt>
    <dgm:pt modelId="{95057C0B-8EFB-0A45-8298-689D706D2BDE}" type="pres">
      <dgm:prSet presAssocID="{36C842E9-8671-3C4A-8900-D467401232D8}" presName="node" presStyleLbl="node1" presStyleIdx="4" presStyleCnt="6" custScaleX="144788">
        <dgm:presLayoutVars>
          <dgm:bulletEnabled val="1"/>
        </dgm:presLayoutVars>
      </dgm:prSet>
      <dgm:spPr/>
    </dgm:pt>
    <dgm:pt modelId="{DFD8084E-8EB5-1E47-B4BF-A299C98E3548}" type="pres">
      <dgm:prSet presAssocID="{36C842E9-8671-3C4A-8900-D467401232D8}" presName="spNode" presStyleCnt="0"/>
      <dgm:spPr/>
    </dgm:pt>
    <dgm:pt modelId="{D45028AA-41A0-3843-AE83-35D743080CAE}" type="pres">
      <dgm:prSet presAssocID="{113D7A65-8B28-2D47-9C3F-D9A1EEC505AB}" presName="sibTrans" presStyleLbl="sibTrans1D1" presStyleIdx="4" presStyleCnt="6"/>
      <dgm:spPr/>
    </dgm:pt>
    <dgm:pt modelId="{26B37CB0-25FE-0B47-B3C1-8FBDD621F01F}" type="pres">
      <dgm:prSet presAssocID="{A0B42CFA-1E0D-5B48-B4AB-D7404B9378DF}" presName="node" presStyleLbl="node1" presStyleIdx="5" presStyleCnt="6" custScaleX="136297" custScaleY="119296">
        <dgm:presLayoutVars>
          <dgm:bulletEnabled val="1"/>
        </dgm:presLayoutVars>
      </dgm:prSet>
      <dgm:spPr/>
    </dgm:pt>
    <dgm:pt modelId="{6A3EC733-05BE-4E4B-B93B-F2AA68018F73}" type="pres">
      <dgm:prSet presAssocID="{A0B42CFA-1E0D-5B48-B4AB-D7404B9378DF}" presName="spNode" presStyleCnt="0"/>
      <dgm:spPr/>
    </dgm:pt>
    <dgm:pt modelId="{04903BEB-A79C-2A43-996E-E36EB064D6B0}" type="pres">
      <dgm:prSet presAssocID="{DF407761-3B44-114F-891E-034A084EE229}" presName="sibTrans" presStyleLbl="sibTrans1D1" presStyleIdx="5" presStyleCnt="6"/>
      <dgm:spPr/>
    </dgm:pt>
  </dgm:ptLst>
  <dgm:cxnLst>
    <dgm:cxn modelId="{78E7DD03-04D8-904B-BD31-9E680ADB9480}" srcId="{16DA514D-5A17-8E42-A44E-B3E757B73BE8}" destId="{6B6F7057-F5BC-2945-88E6-24CFBA445472}" srcOrd="2" destOrd="0" parTransId="{D1068797-D648-E641-B702-6AD9EC6E62E2}" sibTransId="{78ABD8EE-15FE-7543-BC37-DE1E94DF84B5}"/>
    <dgm:cxn modelId="{57CFA312-7318-784A-8573-375FE4BA7D38}" type="presOf" srcId="{DF407761-3B44-114F-891E-034A084EE229}" destId="{04903BEB-A79C-2A43-996E-E36EB064D6B0}" srcOrd="0" destOrd="0" presId="urn:microsoft.com/office/officeart/2005/8/layout/cycle6"/>
    <dgm:cxn modelId="{F9941A14-D9AE-6C43-8270-BDB59118B932}" srcId="{16DA514D-5A17-8E42-A44E-B3E757B73BE8}" destId="{553FBD45-E15D-7E43-AA0C-9509D585EC2C}" srcOrd="3" destOrd="0" parTransId="{64F5AF12-8C05-434D-AC5C-EFA0C7CF4D87}" sibTransId="{5BF091CA-31EB-5F43-8FFE-B0C9D76BE5C2}"/>
    <dgm:cxn modelId="{A2A8851B-2FA5-F244-89CC-BC49BCD2E1D6}" type="presOf" srcId="{266616EA-4580-E243-8703-069217837E87}" destId="{03D822B0-166F-2E4E-8FA1-4F944D2E09B7}" srcOrd="0" destOrd="0" presId="urn:microsoft.com/office/officeart/2005/8/layout/cycle6"/>
    <dgm:cxn modelId="{F254E025-B2DA-C942-9494-2A2A38E61431}" type="presOf" srcId="{5BF091CA-31EB-5F43-8FFE-B0C9D76BE5C2}" destId="{ED54E11F-1D8D-3543-83B9-BC537E65FCD6}" srcOrd="0" destOrd="0" presId="urn:microsoft.com/office/officeart/2005/8/layout/cycle6"/>
    <dgm:cxn modelId="{E0A46062-BE6D-234D-9F10-EEB1D19AE439}" srcId="{16DA514D-5A17-8E42-A44E-B3E757B73BE8}" destId="{7DEA6AF4-FBCC-334B-AE45-DED12A205FE4}" srcOrd="0" destOrd="0" parTransId="{6EEE68CD-A0F4-0E47-970B-C8F3E44FC46A}" sibTransId="{FAA02111-E49C-1A43-88D2-9298AA27A3AF}"/>
    <dgm:cxn modelId="{5C97286E-3ABC-A44B-B58A-D1AFD767E5FC}" type="presOf" srcId="{36C842E9-8671-3C4A-8900-D467401232D8}" destId="{95057C0B-8EFB-0A45-8298-689D706D2BDE}" srcOrd="0" destOrd="0" presId="urn:microsoft.com/office/officeart/2005/8/layout/cycle6"/>
    <dgm:cxn modelId="{CF0AB183-8407-C74F-B31C-1631EEF4B442}" type="presOf" srcId="{6CAAF64F-9FA0-664D-A98D-7E000958687B}" destId="{7AF4E5F9-CEB7-B349-8C52-ED044B8510A1}" srcOrd="0" destOrd="0" presId="urn:microsoft.com/office/officeart/2005/8/layout/cycle6"/>
    <dgm:cxn modelId="{DC0B1DA6-97E4-404D-AEE8-7540D2E47959}" type="presOf" srcId="{A0B42CFA-1E0D-5B48-B4AB-D7404B9378DF}" destId="{26B37CB0-25FE-0B47-B3C1-8FBDD621F01F}" srcOrd="0" destOrd="0" presId="urn:microsoft.com/office/officeart/2005/8/layout/cycle6"/>
    <dgm:cxn modelId="{6BBD62A7-CB26-9446-8D00-BF1EDE2BA55C}" type="presOf" srcId="{553FBD45-E15D-7E43-AA0C-9509D585EC2C}" destId="{19AB2936-B0BF-244F-9182-2A3C2DB23D0A}" srcOrd="0" destOrd="0" presId="urn:microsoft.com/office/officeart/2005/8/layout/cycle6"/>
    <dgm:cxn modelId="{B00C6CAA-273E-C14D-8285-5E2D1A4E0FF1}" type="presOf" srcId="{7DEA6AF4-FBCC-334B-AE45-DED12A205FE4}" destId="{4ABB1769-AF96-C04C-AC85-355B399D1EAF}" srcOrd="0" destOrd="0" presId="urn:microsoft.com/office/officeart/2005/8/layout/cycle6"/>
    <dgm:cxn modelId="{7D7EABAE-5EA7-A144-8987-48D565DAA839}" type="presOf" srcId="{16DA514D-5A17-8E42-A44E-B3E757B73BE8}" destId="{487E87E1-1105-FF43-8E4B-8F59D1D1A467}" srcOrd="0" destOrd="0" presId="urn:microsoft.com/office/officeart/2005/8/layout/cycle6"/>
    <dgm:cxn modelId="{FE2B5DAF-ADB3-9B43-B996-47DA28538F80}" type="presOf" srcId="{FAA02111-E49C-1A43-88D2-9298AA27A3AF}" destId="{A7349629-5F11-2244-BD52-35251F96A742}" srcOrd="0" destOrd="0" presId="urn:microsoft.com/office/officeart/2005/8/layout/cycle6"/>
    <dgm:cxn modelId="{DE8AEDB1-3CC2-8E4E-88E0-8B70567A15A8}" srcId="{16DA514D-5A17-8E42-A44E-B3E757B73BE8}" destId="{A0B42CFA-1E0D-5B48-B4AB-D7404B9378DF}" srcOrd="5" destOrd="0" parTransId="{52D2A6FD-1E6E-874B-9A39-B0AA4BB1A020}" sibTransId="{DF407761-3B44-114F-891E-034A084EE229}"/>
    <dgm:cxn modelId="{8CB995BC-54EA-4C48-94F5-BD5C91719B89}" srcId="{16DA514D-5A17-8E42-A44E-B3E757B73BE8}" destId="{36C842E9-8671-3C4A-8900-D467401232D8}" srcOrd="4" destOrd="0" parTransId="{238D6356-19AC-EF46-998C-54530A821F1F}" sibTransId="{113D7A65-8B28-2D47-9C3F-D9A1EEC505AB}"/>
    <dgm:cxn modelId="{ADCD6EDA-0A19-234E-9997-F07821BB79D3}" type="presOf" srcId="{6B6F7057-F5BC-2945-88E6-24CFBA445472}" destId="{D3BB43E3-049B-6E44-960B-0F20FC5B0E5B}" srcOrd="0" destOrd="0" presId="urn:microsoft.com/office/officeart/2005/8/layout/cycle6"/>
    <dgm:cxn modelId="{AFBF8DDC-2C19-4940-A404-8EDED1BD8B98}" srcId="{16DA514D-5A17-8E42-A44E-B3E757B73BE8}" destId="{266616EA-4580-E243-8703-069217837E87}" srcOrd="1" destOrd="0" parTransId="{A3B0ACFD-91D1-E541-BBD5-6CD7285B89FC}" sibTransId="{6CAAF64F-9FA0-664D-A98D-7E000958687B}"/>
    <dgm:cxn modelId="{8BC2CFDC-BD95-2A45-B5C4-C1D3BA0D15BD}" type="presOf" srcId="{78ABD8EE-15FE-7543-BC37-DE1E94DF84B5}" destId="{068A96D5-CF2C-4D44-AEED-EDE4CACDF348}" srcOrd="0" destOrd="0" presId="urn:microsoft.com/office/officeart/2005/8/layout/cycle6"/>
    <dgm:cxn modelId="{B5C370FA-6E7C-A349-B6C8-122324127BDF}" type="presOf" srcId="{113D7A65-8B28-2D47-9C3F-D9A1EEC505AB}" destId="{D45028AA-41A0-3843-AE83-35D743080CAE}" srcOrd="0" destOrd="0" presId="urn:microsoft.com/office/officeart/2005/8/layout/cycle6"/>
    <dgm:cxn modelId="{128F0B63-7395-654A-A727-A5BC74550AD3}" type="presParOf" srcId="{487E87E1-1105-FF43-8E4B-8F59D1D1A467}" destId="{4ABB1769-AF96-C04C-AC85-355B399D1EAF}" srcOrd="0" destOrd="0" presId="urn:microsoft.com/office/officeart/2005/8/layout/cycle6"/>
    <dgm:cxn modelId="{C53FA8CB-C5D3-0142-A784-21167AFE5385}" type="presParOf" srcId="{487E87E1-1105-FF43-8E4B-8F59D1D1A467}" destId="{1B2C09A2-57D7-FB4C-9A41-02739A8ECBFD}" srcOrd="1" destOrd="0" presId="urn:microsoft.com/office/officeart/2005/8/layout/cycle6"/>
    <dgm:cxn modelId="{424E2C73-EFBF-3E48-8A7A-FDDB7A345F66}" type="presParOf" srcId="{487E87E1-1105-FF43-8E4B-8F59D1D1A467}" destId="{A7349629-5F11-2244-BD52-35251F96A742}" srcOrd="2" destOrd="0" presId="urn:microsoft.com/office/officeart/2005/8/layout/cycle6"/>
    <dgm:cxn modelId="{3CA43F41-28DC-6644-BE1B-288225ADAAE4}" type="presParOf" srcId="{487E87E1-1105-FF43-8E4B-8F59D1D1A467}" destId="{03D822B0-166F-2E4E-8FA1-4F944D2E09B7}" srcOrd="3" destOrd="0" presId="urn:microsoft.com/office/officeart/2005/8/layout/cycle6"/>
    <dgm:cxn modelId="{F0246BB1-226F-7B45-8083-B95EBA6AB078}" type="presParOf" srcId="{487E87E1-1105-FF43-8E4B-8F59D1D1A467}" destId="{01F5CA96-2E3D-E94D-AA36-B7B5DD7FA49D}" srcOrd="4" destOrd="0" presId="urn:microsoft.com/office/officeart/2005/8/layout/cycle6"/>
    <dgm:cxn modelId="{7FB3D87D-6048-D847-B947-754BDE982179}" type="presParOf" srcId="{487E87E1-1105-FF43-8E4B-8F59D1D1A467}" destId="{7AF4E5F9-CEB7-B349-8C52-ED044B8510A1}" srcOrd="5" destOrd="0" presId="urn:microsoft.com/office/officeart/2005/8/layout/cycle6"/>
    <dgm:cxn modelId="{996A3869-52C7-394F-853F-F91E15457D0D}" type="presParOf" srcId="{487E87E1-1105-FF43-8E4B-8F59D1D1A467}" destId="{D3BB43E3-049B-6E44-960B-0F20FC5B0E5B}" srcOrd="6" destOrd="0" presId="urn:microsoft.com/office/officeart/2005/8/layout/cycle6"/>
    <dgm:cxn modelId="{55896663-8EF2-7A44-9AE7-7079ACD21815}" type="presParOf" srcId="{487E87E1-1105-FF43-8E4B-8F59D1D1A467}" destId="{8C5FF861-00CB-1242-9B09-0985AE937312}" srcOrd="7" destOrd="0" presId="urn:microsoft.com/office/officeart/2005/8/layout/cycle6"/>
    <dgm:cxn modelId="{F486E1EC-268F-7642-9A5E-824399651AD1}" type="presParOf" srcId="{487E87E1-1105-FF43-8E4B-8F59D1D1A467}" destId="{068A96D5-CF2C-4D44-AEED-EDE4CACDF348}" srcOrd="8" destOrd="0" presId="urn:microsoft.com/office/officeart/2005/8/layout/cycle6"/>
    <dgm:cxn modelId="{0D4A5B16-9E8A-174E-862D-3C59BFA29634}" type="presParOf" srcId="{487E87E1-1105-FF43-8E4B-8F59D1D1A467}" destId="{19AB2936-B0BF-244F-9182-2A3C2DB23D0A}" srcOrd="9" destOrd="0" presId="urn:microsoft.com/office/officeart/2005/8/layout/cycle6"/>
    <dgm:cxn modelId="{2B16B918-C055-B74A-AB90-3617F2DC1B0C}" type="presParOf" srcId="{487E87E1-1105-FF43-8E4B-8F59D1D1A467}" destId="{1E124381-02CC-0946-8898-6E514559AB56}" srcOrd="10" destOrd="0" presId="urn:microsoft.com/office/officeart/2005/8/layout/cycle6"/>
    <dgm:cxn modelId="{0CF38AB1-10C0-5A4D-A203-E265CAC31E2F}" type="presParOf" srcId="{487E87E1-1105-FF43-8E4B-8F59D1D1A467}" destId="{ED54E11F-1D8D-3543-83B9-BC537E65FCD6}" srcOrd="11" destOrd="0" presId="urn:microsoft.com/office/officeart/2005/8/layout/cycle6"/>
    <dgm:cxn modelId="{C7F2B23D-8DA2-154E-B85F-D35675FA0B30}" type="presParOf" srcId="{487E87E1-1105-FF43-8E4B-8F59D1D1A467}" destId="{95057C0B-8EFB-0A45-8298-689D706D2BDE}" srcOrd="12" destOrd="0" presId="urn:microsoft.com/office/officeart/2005/8/layout/cycle6"/>
    <dgm:cxn modelId="{487DD07C-2665-DE4F-B1D5-B9B89AA8BBBC}" type="presParOf" srcId="{487E87E1-1105-FF43-8E4B-8F59D1D1A467}" destId="{DFD8084E-8EB5-1E47-B4BF-A299C98E3548}" srcOrd="13" destOrd="0" presId="urn:microsoft.com/office/officeart/2005/8/layout/cycle6"/>
    <dgm:cxn modelId="{33F8021D-270F-CD4D-BA8D-E089C5036766}" type="presParOf" srcId="{487E87E1-1105-FF43-8E4B-8F59D1D1A467}" destId="{D45028AA-41A0-3843-AE83-35D743080CAE}" srcOrd="14" destOrd="0" presId="urn:microsoft.com/office/officeart/2005/8/layout/cycle6"/>
    <dgm:cxn modelId="{D1229D93-F267-F04C-BE01-174F17B7377D}" type="presParOf" srcId="{487E87E1-1105-FF43-8E4B-8F59D1D1A467}" destId="{26B37CB0-25FE-0B47-B3C1-8FBDD621F01F}" srcOrd="15" destOrd="0" presId="urn:microsoft.com/office/officeart/2005/8/layout/cycle6"/>
    <dgm:cxn modelId="{64604534-AA06-BF4B-A99C-A28A13D0A5D6}" type="presParOf" srcId="{487E87E1-1105-FF43-8E4B-8F59D1D1A467}" destId="{6A3EC733-05BE-4E4B-B93B-F2AA68018F73}" srcOrd="16" destOrd="0" presId="urn:microsoft.com/office/officeart/2005/8/layout/cycle6"/>
    <dgm:cxn modelId="{50B72301-1ACF-1F45-BA70-ADA2C996CDDB}" type="presParOf" srcId="{487E87E1-1105-FF43-8E4B-8F59D1D1A467}" destId="{04903BEB-A79C-2A43-996E-E36EB064D6B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B1769-AF96-C04C-AC85-355B399D1EAF}">
      <dsp:nvSpPr>
        <dsp:cNvPr id="0" name=""/>
        <dsp:cNvSpPr/>
      </dsp:nvSpPr>
      <dsp:spPr>
        <a:xfrm>
          <a:off x="2368566" y="-14576"/>
          <a:ext cx="1073809" cy="68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Выбор модуля</a:t>
          </a:r>
        </a:p>
      </dsp:txBody>
      <dsp:txXfrm>
        <a:off x="2401830" y="18688"/>
        <a:ext cx="1007281" cy="614896"/>
      </dsp:txXfrm>
    </dsp:sp>
    <dsp:sp modelId="{A7349629-5F11-2244-BD52-35251F96A742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1996126" y="104534"/>
              </a:moveTo>
              <a:arcTo wR="1454651" hR="1454651" stAng="17511219" swAng="11452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822B0-166F-2E4E-8FA1-4F944D2E09B7}">
      <dsp:nvSpPr>
        <dsp:cNvPr id="0" name=""/>
        <dsp:cNvSpPr/>
      </dsp:nvSpPr>
      <dsp:spPr>
        <a:xfrm>
          <a:off x="3573209" y="685208"/>
          <a:ext cx="1184054" cy="736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Прохождение входного тестирования</a:t>
          </a:r>
        </a:p>
      </dsp:txBody>
      <dsp:txXfrm>
        <a:off x="3609162" y="721161"/>
        <a:ext cx="1112148" cy="664600"/>
      </dsp:txXfrm>
    </dsp:sp>
    <dsp:sp modelId="{7AF4E5F9-CEB7-B349-8C52-ED044B8510A1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2866189" y="1103122"/>
              </a:moveTo>
              <a:arcTo wR="1454651" hR="1454651" stAng="20760933" swAng="18242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B43E3-049B-6E44-960B-0F20FC5B0E5B}">
      <dsp:nvSpPr>
        <dsp:cNvPr id="0" name=""/>
        <dsp:cNvSpPr/>
      </dsp:nvSpPr>
      <dsp:spPr>
        <a:xfrm>
          <a:off x="3499242" y="2199424"/>
          <a:ext cx="1331987" cy="61737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Изучение материала</a:t>
          </a:r>
        </a:p>
      </dsp:txBody>
      <dsp:txXfrm>
        <a:off x="3529380" y="2229562"/>
        <a:ext cx="1271711" cy="557101"/>
      </dsp:txXfrm>
    </dsp:sp>
    <dsp:sp modelId="{068A96D5-CF2C-4D44-AEED-EDE4CACDF348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2471752" y="2494611"/>
              </a:moveTo>
              <a:arcTo wR="1454651" hR="1454651" stAng="2738200" swAng="13127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B2936-B0BF-244F-9182-2A3C2DB23D0A}">
      <dsp:nvSpPr>
        <dsp:cNvPr id="0" name=""/>
        <dsp:cNvSpPr/>
      </dsp:nvSpPr>
      <dsp:spPr>
        <a:xfrm>
          <a:off x="2354362" y="2926750"/>
          <a:ext cx="1102218" cy="61737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Прохождение итогового тестирования</a:t>
          </a:r>
        </a:p>
      </dsp:txBody>
      <dsp:txXfrm>
        <a:off x="2384500" y="2956888"/>
        <a:ext cx="1041942" cy="557101"/>
      </dsp:txXfrm>
    </dsp:sp>
    <dsp:sp modelId="{ED54E11F-1D8D-3543-83B9-BC537E65FCD6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898334" y="2798721"/>
              </a:moveTo>
              <a:arcTo wR="1454651" hR="1454651" stAng="6749094" swAng="13127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57C0B-8EFB-0A45-8298-689D706D2BDE}">
      <dsp:nvSpPr>
        <dsp:cNvPr id="0" name=""/>
        <dsp:cNvSpPr/>
      </dsp:nvSpPr>
      <dsp:spPr>
        <a:xfrm>
          <a:off x="958099" y="2199424"/>
          <a:ext cx="1375213" cy="61737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Получение сертификата</a:t>
          </a:r>
        </a:p>
      </dsp:txBody>
      <dsp:txXfrm>
        <a:off x="988237" y="2229562"/>
        <a:ext cx="1314937" cy="557101"/>
      </dsp:txXfrm>
    </dsp:sp>
    <dsp:sp modelId="{D45028AA-41A0-3843-AE83-35D743080CAE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59323" y="1865832"/>
              </a:moveTo>
              <a:arcTo wR="1454651" hR="1454651" stAng="9814835" swAng="18242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37CB0-25FE-0B47-B3C1-8FBDD621F01F}">
      <dsp:nvSpPr>
        <dsp:cNvPr id="0" name=""/>
        <dsp:cNvSpPr/>
      </dsp:nvSpPr>
      <dsp:spPr>
        <a:xfrm>
          <a:off x="998423" y="685208"/>
          <a:ext cx="1294565" cy="736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chemeClr val="tx1"/>
            </a:solidFill>
          </a:endParaRPr>
        </a:p>
      </dsp:txBody>
      <dsp:txXfrm>
        <a:off x="1034376" y="721161"/>
        <a:ext cx="1222659" cy="664600"/>
      </dsp:txXfrm>
    </dsp:sp>
    <dsp:sp modelId="{04903BEB-A79C-2A43-996E-E36EB064D6B0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501432" y="355841"/>
              </a:moveTo>
              <a:arcTo wR="1454651" hR="1454651" stAng="13743498" swAng="11452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4886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7235204" cy="802572"/>
          </a:xfrm>
        </p:spPr>
        <p:txBody>
          <a:bodyPr>
            <a:noAutofit/>
          </a:bodyPr>
          <a:lstStyle/>
          <a:p>
            <a:r>
              <a:rPr lang="ru-RU" sz="1200" dirty="0"/>
              <a:t>Калининградская область  </a:t>
            </a:r>
          </a:p>
          <a:p>
            <a:r>
              <a:rPr lang="ru-RU" sz="1200" dirty="0"/>
              <a:t>Автор практики: Региональный  центр финансовой грамотности Калининградской области, телефон  8 800-555-85-39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427357"/>
            <a:ext cx="6186389" cy="1185166"/>
          </a:xfrm>
        </p:spPr>
        <p:txBody>
          <a:bodyPr>
            <a:normAutofit/>
          </a:bodyPr>
          <a:lstStyle/>
          <a:p>
            <a:r>
              <a:rPr lang="ru-RU" sz="1800" dirty="0"/>
              <a:t>Онлайн-курс по финансовой грамотности «Управляем личным бюджетом, накоплениями и инвестируем»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" y="92589"/>
            <a:ext cx="961390" cy="69532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4679" y="1179261"/>
            <a:ext cx="4893616" cy="794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84" y="134886"/>
            <a:ext cx="7320980" cy="682727"/>
          </a:xfrm>
        </p:spPr>
        <p:txBody>
          <a:bodyPr/>
          <a:lstStyle/>
          <a:p>
            <a:pPr algn="ctr"/>
            <a:r>
              <a:rPr lang="ru-RU" dirty="0"/>
              <a:t>Онлайн-курс по финансовой грамотности  </a:t>
            </a:r>
            <a:br>
              <a:rPr lang="ru-RU" dirty="0"/>
            </a:br>
            <a:r>
              <a:rPr lang="ru-RU" dirty="0"/>
              <a:t>«Управляем личным бюджетом, накоплениями и инвестируем» </a:t>
            </a:r>
            <a:br>
              <a:rPr lang="ru-RU" dirty="0"/>
            </a:br>
            <a:r>
              <a:rPr lang="ru-RU" sz="1600" dirty="0"/>
              <a:t>2024 год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85" y="1377010"/>
            <a:ext cx="4932274" cy="596833"/>
          </a:xfrm>
        </p:spPr>
        <p:txBody>
          <a:bodyPr/>
          <a:lstStyle/>
          <a:p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0384" y="1350336"/>
            <a:ext cx="4572000" cy="452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dirty="0"/>
              <a:t>Онлайн-курс  состоит из 7 модулей, которые освещают наиболее интересные тематики ФГ.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6781" y="2055823"/>
            <a:ext cx="4572000" cy="11726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Целевая аудитория:</a:t>
            </a:r>
          </a:p>
          <a:p>
            <a:pPr algn="l"/>
            <a:r>
              <a:rPr lang="ru-RU" dirty="0"/>
              <a:t>•	студенты;</a:t>
            </a:r>
          </a:p>
          <a:p>
            <a:pPr algn="l"/>
            <a:r>
              <a:rPr lang="ru-RU" dirty="0"/>
              <a:t>•	взрослое население;</a:t>
            </a:r>
          </a:p>
          <a:p>
            <a:pPr algn="l"/>
            <a:r>
              <a:rPr lang="ru-RU" dirty="0"/>
              <a:t>•	пенсионеры и </a:t>
            </a:r>
            <a:r>
              <a:rPr lang="ru-RU" dirty="0" err="1"/>
              <a:t>предпенсионеры</a:t>
            </a:r>
            <a:r>
              <a:rPr lang="ru-RU" dirty="0"/>
              <a:t>;</a:t>
            </a:r>
          </a:p>
          <a:p>
            <a:pPr algn="l"/>
            <a:r>
              <a:rPr lang="ru-RU" dirty="0"/>
              <a:t>•	представители СМП и </a:t>
            </a:r>
            <a:r>
              <a:rPr lang="ru-RU" dirty="0" err="1"/>
              <a:t>самозанятые</a:t>
            </a:r>
            <a:r>
              <a:rPr lang="ru-RU" dirty="0"/>
              <a:t> граждане</a:t>
            </a:r>
          </a:p>
          <a:p>
            <a:pPr algn="l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0924" y="3306907"/>
            <a:ext cx="45720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Каналы распространения:</a:t>
            </a:r>
          </a:p>
          <a:p>
            <a:r>
              <a:rPr lang="ru-RU" dirty="0"/>
              <a:t>	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dirty="0"/>
              <a:t>студентов высших учебных заведений;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dirty="0"/>
              <a:t>трудовые коллективы;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dirty="0"/>
              <a:t>волонтеры серебряного возраста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ite.png" descr="Site.png">
            <a:extLst>
              <a:ext uri="{FF2B5EF4-FFF2-40B4-BE49-F238E27FC236}">
                <a16:creationId xmlns:a16="http://schemas.microsoft.com/office/drawing/2014/main" id="{CBEB1F46-507C-2D46-BACA-4147915C39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r="27917" b="17268"/>
          <a:stretch/>
        </p:blipFill>
        <p:spPr>
          <a:xfrm>
            <a:off x="4420799" y="450216"/>
            <a:ext cx="4746420" cy="46557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0CE320-FD79-E34F-98E5-B955034D872C}"/>
              </a:ext>
            </a:extLst>
          </p:cNvPr>
          <p:cNvSpPr/>
          <p:nvPr/>
        </p:nvSpPr>
        <p:spPr>
          <a:xfrm>
            <a:off x="728474" y="95045"/>
            <a:ext cx="60805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800" b="0" dirty="0">
                <a:latin typeface=""/>
                <a:ea typeface="+mn-ea"/>
                <a:cs typeface="+mn-cs"/>
                <a:sym typeface="Helvetica Neue Medium"/>
              </a:rPr>
              <a:t>ФОРМИРОВАНИЕ ОБРАЗОВАТЕЛЬНЫХ ПРОГРАММ.</a:t>
            </a:r>
          </a:p>
          <a:p>
            <a:pPr algn="l"/>
            <a:r>
              <a:rPr lang="ru-RU" sz="1600" b="0" dirty="0">
                <a:latin typeface=""/>
                <a:ea typeface="+mn-ea"/>
                <a:cs typeface="+mn-cs"/>
                <a:sym typeface="Helvetica Neue Medium"/>
              </a:rPr>
              <a:t>Создание онлайн-курса по финансовой грамотности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4A4EA-A5ED-F342-94B9-ECD8A45FB16C}"/>
              </a:ext>
            </a:extLst>
          </p:cNvPr>
          <p:cNvSpPr txBox="1"/>
          <p:nvPr/>
        </p:nvSpPr>
        <p:spPr>
          <a:xfrm>
            <a:off x="878945" y="789435"/>
            <a:ext cx="3669906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Helvetica Neue"/>
              </a:rPr>
              <a:t>Разработка контент-плана курса: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Helvetica Neue"/>
            </a:endParaRPr>
          </a:p>
          <a:p>
            <a:pPr algn="just" defTabSz="825500"/>
            <a:r>
              <a:rPr lang="ru-RU" sz="12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1. Личное финансовое планирование;</a:t>
            </a:r>
          </a:p>
          <a:p>
            <a:pPr algn="just" defTabSz="825500"/>
            <a:r>
              <a:rPr lang="ru-RU" sz="12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2. Риски и финансовая безопасность;</a:t>
            </a:r>
          </a:p>
          <a:p>
            <a:pPr algn="just" defTabSz="825500"/>
            <a:r>
              <a:rPr lang="ru-RU" sz="12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3. Кредиты и займы;</a:t>
            </a:r>
          </a:p>
          <a:p>
            <a:pPr algn="just" defTabSz="825500"/>
            <a:r>
              <a:rPr lang="ru-RU" sz="12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4. Налоги. Налоговые вычеты;</a:t>
            </a:r>
          </a:p>
          <a:p>
            <a:pPr algn="just" defTabSz="825500"/>
            <a:r>
              <a:rPr lang="ru-RU" sz="12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5. Пенсионное обеспечение;</a:t>
            </a:r>
          </a:p>
          <a:p>
            <a:pPr algn="just" defTabSz="825500"/>
            <a:r>
              <a:rPr lang="ru-RU" sz="12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6. Социальные выплаты и пособия;</a:t>
            </a:r>
          </a:p>
          <a:p>
            <a:pPr algn="just" defTabSz="825500"/>
            <a:r>
              <a:rPr lang="ru-RU" sz="12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7. Инвестиции и сбережения</a:t>
            </a:r>
            <a:endParaRPr kumimoji="0" lang="ru-RU" sz="12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BA3987-A489-D14A-B622-6BB086BF10D7}"/>
              </a:ext>
            </a:extLst>
          </p:cNvPr>
          <p:cNvSpPr txBox="1"/>
          <p:nvPr/>
        </p:nvSpPr>
        <p:spPr>
          <a:xfrm>
            <a:off x="882117" y="2590528"/>
            <a:ext cx="35760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Helvetica Neue"/>
              </a:rPr>
              <a:t>Организация специализированной онлайн-платформы.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0CF90-0DE2-124E-8903-EF3D84FACD7C}"/>
              </a:ext>
            </a:extLst>
          </p:cNvPr>
          <p:cNvSpPr txBox="1"/>
          <p:nvPr/>
        </p:nvSpPr>
        <p:spPr>
          <a:xfrm>
            <a:off x="839366" y="3109705"/>
            <a:ext cx="358685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Helvetica Neue"/>
              </a:rPr>
              <a:t>Съемка и монтаж видеороликов по 7 тематическим направлениям (модулям).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BF246E-0908-614F-966E-AFB7E6CF20EE}"/>
              </a:ext>
            </a:extLst>
          </p:cNvPr>
          <p:cNvSpPr txBox="1"/>
          <p:nvPr/>
        </p:nvSpPr>
        <p:spPr>
          <a:xfrm>
            <a:off x="844788" y="3741891"/>
            <a:ext cx="356516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Helvetica Neue"/>
              </a:rPr>
              <a:t>Разработка сопроводительных материалов, подготовка тестирования.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1DFB5B-368B-624B-96A8-EF153A39BC91}"/>
              </a:ext>
            </a:extLst>
          </p:cNvPr>
          <p:cNvSpPr txBox="1"/>
          <p:nvPr/>
        </p:nvSpPr>
        <p:spPr>
          <a:xfrm>
            <a:off x="844788" y="4304578"/>
            <a:ext cx="357601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Helvetica Neue"/>
              </a:rPr>
              <a:t>Апробация курса (25 человек).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B4CCBC1-303D-D041-B32B-160AF4DAF2B7}"/>
              </a:ext>
            </a:extLst>
          </p:cNvPr>
          <p:cNvSpPr/>
          <p:nvPr/>
        </p:nvSpPr>
        <p:spPr>
          <a:xfrm>
            <a:off x="4953397" y="1491131"/>
            <a:ext cx="3980700" cy="2381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5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0111EB-7AEC-944B-84D1-9E1B748166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42"/>
          <a:stretch/>
        </p:blipFill>
        <p:spPr>
          <a:xfrm>
            <a:off x="4951188" y="1491131"/>
            <a:ext cx="3980700" cy="2773653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9F387311-2A44-734D-93AB-D647583E4007}"/>
              </a:ext>
            </a:extLst>
          </p:cNvPr>
          <p:cNvSpPr/>
          <p:nvPr/>
        </p:nvSpPr>
        <p:spPr>
          <a:xfrm>
            <a:off x="277143" y="2667469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77C1C000-2527-1A42-9D65-55A89FE1D274}"/>
              </a:ext>
            </a:extLst>
          </p:cNvPr>
          <p:cNvSpPr/>
          <p:nvPr/>
        </p:nvSpPr>
        <p:spPr>
          <a:xfrm>
            <a:off x="277143" y="831140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7B283DF7-C1BD-254F-AD11-C09AE971A5F3}"/>
              </a:ext>
            </a:extLst>
          </p:cNvPr>
          <p:cNvSpPr/>
          <p:nvPr/>
        </p:nvSpPr>
        <p:spPr>
          <a:xfrm>
            <a:off x="277143" y="3818860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2A2BA407-8524-3C45-BABD-36CE39E21072}"/>
              </a:ext>
            </a:extLst>
          </p:cNvPr>
          <p:cNvSpPr/>
          <p:nvPr/>
        </p:nvSpPr>
        <p:spPr>
          <a:xfrm>
            <a:off x="277143" y="4384191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12210849-FA5C-B749-A814-14D405ECE632}"/>
              </a:ext>
            </a:extLst>
          </p:cNvPr>
          <p:cNvSpPr/>
          <p:nvPr/>
        </p:nvSpPr>
        <p:spPr>
          <a:xfrm>
            <a:off x="265486" y="3253529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605F0D3-8FD2-C849-A3D1-9343340CF3C7}"/>
              </a:ext>
            </a:extLst>
          </p:cNvPr>
          <p:cNvSpPr/>
          <p:nvPr/>
        </p:nvSpPr>
        <p:spPr>
          <a:xfrm>
            <a:off x="474399" y="846606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6577CB2-85F8-3643-A9E7-5A78E9F124E3}"/>
              </a:ext>
            </a:extLst>
          </p:cNvPr>
          <p:cNvSpPr/>
          <p:nvPr/>
        </p:nvSpPr>
        <p:spPr>
          <a:xfrm>
            <a:off x="474399" y="2682935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D86BA04-0F46-3E45-818B-0488F66E60A4}"/>
              </a:ext>
            </a:extLst>
          </p:cNvPr>
          <p:cNvSpPr/>
          <p:nvPr/>
        </p:nvSpPr>
        <p:spPr>
          <a:xfrm>
            <a:off x="456385" y="3268995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B649744E-7F61-A94B-B9AC-B36214017B7C}"/>
              </a:ext>
            </a:extLst>
          </p:cNvPr>
          <p:cNvSpPr/>
          <p:nvPr/>
        </p:nvSpPr>
        <p:spPr>
          <a:xfrm>
            <a:off x="473228" y="3834326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0B5DAB9-107F-6142-9022-2C962903C19A}"/>
              </a:ext>
            </a:extLst>
          </p:cNvPr>
          <p:cNvSpPr/>
          <p:nvPr/>
        </p:nvSpPr>
        <p:spPr>
          <a:xfrm>
            <a:off x="470016" y="4404920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13368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0CE320-FD79-E34F-98E5-B955034D872C}"/>
              </a:ext>
            </a:extLst>
          </p:cNvPr>
          <p:cNvSpPr/>
          <p:nvPr/>
        </p:nvSpPr>
        <p:spPr>
          <a:xfrm>
            <a:off x="1289726" y="158107"/>
            <a:ext cx="5117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600" b="0" dirty="0">
                <a:latin typeface=""/>
                <a:ea typeface="+mn-ea"/>
                <a:cs typeface="+mn-cs"/>
                <a:sym typeface="Helvetica Neue Medium"/>
              </a:rPr>
              <a:t>Контент онлайн-курса по финансовой грамотности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4A4EA-A5ED-F342-94B9-ECD8A45FB16C}"/>
              </a:ext>
            </a:extLst>
          </p:cNvPr>
          <p:cNvSpPr txBox="1"/>
          <p:nvPr/>
        </p:nvSpPr>
        <p:spPr>
          <a:xfrm>
            <a:off x="794582" y="496661"/>
            <a:ext cx="3771096" cy="179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825500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1. «Личное финансовое планирование»</a:t>
            </a:r>
          </a:p>
          <a:p>
            <a:pPr algn="just" defTabSz="825500"/>
            <a:r>
              <a:rPr lang="ru-RU" sz="11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управлять своими финансами и зарабатывать больше, чем тратить. Как составить финансовый план.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финансовая грамотность: базовые основы для повседневной жизни;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управление личным бюджетом;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личный финансовый план;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разумная экономия: цели и способы;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быстрых платежей;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цифровые финансы и разумное финансовое поведение.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77C1C000-2527-1A42-9D65-55A89FE1D274}"/>
              </a:ext>
            </a:extLst>
          </p:cNvPr>
          <p:cNvSpPr/>
          <p:nvPr/>
        </p:nvSpPr>
        <p:spPr>
          <a:xfrm>
            <a:off x="277143" y="579048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7B283DF7-C1BD-254F-AD11-C09AE971A5F3}"/>
              </a:ext>
            </a:extLst>
          </p:cNvPr>
          <p:cNvSpPr/>
          <p:nvPr/>
        </p:nvSpPr>
        <p:spPr>
          <a:xfrm>
            <a:off x="4896131" y="2479806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12210849-FA5C-B749-A814-14D405ECE632}"/>
              </a:ext>
            </a:extLst>
          </p:cNvPr>
          <p:cNvSpPr/>
          <p:nvPr/>
        </p:nvSpPr>
        <p:spPr>
          <a:xfrm>
            <a:off x="224891" y="2454504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605F0D3-8FD2-C849-A3D1-9343340CF3C7}"/>
              </a:ext>
            </a:extLst>
          </p:cNvPr>
          <p:cNvSpPr/>
          <p:nvPr/>
        </p:nvSpPr>
        <p:spPr>
          <a:xfrm>
            <a:off x="470016" y="594514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6577CB2-85F8-3643-A9E7-5A78E9F124E3}"/>
              </a:ext>
            </a:extLst>
          </p:cNvPr>
          <p:cNvSpPr/>
          <p:nvPr/>
        </p:nvSpPr>
        <p:spPr>
          <a:xfrm>
            <a:off x="392890" y="2665578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D86BA04-0F46-3E45-818B-0488F66E60A4}"/>
              </a:ext>
            </a:extLst>
          </p:cNvPr>
          <p:cNvSpPr/>
          <p:nvPr/>
        </p:nvSpPr>
        <p:spPr>
          <a:xfrm>
            <a:off x="456385" y="3268995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B649744E-7F61-A94B-B9AC-B36214017B7C}"/>
              </a:ext>
            </a:extLst>
          </p:cNvPr>
          <p:cNvSpPr/>
          <p:nvPr/>
        </p:nvSpPr>
        <p:spPr>
          <a:xfrm>
            <a:off x="473228" y="3834326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0B5DAB9-107F-6142-9022-2C962903C19A}"/>
              </a:ext>
            </a:extLst>
          </p:cNvPr>
          <p:cNvSpPr/>
          <p:nvPr/>
        </p:nvSpPr>
        <p:spPr>
          <a:xfrm>
            <a:off x="470016" y="4404920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F4A4EA-A5ED-F342-94B9-ECD8A45FB16C}"/>
              </a:ext>
            </a:extLst>
          </p:cNvPr>
          <p:cNvSpPr txBox="1"/>
          <p:nvPr/>
        </p:nvSpPr>
        <p:spPr>
          <a:xfrm>
            <a:off x="5139656" y="496661"/>
            <a:ext cx="3669906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825500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2. «Риски и финансовая безопасность»</a:t>
            </a:r>
          </a:p>
          <a:p>
            <a:pPr algn="just" defTabSz="825500"/>
            <a:r>
              <a:rPr lang="ru-RU" sz="11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вычислить аферистов и научиться противостоять их влиянию, сберечь свои деньги.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видах мошенничества с банковскими картами;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особенностях телефонного и </a:t>
            </a:r>
            <a:r>
              <a:rPr lang="ru-RU" sz="1100" b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кибермошенничества</a:t>
            </a: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актуальные схемы финансовых мошенников;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признаках финансовых пирамид;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</a:t>
            </a:r>
            <a:r>
              <a:rPr lang="ru-RU" sz="1100" b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фишинге</a:t>
            </a: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грамотных покупках в сети интернет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77C1C000-2527-1A42-9D65-55A89FE1D274}"/>
              </a:ext>
            </a:extLst>
          </p:cNvPr>
          <p:cNvSpPr/>
          <p:nvPr/>
        </p:nvSpPr>
        <p:spPr>
          <a:xfrm>
            <a:off x="4676668" y="569887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D605F0D3-8FD2-C849-A3D1-9343340CF3C7}"/>
              </a:ext>
            </a:extLst>
          </p:cNvPr>
          <p:cNvSpPr/>
          <p:nvPr/>
        </p:nvSpPr>
        <p:spPr>
          <a:xfrm>
            <a:off x="4805118" y="585353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B649744E-7F61-A94B-B9AC-B36214017B7C}"/>
              </a:ext>
            </a:extLst>
          </p:cNvPr>
          <p:cNvSpPr/>
          <p:nvPr/>
        </p:nvSpPr>
        <p:spPr>
          <a:xfrm>
            <a:off x="5100074" y="2495272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0488" y="2387332"/>
            <a:ext cx="451516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0" algn="l"/>
              </a:tabLs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3. «Кредиты и займы»</a:t>
            </a:r>
          </a:p>
          <a:p>
            <a:pPr algn="l"/>
            <a:r>
              <a:rPr lang="ru-RU" sz="11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грамотно выбрать кредит, </a:t>
            </a:r>
            <a:r>
              <a:rPr lang="ru-RU" sz="1100" b="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займ</a:t>
            </a:r>
            <a:r>
              <a:rPr lang="ru-RU" sz="11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или кредитную карту, как можно экономить при оформлении кредитов, как правильно выплачивать ипотеку и выбирать кредиты без высоких процентов.</a:t>
            </a:r>
          </a:p>
          <a:p>
            <a:pPr marL="2603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Виды кредитов, сколько стоят заемные деньги.</a:t>
            </a:r>
          </a:p>
          <a:p>
            <a:pPr marL="2603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Частые ошибки заемщиков при обращении с кредитными продуктами, как их избежать.</a:t>
            </a:r>
          </a:p>
          <a:p>
            <a:pPr marL="2603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Ипотека – инструкция для новичка. </a:t>
            </a:r>
          </a:p>
          <a:p>
            <a:pPr marL="2603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Права и обязанности заемщика.</a:t>
            </a:r>
          </a:p>
          <a:p>
            <a:pPr marL="2603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отказаться от навязанной страховки по кредиту. Когда это выгодно?</a:t>
            </a:r>
          </a:p>
          <a:p>
            <a:pPr marL="2603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Реструктуризация и рефинансирование: когда они могут быть полезны заемщику</a:t>
            </a:r>
          </a:p>
          <a:p>
            <a:pPr marL="2603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Зачем нужно знать свою кредитную историю.</a:t>
            </a:r>
          </a:p>
          <a:p>
            <a:pPr marL="2603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Кредиты с господдержкой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.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D605F0D3-8FD2-C849-A3D1-9343340CF3C7}"/>
              </a:ext>
            </a:extLst>
          </p:cNvPr>
          <p:cNvSpPr/>
          <p:nvPr/>
        </p:nvSpPr>
        <p:spPr>
          <a:xfrm>
            <a:off x="392890" y="2469970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F4A4EA-A5ED-F342-94B9-ECD8A45FB16C}"/>
              </a:ext>
            </a:extLst>
          </p:cNvPr>
          <p:cNvSpPr txBox="1"/>
          <p:nvPr/>
        </p:nvSpPr>
        <p:spPr>
          <a:xfrm>
            <a:off x="5346864" y="2431419"/>
            <a:ext cx="3771096" cy="26417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825500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4. «Налоги. Налоговые вычеты»</a:t>
            </a:r>
          </a:p>
          <a:p>
            <a:pPr algn="just" defTabSz="825500"/>
            <a:r>
              <a:rPr lang="ru-RU" sz="11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Научитесь возвращать потраченные деньги с помощью налогового вычета, узнаете о возможностях уплаты налога на профессиональный доход.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Налоги в повседневной жизни (НДФЛ, имущественные налоги).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Налоговые вычеты: кто и сколько может получить. 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Стандартные налоговые вычеты.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Налоговый вычет за лечение, обучение, занятия спортом себя и родственников.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Налоговый вычет при покупке недвижимости.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Инвестиционный налоговый вычет. Когда можно вернуть часть денег при инвестировании сбережений.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Личный кабинет налогоплательщика – обзор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20841963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0CE320-FD79-E34F-98E5-B955034D872C}"/>
              </a:ext>
            </a:extLst>
          </p:cNvPr>
          <p:cNvSpPr/>
          <p:nvPr/>
        </p:nvSpPr>
        <p:spPr>
          <a:xfrm>
            <a:off x="1289726" y="158107"/>
            <a:ext cx="5117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600" b="0" dirty="0">
                <a:latin typeface=""/>
                <a:ea typeface="+mn-ea"/>
                <a:cs typeface="+mn-cs"/>
                <a:sym typeface="Helvetica Neue Medium"/>
              </a:rPr>
              <a:t>Контент онлайн-курса по финансовой грамотности 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77C1C000-2527-1A42-9D65-55A89FE1D274}"/>
              </a:ext>
            </a:extLst>
          </p:cNvPr>
          <p:cNvSpPr/>
          <p:nvPr/>
        </p:nvSpPr>
        <p:spPr>
          <a:xfrm>
            <a:off x="277143" y="809709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12210849-FA5C-B749-A814-14D405ECE632}"/>
              </a:ext>
            </a:extLst>
          </p:cNvPr>
          <p:cNvSpPr/>
          <p:nvPr/>
        </p:nvSpPr>
        <p:spPr>
          <a:xfrm>
            <a:off x="357481" y="3063023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605F0D3-8FD2-C849-A3D1-9343340CF3C7}"/>
              </a:ext>
            </a:extLst>
          </p:cNvPr>
          <p:cNvSpPr/>
          <p:nvPr/>
        </p:nvSpPr>
        <p:spPr>
          <a:xfrm>
            <a:off x="474399" y="827620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6577CB2-85F8-3643-A9E7-5A78E9F124E3}"/>
              </a:ext>
            </a:extLst>
          </p:cNvPr>
          <p:cNvSpPr/>
          <p:nvPr/>
        </p:nvSpPr>
        <p:spPr>
          <a:xfrm>
            <a:off x="392890" y="2665578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D86BA04-0F46-3E45-818B-0488F66E60A4}"/>
              </a:ext>
            </a:extLst>
          </p:cNvPr>
          <p:cNvSpPr/>
          <p:nvPr/>
        </p:nvSpPr>
        <p:spPr>
          <a:xfrm>
            <a:off x="456385" y="3268995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B649744E-7F61-A94B-B9AC-B36214017B7C}"/>
              </a:ext>
            </a:extLst>
          </p:cNvPr>
          <p:cNvSpPr/>
          <p:nvPr/>
        </p:nvSpPr>
        <p:spPr>
          <a:xfrm>
            <a:off x="473228" y="3834326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0B5DAB9-107F-6142-9022-2C962903C19A}"/>
              </a:ext>
            </a:extLst>
          </p:cNvPr>
          <p:cNvSpPr/>
          <p:nvPr/>
        </p:nvSpPr>
        <p:spPr>
          <a:xfrm>
            <a:off x="470016" y="4404920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77C1C000-2527-1A42-9D65-55A89FE1D274}"/>
              </a:ext>
            </a:extLst>
          </p:cNvPr>
          <p:cNvSpPr/>
          <p:nvPr/>
        </p:nvSpPr>
        <p:spPr>
          <a:xfrm>
            <a:off x="4661008" y="812153"/>
            <a:ext cx="462988" cy="1798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D605F0D3-8FD2-C849-A3D1-9343340CF3C7}"/>
              </a:ext>
            </a:extLst>
          </p:cNvPr>
          <p:cNvSpPr/>
          <p:nvPr/>
        </p:nvSpPr>
        <p:spPr>
          <a:xfrm>
            <a:off x="4819870" y="835090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D605F0D3-8FD2-C849-A3D1-9343340CF3C7}"/>
              </a:ext>
            </a:extLst>
          </p:cNvPr>
          <p:cNvSpPr/>
          <p:nvPr/>
        </p:nvSpPr>
        <p:spPr>
          <a:xfrm>
            <a:off x="428994" y="2847283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4492" y="713147"/>
            <a:ext cx="37094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5. «Пенсионное обеспечение»</a:t>
            </a:r>
          </a:p>
          <a:p>
            <a:pPr algn="l"/>
            <a:r>
              <a:rPr lang="ru-RU" sz="11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 основах пенсионной системы Российской Федерации.</a:t>
            </a:r>
          </a:p>
          <a:p>
            <a:pPr algn="l"/>
            <a:r>
              <a:rPr lang="ru-RU" sz="11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грамотно подготовиться к выходу на пенсию, где можно найти информацию о пенсионных накоплениях. 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Назначение пенсий;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Вопросы организации выплаты и доставки страховых пенсий;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 персонифицированном учете и электронных трудовых книжках;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долгосрочных сбережений.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F4A4EA-A5ED-F342-94B9-ECD8A45FB16C}"/>
              </a:ext>
            </a:extLst>
          </p:cNvPr>
          <p:cNvSpPr txBox="1"/>
          <p:nvPr/>
        </p:nvSpPr>
        <p:spPr>
          <a:xfrm>
            <a:off x="5319803" y="754900"/>
            <a:ext cx="3669906" cy="2472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825500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6. «Социальные выплаты и пособия»</a:t>
            </a:r>
          </a:p>
          <a:p>
            <a:pPr algn="just" defTabSz="825500"/>
            <a:r>
              <a:rPr lang="ru-RU" sz="11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какие государственные выплаты могут рассчитывать родители.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Социальное страхование для пострадавших в результате несчастного случая на производстве;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Порядок и сроки назначения и выплаты пособия по временной нетрудоспособности;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Материнский (семейный) капитал;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Единое пособие для семей с детьми и беременным женщинам;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Ежемесячное пособие по уходу за ребенком;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Ежемесячная выплата в связи с рождением (усыновлением) первого ребенка.</a:t>
            </a:r>
          </a:p>
          <a:p>
            <a:pPr marL="171450" indent="-171450" algn="just" defTabSz="825500">
              <a:buFont typeface="Wingdings" panose="05000000000000000000" pitchFamily="2" charset="2"/>
              <a:buChar char="v"/>
            </a:pP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1479" y="2996166"/>
            <a:ext cx="62132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0" algn="l"/>
              </a:tabLs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7. «Инвестиции и сбережения»</a:t>
            </a:r>
          </a:p>
          <a:p>
            <a:pPr algn="l">
              <a:tabLst>
                <a:tab pos="0" algn="l"/>
              </a:tabLst>
            </a:pPr>
            <a:r>
              <a:rPr lang="ru-RU" sz="11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Разберётесь в вопросах инвестирования и сможете подобрать для себя идеальный способ преумножения накоплений.</a:t>
            </a:r>
          </a:p>
          <a:p>
            <a:pPr marL="171450" indent="-171450" algn="l"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такое фондовый рынок?</a:t>
            </a:r>
          </a:p>
          <a:p>
            <a:pPr marL="171450" indent="-171450" algn="l"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чего начать инвестирование. Виды финансовых инструментов.</a:t>
            </a:r>
          </a:p>
          <a:p>
            <a:pPr marL="171450" indent="-171450" algn="l"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нужно начинающему инвестору знать о налогах и рисках?</a:t>
            </a:r>
          </a:p>
          <a:p>
            <a:pPr marL="171450" indent="-171450" algn="l"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зарабатывать на облигациях?</a:t>
            </a:r>
          </a:p>
          <a:p>
            <a:pPr marL="171450" indent="-171450" algn="l"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такое акции и как на них зарабатывать?</a:t>
            </a:r>
          </a:p>
          <a:p>
            <a:pPr marL="171450" indent="-171450" algn="l"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Возможности ИИС.</a:t>
            </a:r>
          </a:p>
          <a:p>
            <a:pPr marL="171450" indent="-171450" algn="l"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ru-RU" sz="11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Налогообложение доходов от инвестиций.</a:t>
            </a:r>
          </a:p>
          <a:p>
            <a:pPr algn="l">
              <a:tabLst>
                <a:tab pos="0" algn="l"/>
              </a:tabLst>
            </a:pP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60350" indent="-171450" algn="l">
              <a:buFont typeface="Wingdings" panose="05000000000000000000" pitchFamily="2" charset="2"/>
              <a:buChar char="v"/>
            </a:pP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D605F0D3-8FD2-C849-A3D1-9343340CF3C7}"/>
              </a:ext>
            </a:extLst>
          </p:cNvPr>
          <p:cNvSpPr/>
          <p:nvPr/>
        </p:nvSpPr>
        <p:spPr>
          <a:xfrm>
            <a:off x="547046" y="3078489"/>
            <a:ext cx="231494" cy="14888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697254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4" y="130303"/>
            <a:ext cx="5410549" cy="86833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 это работает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50F6389-53E1-2809-D54A-84AD5D172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889240"/>
              </p:ext>
            </p:extLst>
          </p:nvPr>
        </p:nvGraphicFramePr>
        <p:xfrm>
          <a:off x="91874" y="998637"/>
          <a:ext cx="5789330" cy="352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4257D26C-5AE4-ADAF-44E7-4FCC9B63184E}"/>
              </a:ext>
            </a:extLst>
          </p:cNvPr>
          <p:cNvSpPr/>
          <p:nvPr/>
        </p:nvSpPr>
        <p:spPr>
          <a:xfrm>
            <a:off x="2434196" y="2237621"/>
            <a:ext cx="1135117" cy="93642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1100" b="0" dirty="0">
                <a:solidFill>
                  <a:schemeClr val="tx1"/>
                </a:solidFill>
                <a:sym typeface="Helvetica Neue Medium"/>
              </a:rPr>
              <a:t>Онлайн-курс по финансовой грамотности</a:t>
            </a:r>
          </a:p>
          <a:p>
            <a:pPr defTabSz="825500"/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75BB4-D525-5934-C030-A1D8F75ECD67}"/>
              </a:ext>
            </a:extLst>
          </p:cNvPr>
          <p:cNvSpPr txBox="1"/>
          <p:nvPr/>
        </p:nvSpPr>
        <p:spPr>
          <a:xfrm>
            <a:off x="1211907" y="1840083"/>
            <a:ext cx="9585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0" dirty="0">
                <a:solidFill>
                  <a:schemeClr val="tx1"/>
                </a:solidFill>
              </a:rPr>
              <a:t>Регистрация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0" dirty="0">
                <a:solidFill>
                  <a:schemeClr val="tx1"/>
                </a:solidFill>
              </a:rPr>
              <a:t>на платформе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EEC75-F06A-1832-1F41-67E3865C857D}"/>
              </a:ext>
            </a:extLst>
          </p:cNvPr>
          <p:cNvSpPr txBox="1"/>
          <p:nvPr/>
        </p:nvSpPr>
        <p:spPr>
          <a:xfrm>
            <a:off x="7169783" y="1036205"/>
            <a:ext cx="170238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9D4A2F3C-1C6B-1281-5675-82B7D240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94" y="371959"/>
            <a:ext cx="7229961" cy="4917022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Веб-сайт, веб-страница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961593A-6609-8BBE-B58D-4118EEA90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95" y="743918"/>
            <a:ext cx="5659958" cy="31541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шаблон, Графика, графический дизайн, пикс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810BC1-7E4B-CCFC-135C-93EB45F3A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08" y="1777463"/>
            <a:ext cx="1588573" cy="15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25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234762-3E72-724F-8CF8-8BEA8EC46C29}"/>
              </a:ext>
            </a:extLst>
          </p:cNvPr>
          <p:cNvSpPr/>
          <p:nvPr/>
        </p:nvSpPr>
        <p:spPr>
          <a:xfrm>
            <a:off x="728474" y="95045"/>
            <a:ext cx="6883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latin typeface=""/>
                <a:ea typeface="+mn-ea"/>
                <a:cs typeface="+mn-cs"/>
                <a:sym typeface="Helvetica Neue Medium"/>
              </a:rPr>
              <a:t>ПАРТНЕРЫ ПРОЕКТА</a:t>
            </a:r>
            <a:endParaRPr lang="ru-RU" sz="1600" b="0" dirty="0">
              <a:latin typeface="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7469B-35D5-4445-9D6E-E9CEB1D2A7A0}"/>
              </a:ext>
            </a:extLst>
          </p:cNvPr>
          <p:cNvSpPr txBox="1"/>
          <p:nvPr/>
        </p:nvSpPr>
        <p:spPr>
          <a:xfrm>
            <a:off x="7074060" y="1869627"/>
            <a:ext cx="2047839" cy="105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2615F"/>
              </a:buClr>
              <a:buSzPts val="1150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Независимые эксперты, специалисты РЦФГ</a:t>
            </a:r>
          </a:p>
          <a:p>
            <a:pPr algn="just">
              <a:spcBef>
                <a:spcPts val="825"/>
              </a:spcBef>
              <a:buClr>
                <a:srgbClr val="62615F"/>
              </a:buClr>
              <a:buSzPts val="1150"/>
            </a:pPr>
            <a:endParaRPr lang="ru-RU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6E6B5-5B4A-D049-9686-08107B7B64EC}"/>
              </a:ext>
            </a:extLst>
          </p:cNvPr>
          <p:cNvSpPr txBox="1"/>
          <p:nvPr/>
        </p:nvSpPr>
        <p:spPr>
          <a:xfrm>
            <a:off x="2570342" y="1869627"/>
            <a:ext cx="1992989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25"/>
              </a:spcBef>
              <a:buClr>
                <a:srgbClr val="62615F"/>
              </a:buClr>
              <a:buSzPts val="1150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Отделения по Калининградской области</a:t>
            </a:r>
          </a:p>
          <a:p>
            <a:pPr>
              <a:spcBef>
                <a:spcPts val="825"/>
              </a:spcBef>
              <a:buClr>
                <a:srgbClr val="62615F"/>
              </a:buClr>
              <a:buSzPts val="1150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Северо-Западного ГУ Банка России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57FE234-E6CD-4649-A11F-49B3B7403696}"/>
              </a:ext>
            </a:extLst>
          </p:cNvPr>
          <p:cNvCxnSpPr>
            <a:cxnSpLocks/>
          </p:cNvCxnSpPr>
          <p:nvPr/>
        </p:nvCxnSpPr>
        <p:spPr>
          <a:xfrm>
            <a:off x="2840167" y="3212826"/>
            <a:ext cx="1453341" cy="0"/>
          </a:xfrm>
          <a:prstGeom prst="line">
            <a:avLst/>
          </a:prstGeom>
          <a:ln w="28575">
            <a:solidFill>
              <a:srgbClr val="F0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B9CFE64-882C-BA4D-ADB7-36D3371223F4}"/>
              </a:ext>
            </a:extLst>
          </p:cNvPr>
          <p:cNvCxnSpPr>
            <a:cxnSpLocks/>
          </p:cNvCxnSpPr>
          <p:nvPr/>
        </p:nvCxnSpPr>
        <p:spPr>
          <a:xfrm>
            <a:off x="5202540" y="3212826"/>
            <a:ext cx="1453341" cy="0"/>
          </a:xfrm>
          <a:prstGeom prst="line">
            <a:avLst/>
          </a:prstGeom>
          <a:ln w="28575">
            <a:solidFill>
              <a:srgbClr val="F0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FDD3D2-04C4-A044-9582-A2996094A966}"/>
              </a:ext>
            </a:extLst>
          </p:cNvPr>
          <p:cNvSpPr txBox="1"/>
          <p:nvPr/>
        </p:nvSpPr>
        <p:spPr>
          <a:xfrm>
            <a:off x="4969544" y="1869627"/>
            <a:ext cx="19193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УФНС по Калининградской области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392B7-9F32-334F-A3D4-66B989165B99}"/>
              </a:ext>
            </a:extLst>
          </p:cNvPr>
          <p:cNvSpPr txBox="1"/>
          <p:nvPr/>
        </p:nvSpPr>
        <p:spPr>
          <a:xfrm>
            <a:off x="155967" y="1712860"/>
            <a:ext cx="233580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825"/>
              </a:spcBef>
              <a:buClr>
                <a:srgbClr val="62615F"/>
              </a:buClr>
              <a:buSzPts val="1150"/>
            </a:pPr>
            <a:endParaRPr lang="ru-RU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Отделение Социального фонда России по Калининградской области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825"/>
              </a:spcBef>
              <a:buClr>
                <a:srgbClr val="62615F"/>
              </a:buClr>
              <a:buSzPts val="1150"/>
            </a:pPr>
            <a:endParaRPr lang="ru-RU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spcBef>
                <a:spcPts val="825"/>
              </a:spcBef>
              <a:buClr>
                <a:srgbClr val="62615F"/>
              </a:buClr>
              <a:buSzPts val="1150"/>
            </a:pPr>
            <a:endParaRPr lang="ru-RU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spcBef>
                <a:spcPts val="825"/>
              </a:spcBef>
              <a:buClr>
                <a:srgbClr val="62615F"/>
              </a:buClr>
              <a:buSzPts val="1150"/>
            </a:pPr>
            <a:endParaRPr lang="ru-RU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D9BFF27-ECD3-824C-93D0-C444B07B97D3}"/>
              </a:ext>
            </a:extLst>
          </p:cNvPr>
          <p:cNvCxnSpPr>
            <a:cxnSpLocks/>
          </p:cNvCxnSpPr>
          <p:nvPr/>
        </p:nvCxnSpPr>
        <p:spPr>
          <a:xfrm>
            <a:off x="404613" y="3212826"/>
            <a:ext cx="1453341" cy="0"/>
          </a:xfrm>
          <a:prstGeom prst="line">
            <a:avLst/>
          </a:prstGeom>
          <a:ln w="28575">
            <a:solidFill>
              <a:srgbClr val="F0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10681C1-D084-F645-A778-83DC80BD064B}"/>
              </a:ext>
            </a:extLst>
          </p:cNvPr>
          <p:cNvCxnSpPr>
            <a:cxnSpLocks/>
          </p:cNvCxnSpPr>
          <p:nvPr/>
        </p:nvCxnSpPr>
        <p:spPr>
          <a:xfrm>
            <a:off x="7188325" y="3213537"/>
            <a:ext cx="1453341" cy="0"/>
          </a:xfrm>
          <a:prstGeom prst="line">
            <a:avLst/>
          </a:prstGeom>
          <a:ln w="28575">
            <a:solidFill>
              <a:srgbClr val="F0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D5F4C3-E19F-BF48-BB04-B398AF274588}"/>
              </a:ext>
            </a:extLst>
          </p:cNvPr>
          <p:cNvSpPr txBox="1"/>
          <p:nvPr/>
        </p:nvSpPr>
        <p:spPr>
          <a:xfrm>
            <a:off x="7036223" y="3318741"/>
            <a:ext cx="2036905" cy="16466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71450" indent="-171450" algn="l">
              <a:spcBef>
                <a:spcPts val="225"/>
              </a:spcBef>
              <a:buClr>
                <a:srgbClr val="62615F"/>
              </a:buClr>
              <a:buSzPts val="1150"/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Модуль «Личное финансовое планирование»</a:t>
            </a:r>
          </a:p>
          <a:p>
            <a:pPr marL="171450" indent="-171450" algn="l">
              <a:spcBef>
                <a:spcPts val="225"/>
              </a:spcBef>
              <a:buClr>
                <a:srgbClr val="62615F"/>
              </a:buClr>
              <a:buSzPts val="1150"/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Модуль «Кредиты и займы»</a:t>
            </a:r>
          </a:p>
          <a:p>
            <a:pPr marL="171450" indent="-171450" algn="l">
              <a:spcBef>
                <a:spcPts val="225"/>
              </a:spcBef>
              <a:buClr>
                <a:srgbClr val="62615F"/>
              </a:buClr>
              <a:buSzPts val="1150"/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Модуль« Инвестиции и сбережения»</a:t>
            </a:r>
          </a:p>
          <a:p>
            <a:pPr marL="171450" indent="-171450" algn="just">
              <a:spcBef>
                <a:spcPts val="225"/>
              </a:spcBef>
              <a:buClr>
                <a:srgbClr val="62615F"/>
              </a:buClr>
              <a:buSzPts val="1150"/>
              <a:buFont typeface="Wingdings" panose="05000000000000000000" pitchFamily="2" charset="2"/>
              <a:buChar char="Ø"/>
            </a:pPr>
            <a:endParaRPr lang="ru-RU" sz="1200" b="0" dirty="0">
              <a:solidFill>
                <a:schemeClr val="dk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BFC0A9-C4A6-7345-A51E-DFF11087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034" y="908790"/>
            <a:ext cx="496696" cy="4755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FA4A88A-6B1C-5341-9BE7-6567341D3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10" y="908790"/>
            <a:ext cx="439386" cy="4206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B5034E-02AF-B24C-AAE5-784BA3970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992" y="1010334"/>
            <a:ext cx="491474" cy="4705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5F662E-51DA-674F-BC42-114C9DB58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420" y="1048595"/>
            <a:ext cx="474708" cy="454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022AC7-1029-9DAE-DE62-D0561E5173C9}"/>
              </a:ext>
            </a:extLst>
          </p:cNvPr>
          <p:cNvSpPr txBox="1"/>
          <p:nvPr/>
        </p:nvSpPr>
        <p:spPr>
          <a:xfrm>
            <a:off x="2412389" y="3332742"/>
            <a:ext cx="2424472" cy="856645"/>
          </a:xfrm>
          <a:prstGeom prst="rect">
            <a:avLst/>
          </a:prstGeom>
          <a:noFill/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 algn="l">
              <a:buClr>
                <a:srgbClr val="62615F"/>
              </a:buClr>
              <a:buSzPts val="1150"/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Модуль «Риски и финансовая безопасность»</a:t>
            </a:r>
          </a:p>
          <a:p>
            <a:pPr marL="171450" indent="-171450" algn="l">
              <a:buClr>
                <a:srgbClr val="62615F"/>
              </a:buClr>
              <a:buSzPts val="1150"/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Модуль «Кредиты и займы»</a:t>
            </a:r>
          </a:p>
          <a:p>
            <a:pPr algn="l">
              <a:buClr>
                <a:srgbClr val="62615F"/>
              </a:buClr>
              <a:buSzPts val="1150"/>
            </a:pPr>
            <a:endParaRPr lang="ru-RU" sz="1200" b="0" dirty="0">
              <a:solidFill>
                <a:schemeClr val="dk1"/>
              </a:solidFill>
              <a:latin typeface="Roboto Thin"/>
              <a:ea typeface="Roboto Thin"/>
              <a:cs typeface="Roboto Thi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A2EB6-C812-E540-B503-167AB8007CE8}"/>
              </a:ext>
            </a:extLst>
          </p:cNvPr>
          <p:cNvSpPr txBox="1"/>
          <p:nvPr/>
        </p:nvSpPr>
        <p:spPr>
          <a:xfrm>
            <a:off x="155967" y="3332742"/>
            <a:ext cx="2126499" cy="8566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28600" indent="-228600" algn="l">
              <a:spcBef>
                <a:spcPts val="225"/>
              </a:spcBef>
              <a:buClr>
                <a:srgbClr val="62615F"/>
              </a:buClr>
              <a:buSzPts val="1150"/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Модуль «Пенсионное обеспечение»</a:t>
            </a:r>
          </a:p>
          <a:p>
            <a:pPr marL="228600" indent="-228600" algn="l">
              <a:spcBef>
                <a:spcPts val="225"/>
              </a:spcBef>
              <a:buClr>
                <a:srgbClr val="62615F"/>
              </a:buClr>
              <a:buSzPts val="1150"/>
              <a:buFont typeface="Wingdings" panose="05000000000000000000" pitchFamily="2" charset="2"/>
              <a:buChar char="Ø"/>
            </a:pPr>
            <a:r>
              <a:rPr lang="ru-RU" sz="1200" b="0" dirty="0"/>
              <a:t>Модуль «Социальные выплаты и пособия»</a:t>
            </a:r>
            <a:endParaRPr lang="ru-RU" sz="1200" b="0" dirty="0">
              <a:solidFill>
                <a:schemeClr val="dk1"/>
              </a:solidFill>
              <a:latin typeface="Roboto Thin"/>
              <a:ea typeface="Roboto Thin"/>
              <a:cs typeface="Roboto Thi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13542" y="3322483"/>
            <a:ext cx="2031335" cy="86690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28600" indent="-228600" algn="l">
              <a:spcBef>
                <a:spcPts val="225"/>
              </a:spcBef>
              <a:buClr>
                <a:srgbClr val="62615F"/>
              </a:buClr>
              <a:buSzPts val="1150"/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Модуль «Налоги. Налоговые вычеты»</a:t>
            </a:r>
          </a:p>
          <a:p>
            <a:pPr marL="228600" indent="-228600" algn="l">
              <a:spcBef>
                <a:spcPts val="225"/>
              </a:spcBef>
              <a:buClr>
                <a:srgbClr val="62615F"/>
              </a:buClr>
              <a:buSzPts val="1150"/>
              <a:buFont typeface="Wingdings" panose="05000000000000000000" pitchFamily="2" charset="2"/>
              <a:buChar char="Ø"/>
            </a:pPr>
            <a:endParaRPr lang="ru-RU" sz="1200" b="0" dirty="0">
              <a:solidFill>
                <a:schemeClr val="dk1"/>
              </a:solidFill>
              <a:latin typeface="Roboto Thin"/>
              <a:ea typeface="Roboto Thin"/>
              <a:cs typeface="Roboto Thin"/>
            </a:endParaRPr>
          </a:p>
          <a:p>
            <a:pPr algn="l">
              <a:spcBef>
                <a:spcPts val="225"/>
              </a:spcBef>
              <a:buClr>
                <a:srgbClr val="62615F"/>
              </a:buClr>
              <a:buSzPts val="1150"/>
            </a:pPr>
            <a:endParaRPr lang="ru-RU" sz="1100" b="0" dirty="0">
              <a:solidFill>
                <a:schemeClr val="dk1"/>
              </a:solidFill>
              <a:latin typeface="Roboto Thin"/>
              <a:ea typeface="Roboto Thin"/>
              <a:cs typeface="Roboto Thin"/>
            </a:endParaRPr>
          </a:p>
        </p:txBody>
      </p:sp>
    </p:spTree>
    <p:extLst>
      <p:ext uri="{BB962C8B-B14F-4D97-AF65-F5344CB8AC3E}">
        <p14:creationId xmlns:p14="http://schemas.microsoft.com/office/powerpoint/2010/main" val="11172177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797</Words>
  <Application>Microsoft Macintosh PowerPoint</Application>
  <PresentationFormat>Экран (16:9)</PresentationFormat>
  <Paragraphs>119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Helvetica Neue</vt:lpstr>
      <vt:lpstr>Helvetica Neue Light</vt:lpstr>
      <vt:lpstr>Helvetica Neue Medium</vt:lpstr>
      <vt:lpstr>Proxima Nova Rg</vt:lpstr>
      <vt:lpstr>Roboto</vt:lpstr>
      <vt:lpstr>Roboto Thin</vt:lpstr>
      <vt:lpstr>Times New Roman</vt:lpstr>
      <vt:lpstr>Wingdings</vt:lpstr>
      <vt:lpstr>White</vt:lpstr>
      <vt:lpstr>Онлайн-курс по финансовой грамотности «Управляем личным бюджетом, накоплениями и инвестируем»</vt:lpstr>
      <vt:lpstr>Онлайн-курс по финансовой грамотности   «Управляем личным бюджетом, накоплениями и инвестируем»  2024 год</vt:lpstr>
      <vt:lpstr>Презентация PowerPoint</vt:lpstr>
      <vt:lpstr>Презентация PowerPoint</vt:lpstr>
      <vt:lpstr>Презентация PowerPoint</vt:lpstr>
      <vt:lpstr>Как это работает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nasti_22</cp:lastModifiedBy>
  <cp:revision>73</cp:revision>
  <dcterms:modified xsi:type="dcterms:W3CDTF">2025-04-18T14:02:14Z</dcterms:modified>
</cp:coreProperties>
</file>