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60" r:id="rId3"/>
    <p:sldId id="258" r:id="rId4"/>
    <p:sldId id="259" r:id="rId5"/>
    <p:sldId id="260" r:id="rId6"/>
    <p:sldId id="261" r:id="rId7"/>
    <p:sldId id="262" r:id="rId8"/>
    <p:sldId id="361" r:id="rId9"/>
    <p:sldId id="363" r:id="rId10"/>
    <p:sldId id="364" r:id="rId11"/>
    <p:sldId id="362" r:id="rId12"/>
    <p:sldId id="365" r:id="rId13"/>
    <p:sldId id="387" r:id="rId14"/>
    <p:sldId id="388" r:id="rId15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7"/>
    <p:restoredTop sz="95407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557" y="62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</a:rPr>
              <a:t>Начало обучения по программе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"Первые ступеньки в мир финансовой грамотности</a:t>
            </a:r>
            <a:r>
              <a:rPr lang="ru-RU" dirty="0">
                <a:solidFill>
                  <a:schemeClr val="tx1"/>
                </a:solidFill>
              </a:rPr>
              <a:t>"</a:t>
            </a:r>
          </a:p>
        </c:rich>
      </c:tx>
      <c:layout>
        <c:manualLayout>
          <c:xMode val="edge"/>
          <c:yMode val="edge"/>
          <c:x val="0.12533782731447426"/>
          <c:y val="1.8873752183670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281114021363416"/>
          <c:y val="0.49505529984621111"/>
          <c:w val="0.47208017743736636"/>
          <c:h val="0.4767343851280778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BBB-4DEE-AE7E-3493E719A0B4}"/>
              </c:ext>
            </c:extLst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BBB-4DEE-AE7E-3493E719A0B4}"/>
              </c:ext>
            </c:extLst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BBB-4DEE-AE7E-3493E719A0B4}"/>
              </c:ext>
            </c:extLst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BBB-4DEE-AE7E-3493E719A0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Сформирован</c:v>
                </c:pt>
                <c:pt idx="1">
                  <c:v>На стадии формирования</c:v>
                </c:pt>
                <c:pt idx="2">
                  <c:v>Не сформирован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</c:v>
                </c:pt>
                <c:pt idx="1">
                  <c:v>35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65-4447-9CE6-3C1FDDAF4A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</a:rPr>
              <a:t>Конец обучения по программе </a:t>
            </a:r>
          </a:p>
          <a:p>
            <a:pPr>
              <a:defRPr sz="1862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</a:rPr>
              <a:t>"Первые ступеньки в мир финансовой грамотности"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080591806118103"/>
          <c:y val="0.476004699118457"/>
          <c:w val="0.48445880365854038"/>
          <c:h val="0.502064347605968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BBB-4DEE-AE7E-3493E719A0B4}"/>
              </c:ext>
            </c:extLst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BBB-4DEE-AE7E-3493E719A0B4}"/>
              </c:ext>
            </c:extLst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BBB-4DEE-AE7E-3493E719A0B4}"/>
              </c:ext>
            </c:extLst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BBB-4DEE-AE7E-3493E719A0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Сформирован</c:v>
                </c:pt>
                <c:pt idx="1">
                  <c:v>На стадии формирования</c:v>
                </c:pt>
                <c:pt idx="2">
                  <c:v>Не сформирован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</c:v>
                </c:pt>
                <c:pt idx="1">
                  <c:v>22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65-4447-9CE6-3C1FDDAF4A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620">
              <a:defRPr/>
            </a:pPr>
            <a:fld id="{25840E08-38CE-4ECA-BDEB-CA7AEDF1FA3C}" type="slidenum">
              <a:rPr lang="ru-RU" smtClean="0">
                <a:solidFill>
                  <a:prstClr val="black"/>
                </a:solidFill>
                <a:latin typeface="Calibri"/>
              </a:rPr>
              <a:pPr defTabSz="915620">
                <a:defRPr/>
              </a:pPr>
              <a:t>12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55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620">
              <a:defRPr/>
            </a:pPr>
            <a:fld id="{25840E08-38CE-4ECA-BDEB-CA7AEDF1FA3C}" type="slidenum">
              <a:rPr lang="ru-RU" smtClean="0">
                <a:solidFill>
                  <a:prstClr val="black"/>
                </a:solidFill>
                <a:latin typeface="Calibri"/>
              </a:rPr>
              <a:pPr defTabSz="915620">
                <a:defRPr/>
              </a:pPr>
              <a:t>13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0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620">
              <a:defRPr/>
            </a:pPr>
            <a:fld id="{25840E08-38CE-4ECA-BDEB-CA7AEDF1FA3C}" type="slidenum">
              <a:rPr lang="ru-RU" smtClean="0">
                <a:solidFill>
                  <a:prstClr val="black"/>
                </a:solidFill>
                <a:latin typeface="Calibri"/>
              </a:rPr>
              <a:pPr defTabSz="915620">
                <a:defRPr/>
              </a:pPr>
              <a:t>14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0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493660" y="4855464"/>
            <a:ext cx="230832" cy="227242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2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97F3-8A2C-4D7A-8598-C7667BFBC64D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00443" y="4667250"/>
            <a:ext cx="234039" cy="227242"/>
          </a:xfrm>
        </p:spPr>
        <p:txBody>
          <a:bodyPr/>
          <a:lstStyle/>
          <a:p>
            <a:fld id="{219BEED6-39BF-451F-A025-F58639579B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500062"/>
            <a:ext cx="4292241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93581" y="4857750"/>
            <a:ext cx="234038" cy="227242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878"/>
          </a:p>
        </p:txBody>
      </p:sp>
    </p:spTree>
    <p:extLst>
      <p:ext uri="{BB962C8B-B14F-4D97-AF65-F5344CB8AC3E}">
        <p14:creationId xmlns:p14="http://schemas.microsoft.com/office/powerpoint/2010/main" val="1674833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8700443" y="4667250"/>
            <a:ext cx="234039" cy="227242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9" r:id="rId11"/>
    <p:sldLayoutId id="2147483670" r:id="rId12"/>
    <p:sldLayoutId id="2147483671" r:id="rId13"/>
    <p:sldLayoutId id="2147483672" r:id="rId14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5710" y="3886200"/>
            <a:ext cx="8882425" cy="1009719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практики: финансовое просвещение детей и молодежи  </a:t>
            </a:r>
          </a:p>
          <a:p>
            <a:r>
              <a:rPr lang="ru-RU" sz="1200" dirty="0"/>
              <a:t>Наименование субъекта: Костромская область </a:t>
            </a:r>
          </a:p>
          <a:p>
            <a:r>
              <a:rPr lang="ru-RU" sz="1200" dirty="0"/>
              <a:t>Автор практики: Муниципальное бюджетное дошкольное образовательное учреждение Костромского муниципального района Костромской области «Детский сад «Солнышко» посёлка Караваево», Зимина Татьяна Алексеевна, тел. </a:t>
            </a:r>
            <a:r>
              <a:rPr lang="en-US" sz="1200" dirty="0">
                <a:latin typeface="Proxima Nova Rg"/>
              </a:rPr>
              <a:t>8 (910) 951-26-60  </a:t>
            </a:r>
            <a:r>
              <a:rPr lang="ru-RU" sz="1200" dirty="0"/>
              <a:t>электронный адрес: </a:t>
            </a:r>
            <a:r>
              <a:rPr lang="en-US" sz="1200" dirty="0">
                <a:latin typeface="Proxima Nova Rg"/>
              </a:rPr>
              <a:t>ya.solntsee@mail.ru</a:t>
            </a:r>
            <a:endParaRPr lang="ru-RU" sz="1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145" y="1319670"/>
            <a:ext cx="3984704" cy="1185166"/>
          </a:xfrm>
        </p:spPr>
        <p:txBody>
          <a:bodyPr>
            <a:normAutofit/>
          </a:bodyPr>
          <a:lstStyle/>
          <a:p>
            <a:pPr algn="ctr" defTabSz="844083"/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«Первые ступеньки в мир финансовой грамотности»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9CEBF-8641-4D57-EC3E-60723ED43AFC}"/>
              </a:ext>
            </a:extLst>
          </p:cNvPr>
          <p:cNvSpPr txBox="1"/>
          <p:nvPr/>
        </p:nvSpPr>
        <p:spPr>
          <a:xfrm>
            <a:off x="105710" y="67249"/>
            <a:ext cx="1785435" cy="139525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19" y="242583"/>
            <a:ext cx="1257300" cy="107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75940-CD19-458A-B1DE-8AEF53AC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8" y="193964"/>
            <a:ext cx="7133750" cy="871913"/>
          </a:xfrm>
        </p:spPr>
        <p:txBody>
          <a:bodyPr/>
          <a:lstStyle/>
          <a:p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«Деньги и цена (стоимость)»</a:t>
            </a:r>
            <a:b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«Семейный бюджет»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FF187-32D5-439A-80C2-90C454EBBA27}"/>
              </a:ext>
            </a:extLst>
          </p:cNvPr>
          <p:cNvSpPr txBox="1"/>
          <p:nvPr/>
        </p:nvSpPr>
        <p:spPr>
          <a:xfrm>
            <a:off x="1171291" y="4309223"/>
            <a:ext cx="691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Занятие «Бюджет семьи» </a:t>
            </a:r>
          </a:p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на базе экономического факультета Костромской ГСХА</a:t>
            </a:r>
            <a:endParaRPr lang="ru-RU" sz="2000" b="0" spc="6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D:\Финансовая грамотность\Экскурсия на экфак\Экфак\100_8453.JPG">
            <a:extLst>
              <a:ext uri="{FF2B5EF4-FFF2-40B4-BE49-F238E27FC236}">
                <a16:creationId xmlns:a16="http://schemas.microsoft.com/office/drawing/2014/main" id="{80090352-F76B-4178-82FB-1D5EF48E6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18" y="1081354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0" name="Picture 2" descr="D:\Финансовая грамотность\Экскурсия на экфак\Экфак\100_8458.JPG">
            <a:extLst>
              <a:ext uri="{FF2B5EF4-FFF2-40B4-BE49-F238E27FC236}">
                <a16:creationId xmlns:a16="http://schemas.microsoft.com/office/drawing/2014/main" id="{E501BDCD-A47E-4D55-8810-CF1FE926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9878"/>
          <a:stretch>
            <a:fillRect/>
          </a:stretch>
        </p:blipFill>
        <p:spPr bwMode="auto">
          <a:xfrm>
            <a:off x="4350513" y="1072569"/>
            <a:ext cx="4527185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6261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E0753-5AB4-40DC-9351-BDF93786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" y="159327"/>
            <a:ext cx="7390059" cy="1066799"/>
          </a:xfrm>
        </p:spPr>
        <p:txBody>
          <a:bodyPr/>
          <a:lstStyle/>
          <a:p>
            <a:r>
              <a:rPr lang="ru-RU" sz="24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Блок 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«Реклама: правда и ложь, разум и чувства, желания и возможности» </a:t>
            </a:r>
            <a:br>
              <a:rPr lang="ru-RU" sz="24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тема «Реклама»</a:t>
            </a:r>
            <a:br>
              <a:rPr lang="ru-RU" sz="24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400" dirty="0"/>
          </a:p>
        </p:txBody>
      </p:sp>
      <p:pic>
        <p:nvPicPr>
          <p:cNvPr id="4" name="Picture 2" descr="D:\Вебинар 30.11.2021\Реклама\IMG_20211129_155154.jpg">
            <a:extLst>
              <a:ext uri="{FF2B5EF4-FFF2-40B4-BE49-F238E27FC236}">
                <a16:creationId xmlns:a16="http://schemas.microsoft.com/office/drawing/2014/main" id="{1E6CA6BD-D9F6-4C33-ACA1-C3B02EE30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3871" y="1348780"/>
            <a:ext cx="4224000" cy="3168000"/>
          </a:xfrm>
          <a:prstGeom prst="rect">
            <a:avLst/>
          </a:prstGeom>
          <a:noFill/>
        </p:spPr>
      </p:pic>
      <p:pic>
        <p:nvPicPr>
          <p:cNvPr id="5" name="Picture 3" descr="D:\Вебинар 30.11.2021\Реклама\IMG_20211129_155333.jpg">
            <a:extLst>
              <a:ext uri="{FF2B5EF4-FFF2-40B4-BE49-F238E27FC236}">
                <a16:creationId xmlns:a16="http://schemas.microsoft.com/office/drawing/2014/main" id="{1049EF55-38A2-45EE-978D-47C01864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131" y="1348780"/>
            <a:ext cx="4224000" cy="316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E8492-EF68-4B94-9567-6D040CDDC09D}"/>
              </a:ext>
            </a:extLst>
          </p:cNvPr>
          <p:cNvSpPr txBox="1"/>
          <p:nvPr/>
        </p:nvSpPr>
        <p:spPr>
          <a:xfrm>
            <a:off x="914400" y="4610502"/>
            <a:ext cx="6060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Словесная игра «Сочини рекламу» </a:t>
            </a:r>
          </a:p>
        </p:txBody>
      </p:sp>
    </p:spTree>
    <p:extLst>
      <p:ext uri="{BB962C8B-B14F-4D97-AF65-F5344CB8AC3E}">
        <p14:creationId xmlns:p14="http://schemas.microsoft.com/office/powerpoint/2010/main" val="40020277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69529783"/>
              </p:ext>
            </p:extLst>
          </p:nvPr>
        </p:nvGraphicFramePr>
        <p:xfrm>
          <a:off x="332509" y="737754"/>
          <a:ext cx="4077157" cy="424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8271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62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</a:rPr>
              <a:t>Диагностика уровня сформированности </a:t>
            </a:r>
          </a:p>
          <a:p>
            <a:pPr algn="ctr">
              <a:defRPr sz="1862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</a:rPr>
              <a:t>предпосылок финансовой грамотности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71848466"/>
              </p:ext>
            </p:extLst>
          </p:nvPr>
        </p:nvGraphicFramePr>
        <p:xfrm>
          <a:off x="4571999" y="820881"/>
          <a:ext cx="4184073" cy="4037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717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981" y="114300"/>
            <a:ext cx="8880763" cy="49876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Призеры и победители конкурсов различного уровня </a:t>
            </a:r>
          </a:p>
        </p:txBody>
      </p:sp>
      <p:pic>
        <p:nvPicPr>
          <p:cNvPr id="10" name="Содержимое 3" descr="Зимина победитель муницип. этап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636" y="742950"/>
            <a:ext cx="2513707" cy="3571295"/>
          </a:xfrm>
          <a:prstGeom prst="rect">
            <a:avLst/>
          </a:prstGeom>
        </p:spPr>
      </p:pic>
      <p:pic>
        <p:nvPicPr>
          <p:cNvPr id="12" name="Picture 2" descr="C:\Users\Татьяна\Для работы\Участие в конкурсах\Участие в конкурсе 2019-2020\Методический конкурс\Теребрина победитель муницип. этап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4659" y="709459"/>
            <a:ext cx="2543315" cy="3580229"/>
          </a:xfrm>
          <a:prstGeom prst="rect">
            <a:avLst/>
          </a:prstGeom>
          <a:noFill/>
        </p:spPr>
      </p:pic>
      <p:pic>
        <p:nvPicPr>
          <p:cNvPr id="9" name="Содержимое 9" descr="Зимина 1 мест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1183" y="1171287"/>
            <a:ext cx="2712027" cy="38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диплом 3 зимина Спиридонова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11727" y="594013"/>
            <a:ext cx="2552727" cy="3510000"/>
          </a:xfrm>
        </p:spPr>
      </p:pic>
      <p:pic>
        <p:nvPicPr>
          <p:cNvPr id="13" name="Содержимое 9" descr="диплом Бойкова Нужина Кулакова Керхер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0091" y="718704"/>
            <a:ext cx="2552182" cy="3510000"/>
          </a:xfrm>
          <a:prstGeom prst="rect">
            <a:avLst/>
          </a:prstGeom>
        </p:spPr>
      </p:pic>
      <p:pic>
        <p:nvPicPr>
          <p:cNvPr id="15" name="Содержимое 8" descr="Диплом Теребрина Седова Чигарева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1662" y="1397973"/>
            <a:ext cx="2552182" cy="3510000"/>
          </a:xfrm>
          <a:prstGeom prst="rect">
            <a:avLst/>
          </a:prstGeom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55417" y="10391"/>
            <a:ext cx="8984673" cy="4191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Призеры и победители конкурсов различного уровня </a:t>
            </a:r>
          </a:p>
        </p:txBody>
      </p:sp>
    </p:spTree>
    <p:extLst>
      <p:ext uri="{BB962C8B-B14F-4D97-AF65-F5344CB8AC3E}">
        <p14:creationId xmlns:p14="http://schemas.microsoft.com/office/powerpoint/2010/main" val="23187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71762" y="187774"/>
            <a:ext cx="4400550" cy="571500"/>
          </a:xfrm>
        </p:spPr>
        <p:txBody>
          <a:bodyPr>
            <a:noAutofit/>
          </a:bodyPr>
          <a:lstStyle/>
          <a:p>
            <a:pPr algn="ctr"/>
            <a:r>
              <a:rPr lang="ru-RU" alt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 взаимодействия участников образовательного процесса в сфере повышения финансовой грамотности</a:t>
            </a:r>
          </a:p>
        </p:txBody>
      </p:sp>
      <p:pic>
        <p:nvPicPr>
          <p:cNvPr id="11" name="Замещающее содержимое 10" descr="Сад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39" y="1460399"/>
            <a:ext cx="2128481" cy="180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Изображение 11" descr="Дети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0416" y="3209280"/>
            <a:ext cx="1906667" cy="1705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трелка вниз 12"/>
          <p:cNvSpPr/>
          <p:nvPr/>
        </p:nvSpPr>
        <p:spPr>
          <a:xfrm rot="17220000">
            <a:off x="3391393" y="2080011"/>
            <a:ext cx="1343501" cy="2569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878" dirty="0"/>
          </a:p>
        </p:txBody>
      </p:sp>
      <p:sp>
        <p:nvSpPr>
          <p:cNvPr id="14" name="Текстовое поле 13"/>
          <p:cNvSpPr txBox="1"/>
          <p:nvPr/>
        </p:nvSpPr>
        <p:spPr>
          <a:xfrm rot="1020000">
            <a:off x="2810623" y="3141156"/>
            <a:ext cx="2246060" cy="36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878" dirty="0"/>
              <a:t>- </a:t>
            </a:r>
            <a:r>
              <a:rPr lang="ru-RU" altLang="en-US" sz="878" dirty="0">
                <a:latin typeface="Times New Roman" pitchFamily="18" charset="0"/>
                <a:cs typeface="Times New Roman" pitchFamily="18" charset="0"/>
              </a:rPr>
              <a:t>Трудовое воспитание</a:t>
            </a:r>
          </a:p>
          <a:p>
            <a:r>
              <a:rPr lang="ru-RU" altLang="en-US" sz="878" dirty="0">
                <a:latin typeface="Times New Roman" pitchFamily="18" charset="0"/>
                <a:cs typeface="Times New Roman" pitchFamily="18" charset="0"/>
              </a:rPr>
              <a:t>- Формирование безопасного поведения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812" y="3408909"/>
            <a:ext cx="2577950" cy="1505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878" dirty="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25424" y="3324826"/>
            <a:ext cx="2487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200" dirty="0">
                <a:latin typeface="Times New Roman" pitchFamily="18" charset="0"/>
                <a:cs typeface="Times New Roman" pitchFamily="18" charset="0"/>
              </a:rPr>
              <a:t> Программа дополнительного образования по формированию предпосылок финансовой грамотности детей старшего дошкольного возраста «Первые ступеньки в мир финансовой грамотности»</a:t>
            </a:r>
            <a:r>
              <a:rPr lang="ru-RU" altLang="en-US" sz="1200" dirty="0"/>
              <a:t> </a:t>
            </a:r>
          </a:p>
        </p:txBody>
      </p:sp>
      <p:pic>
        <p:nvPicPr>
          <p:cNvPr id="4" name="Изображение 3" descr="родители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7950" y="857250"/>
            <a:ext cx="1228725" cy="1257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низ 4"/>
          <p:cNvSpPr/>
          <p:nvPr/>
        </p:nvSpPr>
        <p:spPr>
          <a:xfrm rot="15420000">
            <a:off x="3605518" y="-308110"/>
            <a:ext cx="1203857" cy="3239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878" dirty="0"/>
          </a:p>
        </p:txBody>
      </p:sp>
      <p:sp>
        <p:nvSpPr>
          <p:cNvPr id="6" name="Текстовое поле 5"/>
          <p:cNvSpPr txBox="1"/>
          <p:nvPr/>
        </p:nvSpPr>
        <p:spPr>
          <a:xfrm rot="20820000">
            <a:off x="2329803" y="1219553"/>
            <a:ext cx="2918412" cy="36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878" dirty="0">
                <a:latin typeface="Times New Roman" pitchFamily="18" charset="0"/>
                <a:cs typeface="Times New Roman" pitchFamily="18" charset="0"/>
              </a:rPr>
              <a:t>- Трансформация финансовых установок</a:t>
            </a:r>
          </a:p>
          <a:p>
            <a:r>
              <a:rPr lang="ru-RU" altLang="en-US" sz="878" dirty="0">
                <a:latin typeface="Times New Roman" pitchFamily="18" charset="0"/>
                <a:cs typeface="Times New Roman" pitchFamily="18" charset="0"/>
              </a:rPr>
              <a:t>- Развитие финансовой смекалки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345" y="102887"/>
            <a:ext cx="2514891" cy="1246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878" dirty="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00192" y="102887"/>
            <a:ext cx="2393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200" dirty="0">
                <a:latin typeface="Times New Roman" pitchFamily="18" charset="0"/>
                <a:cs typeface="Times New Roman" pitchFamily="18" charset="0"/>
              </a:rPr>
              <a:t>Программа педагогического сопровождения родителей по формированию предпосылок финансовой грамотности детей старшего дошкольного возраста</a:t>
            </a:r>
          </a:p>
        </p:txBody>
      </p:sp>
      <p:sp>
        <p:nvSpPr>
          <p:cNvPr id="10" name="Двойная стрелка вверх/вниз 9"/>
          <p:cNvSpPr/>
          <p:nvPr/>
        </p:nvSpPr>
        <p:spPr>
          <a:xfrm>
            <a:off x="6858000" y="2212526"/>
            <a:ext cx="285750" cy="8785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878" dirty="0"/>
          </a:p>
        </p:txBody>
      </p:sp>
      <p:sp>
        <p:nvSpPr>
          <p:cNvPr id="18" name="Стрелка вправо 17"/>
          <p:cNvSpPr/>
          <p:nvPr/>
        </p:nvSpPr>
        <p:spPr>
          <a:xfrm rot="21371903">
            <a:off x="2826641" y="1815276"/>
            <a:ext cx="2675744" cy="858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78" dirty="0"/>
          </a:p>
        </p:txBody>
      </p:sp>
      <p:sp>
        <p:nvSpPr>
          <p:cNvPr id="19" name="Текстовое поле 14"/>
          <p:cNvSpPr txBox="1"/>
          <p:nvPr/>
        </p:nvSpPr>
        <p:spPr>
          <a:xfrm rot="21373972">
            <a:off x="2827403" y="2074241"/>
            <a:ext cx="2545481" cy="36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878" dirty="0">
                <a:latin typeface="Times New Roman" pitchFamily="18" charset="0"/>
                <a:cs typeface="Times New Roman" pitchFamily="18" charset="0"/>
              </a:rPr>
              <a:t>Развитие компетенций, навыков, передача знаний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22" y="131619"/>
            <a:ext cx="7053655" cy="803564"/>
          </a:xfrm>
        </p:spPr>
        <p:txBody>
          <a:bodyPr/>
          <a:lstStyle/>
          <a:p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«Труд и продукт»</a:t>
            </a:r>
            <a:b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«Заготовки овощей и фруктов на зиму»</a:t>
            </a:r>
            <a:endParaRPr lang="ru-RU" sz="2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3EA4B7-CA8D-6C4F-B55A-69922FEED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5" y="2295728"/>
            <a:ext cx="3823249" cy="237152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Текст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Содержимое 9" descr="Моментальный снимок 1 (28.11.2021 8-07).png">
            <a:extLst>
              <a:ext uri="{FF2B5EF4-FFF2-40B4-BE49-F238E27FC236}">
                <a16:creationId xmlns:a16="http://schemas.microsoft.com/office/drawing/2014/main" id="{9E5B2726-8FF3-419F-A50C-479D65D4DC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5982"/>
          <a:stretch>
            <a:fillRect/>
          </a:stretch>
        </p:blipFill>
        <p:spPr>
          <a:xfrm>
            <a:off x="165652" y="1053244"/>
            <a:ext cx="4291012" cy="2876129"/>
          </a:xfrm>
          <a:prstGeom prst="rect">
            <a:avLst/>
          </a:prstGeom>
        </p:spPr>
      </p:pic>
      <p:pic>
        <p:nvPicPr>
          <p:cNvPr id="7" name="Содержимое 10" descr="Моментальный снимок 2 (28.11.2021 8-10).png">
            <a:extLst>
              <a:ext uri="{FF2B5EF4-FFF2-40B4-BE49-F238E27FC236}">
                <a16:creationId xmlns:a16="http://schemas.microsoft.com/office/drawing/2014/main" id="{47F1F225-2739-4207-9683-64D7498640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4212"/>
          <a:stretch>
            <a:fillRect/>
          </a:stretch>
        </p:blipFill>
        <p:spPr>
          <a:xfrm>
            <a:off x="4456664" y="1335553"/>
            <a:ext cx="4376315" cy="2872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5DF175-2C2D-4998-9979-571D80D43935}"/>
              </a:ext>
            </a:extLst>
          </p:cNvPr>
          <p:cNvSpPr txBox="1"/>
          <p:nvPr/>
        </p:nvSpPr>
        <p:spPr>
          <a:xfrm>
            <a:off x="468022" y="4406407"/>
            <a:ext cx="8042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«Встреча со школьниками «Мы вам расскажем о…</a:t>
            </a:r>
          </a:p>
          <a:p>
            <a:pPr algn="ctr"/>
            <a:r>
              <a:rPr lang="ru-RU" sz="2000" b="0" spc="600" dirty="0">
                <a:latin typeface="Tahoma" pitchFamily="34" charset="0"/>
                <a:ea typeface="Tahoma" pitchFamily="34" charset="0"/>
                <a:cs typeface="Tahoma" pitchFamily="34" charset="0"/>
              </a:rPr>
              <a:t>Сценка «Спор овощей»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A3331-1180-76E2-1BC5-BF2DFE39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" y="42083"/>
            <a:ext cx="8991600" cy="868334"/>
          </a:xfrm>
        </p:spPr>
        <p:txBody>
          <a:bodyPr/>
          <a:lstStyle/>
          <a:p>
            <a:r>
              <a:rPr lang="ru-RU" sz="27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Блок «Труд и продукт»</a:t>
            </a:r>
            <a:br>
              <a:rPr lang="ru-RU" sz="27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7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тема «Без труда не выловишь и рыбку из пруда»</a:t>
            </a:r>
            <a:br>
              <a:rPr lang="ru-RU" sz="270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7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DB393F-A165-FAE5-2E4F-8F3C2FD93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708" y="3807229"/>
            <a:ext cx="4236461" cy="57219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Экскурсия «Ударники труда»</a:t>
            </a:r>
          </a:p>
          <a:p>
            <a:endParaRPr lang="ru-RU" dirty="0"/>
          </a:p>
        </p:txBody>
      </p:sp>
      <p:pic>
        <p:nvPicPr>
          <p:cNvPr id="4" name="Picture 3" descr="C:\Users\yasol\Desktop\С ноутбука\C\Desktop\Библиотека\Фото библиотеки\100_2937.JPG">
            <a:extLst>
              <a:ext uri="{FF2B5EF4-FFF2-40B4-BE49-F238E27FC236}">
                <a16:creationId xmlns:a16="http://schemas.microsoft.com/office/drawing/2014/main" id="{D3DA94AB-2C71-4C98-B8AE-9789CA3C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83834" y="1421719"/>
            <a:ext cx="4090417" cy="3067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9499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244604"/>
            <a:ext cx="8569035" cy="682727"/>
          </a:xfrm>
        </p:spPr>
        <p:txBody>
          <a:bodyPr/>
          <a:lstStyle/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«Деньги и цена (стоимость)»</a:t>
            </a:r>
            <a:b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«Знакомство с профессией менеджера банка»</a:t>
            </a:r>
            <a:endParaRPr lang="ru-RU" sz="2400" dirty="0"/>
          </a:p>
        </p:txBody>
      </p:sp>
      <p:pic>
        <p:nvPicPr>
          <p:cNvPr id="4" name="Picture 2" descr="D:\Вебинар 30.11.2021\Фото с Кадыр-Али\IMG_20211118_101324.jpg">
            <a:extLst>
              <a:ext uri="{FF2B5EF4-FFF2-40B4-BE49-F238E27FC236}">
                <a16:creationId xmlns:a16="http://schemas.microsoft.com/office/drawing/2014/main" id="{3F045CFF-0228-4CBD-B2A5-3A9F9CE0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772"/>
          <a:stretch>
            <a:fillRect/>
          </a:stretch>
        </p:blipFill>
        <p:spPr bwMode="auto">
          <a:xfrm>
            <a:off x="4648206" y="1088015"/>
            <a:ext cx="4159998" cy="3420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5" name="Picture 3" descr="D:\Вебинар 30.11.2021\Фото с Кадыр-Али\IMG_20211118_100811.jpg">
            <a:extLst>
              <a:ext uri="{FF2B5EF4-FFF2-40B4-BE49-F238E27FC236}">
                <a16:creationId xmlns:a16="http://schemas.microsoft.com/office/drawing/2014/main" id="{63D26A3E-4BE5-4A68-825D-EB23848E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939" r="9091"/>
          <a:stretch>
            <a:fillRect/>
          </a:stretch>
        </p:blipFill>
        <p:spPr bwMode="auto">
          <a:xfrm>
            <a:off x="228597" y="1088014"/>
            <a:ext cx="4315458" cy="3420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Текст 7">
            <a:extLst>
              <a:ext uri="{FF2B5EF4-FFF2-40B4-BE49-F238E27FC236}">
                <a16:creationId xmlns:a16="http://schemas.microsoft.com/office/drawing/2014/main" id="{4EB0A96E-2DA8-4F93-95B3-1CB1B4DC37A9}"/>
              </a:ext>
            </a:extLst>
          </p:cNvPr>
          <p:cNvSpPr txBox="1">
            <a:spLocks/>
          </p:cNvSpPr>
          <p:nvPr/>
        </p:nvSpPr>
        <p:spPr>
          <a:xfrm>
            <a:off x="1114476" y="4511419"/>
            <a:ext cx="6560942" cy="38747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Встреча с интересными людьми «Менеджер банка»</a:t>
            </a:r>
          </a:p>
        </p:txBody>
      </p:sp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4" y="228600"/>
            <a:ext cx="7300004" cy="837277"/>
          </a:xfrm>
        </p:spPr>
        <p:txBody>
          <a:bodyPr/>
          <a:lstStyle/>
          <a:p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«Деньги и цена (стоимость)»</a:t>
            </a:r>
            <a:b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«Как появились деньги»</a:t>
            </a:r>
            <a:endParaRPr lang="ru-RU" sz="2800" dirty="0"/>
          </a:p>
        </p:txBody>
      </p:sp>
      <p:pic>
        <p:nvPicPr>
          <p:cNvPr id="4" name="Picture 2" descr="D:\Финансовая грамотность\Экскурсия на экфак\Экфак\100_8388.JPG">
            <a:extLst>
              <a:ext uri="{FF2B5EF4-FFF2-40B4-BE49-F238E27FC236}">
                <a16:creationId xmlns:a16="http://schemas.microsoft.com/office/drawing/2014/main" id="{B8179CD8-301F-4B2C-914B-2A3AE94C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07077"/>
            <a:ext cx="4320000" cy="3240000"/>
          </a:xfrm>
          <a:prstGeom prst="rect">
            <a:avLst/>
          </a:prstGeom>
          <a:ln w="12700">
            <a:noFill/>
            <a:miter lim="400000"/>
          </a:ln>
          <a:effectLst>
            <a:softEdge rad="112500"/>
          </a:effectLst>
        </p:spPr>
      </p:pic>
      <p:pic>
        <p:nvPicPr>
          <p:cNvPr id="5" name="Picture 3" descr="D:\Финансовая грамотность\Экскурсия на экфак\Экфак\100_8397.JPG">
            <a:extLst>
              <a:ext uri="{FF2B5EF4-FFF2-40B4-BE49-F238E27FC236}">
                <a16:creationId xmlns:a16="http://schemas.microsoft.com/office/drawing/2014/main" id="{073084DA-D334-4DD2-A4F6-83986114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98417"/>
            <a:ext cx="4319999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9">
            <a:extLst>
              <a:ext uri="{FF2B5EF4-FFF2-40B4-BE49-F238E27FC236}">
                <a16:creationId xmlns:a16="http://schemas.microsoft.com/office/drawing/2014/main" id="{68CDD08D-D55E-4D33-91B1-60B4AF57A98F}"/>
              </a:ext>
            </a:extLst>
          </p:cNvPr>
          <p:cNvSpPr txBox="1">
            <a:spLocks/>
          </p:cNvSpPr>
          <p:nvPr/>
        </p:nvSpPr>
        <p:spPr>
          <a:xfrm>
            <a:off x="1177637" y="4430805"/>
            <a:ext cx="5764306" cy="470648"/>
          </a:xfrm>
          <a:prstGeom prst="rect">
            <a:avLst/>
          </a:prstGeom>
        </p:spPr>
        <p:txBody>
          <a:bodyPr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ru-RU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Счетчик-сортировщик монет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Cassida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C100</a:t>
            </a:r>
            <a:r>
              <a:rPr lang="ru-RU" sz="20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9618-E0AE-42D3-03C9-6DF0DBC9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2" y="187036"/>
            <a:ext cx="6888265" cy="878841"/>
          </a:xfrm>
        </p:spPr>
        <p:txBody>
          <a:bodyPr/>
          <a:lstStyle/>
          <a:p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«Деньги и цена (стоимость)»</a:t>
            </a:r>
            <a:b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«Как появились деньги»</a:t>
            </a:r>
            <a:endParaRPr lang="ru-RU" sz="2800" dirty="0"/>
          </a:p>
        </p:txBody>
      </p:sp>
      <p:pic>
        <p:nvPicPr>
          <p:cNvPr id="4" name="Picture 2" descr="D:\Финансовая грамотность\Экскурсия на экфак\Экфак\100_8401.JPG">
            <a:extLst>
              <a:ext uri="{FF2B5EF4-FFF2-40B4-BE49-F238E27FC236}">
                <a16:creationId xmlns:a16="http://schemas.microsoft.com/office/drawing/2014/main" id="{21568B47-C416-46C9-A216-E5DB5E084EA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26" y="1078449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BA0148F9-E616-4B0B-A605-655970ECAF57}"/>
              </a:ext>
            </a:extLst>
          </p:cNvPr>
          <p:cNvSpPr txBox="1">
            <a:spLocks/>
          </p:cNvSpPr>
          <p:nvPr/>
        </p:nvSpPr>
        <p:spPr>
          <a:xfrm>
            <a:off x="98126" y="4294671"/>
            <a:ext cx="4238347" cy="713747"/>
          </a:xfrm>
          <a:prstGeom prst="rect">
            <a:avLst/>
          </a:prstGeom>
        </p:spPr>
        <p:txBody>
          <a:bodyPr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Счетчик-сортировщик монет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Cassida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C100 </a:t>
            </a:r>
          </a:p>
        </p:txBody>
      </p:sp>
      <p:pic>
        <p:nvPicPr>
          <p:cNvPr id="6" name="Picture 2" descr="D:\Финансовая грамотность\Экскурсия на экфак\Экфак\100_8420.JPG">
            <a:extLst>
              <a:ext uri="{FF2B5EF4-FFF2-40B4-BE49-F238E27FC236}">
                <a16:creationId xmlns:a16="http://schemas.microsoft.com/office/drawing/2014/main" id="{C1D28367-3059-4BC8-8BB3-42B77020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65877"/>
            <a:ext cx="4319999" cy="3240000"/>
          </a:xfrm>
          <a:prstGeom prst="rect">
            <a:avLst/>
          </a:prstGeom>
          <a:ln w="12700">
            <a:noFill/>
            <a:miter lim="400000"/>
          </a:ln>
          <a:effectLst>
            <a:softEdge rad="1125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7" name="Текст 9">
            <a:extLst>
              <a:ext uri="{FF2B5EF4-FFF2-40B4-BE49-F238E27FC236}">
                <a16:creationId xmlns:a16="http://schemas.microsoft.com/office/drawing/2014/main" id="{21F51902-ACFC-47A5-BF2D-9D0EDA0588EE}"/>
              </a:ext>
            </a:extLst>
          </p:cNvPr>
          <p:cNvSpPr txBox="1">
            <a:spLocks/>
          </p:cNvSpPr>
          <p:nvPr/>
        </p:nvSpPr>
        <p:spPr>
          <a:xfrm>
            <a:off x="4657892" y="4229099"/>
            <a:ext cx="4148214" cy="727365"/>
          </a:xfrm>
          <a:prstGeom prst="rect">
            <a:avLst/>
          </a:prstGeom>
        </p:spPr>
        <p:txBody>
          <a:bodyPr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Kisan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K2 - </a:t>
            </a:r>
            <a:r>
              <a:rPr lang="ru-RU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Двухкарманный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сортировщик банкнот </a:t>
            </a:r>
            <a:endParaRPr lang="ru-RU" sz="2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75940-CD19-458A-B1DE-8AEF53AC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8" y="193964"/>
            <a:ext cx="7133750" cy="871913"/>
          </a:xfrm>
        </p:spPr>
        <p:txBody>
          <a:bodyPr/>
          <a:lstStyle/>
          <a:p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«Деньги и цена (стоимость)»</a:t>
            </a:r>
            <a:b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«Семейный бюджет»</a:t>
            </a:r>
            <a:endParaRPr lang="ru-RU" sz="2800" dirty="0"/>
          </a:p>
        </p:txBody>
      </p:sp>
      <p:pic>
        <p:nvPicPr>
          <p:cNvPr id="4" name="Picture 2" descr="C:\Users\Татьяна\Desktop\Профориентация проект\Фото\Экскурсия на экфак КГСХА\100_8426.JPG">
            <a:extLst>
              <a:ext uri="{FF2B5EF4-FFF2-40B4-BE49-F238E27FC236}">
                <a16:creationId xmlns:a16="http://schemas.microsoft.com/office/drawing/2014/main" id="{22FB04D5-FFCB-4B91-980A-40983F42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545" t="11212" b="18485"/>
          <a:stretch>
            <a:fillRect/>
          </a:stretch>
        </p:blipFill>
        <p:spPr bwMode="auto">
          <a:xfrm>
            <a:off x="277091" y="1134340"/>
            <a:ext cx="4022068" cy="3240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5" name="Picture 3" descr="C:\Users\Татьяна\Desktop\Профориентация проект\Фото\Экскурсия на экфак КГСХА\100_8431.JPG">
            <a:extLst>
              <a:ext uri="{FF2B5EF4-FFF2-40B4-BE49-F238E27FC236}">
                <a16:creationId xmlns:a16="http://schemas.microsoft.com/office/drawing/2014/main" id="{0D622BB2-7A9F-4BFE-86FF-46CBFA0B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01782"/>
            <a:ext cx="4320000" cy="324000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FF187-32D5-439A-80C2-90C454EBBA27}"/>
              </a:ext>
            </a:extLst>
          </p:cNvPr>
          <p:cNvSpPr txBox="1"/>
          <p:nvPr/>
        </p:nvSpPr>
        <p:spPr>
          <a:xfrm>
            <a:off x="1171291" y="4309223"/>
            <a:ext cx="691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Занятие «Бюджет семьи» </a:t>
            </a:r>
          </a:p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на базе экономического факультета Костромской ГСХА</a:t>
            </a:r>
            <a:endParaRPr lang="ru-RU" sz="2000" b="0" spc="6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894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75940-CD19-458A-B1DE-8AEF53AC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8" y="193964"/>
            <a:ext cx="7133750" cy="871913"/>
          </a:xfrm>
        </p:spPr>
        <p:txBody>
          <a:bodyPr/>
          <a:lstStyle/>
          <a:p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Блок «Деньги и цена (стоимость)»</a:t>
            </a:r>
            <a:b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«Семейный бюджет»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FF187-32D5-439A-80C2-90C454EBBA27}"/>
              </a:ext>
            </a:extLst>
          </p:cNvPr>
          <p:cNvSpPr txBox="1"/>
          <p:nvPr/>
        </p:nvSpPr>
        <p:spPr>
          <a:xfrm>
            <a:off x="1171291" y="4309223"/>
            <a:ext cx="691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Занятие «Бюджет семьи» </a:t>
            </a:r>
          </a:p>
          <a:p>
            <a:pPr algn="ctr"/>
            <a:r>
              <a:rPr lang="ru-RU" sz="20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на базе экономического факультета Костромской ГСХА</a:t>
            </a:r>
            <a:endParaRPr lang="ru-RU" sz="2000" b="0" spc="6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Users\Татьяна\Desktop\Профориентация проект\Фото\Экскурсия на экфак КГСХА\100_8440.JPG">
            <a:extLst>
              <a:ext uri="{FF2B5EF4-FFF2-40B4-BE49-F238E27FC236}">
                <a16:creationId xmlns:a16="http://schemas.microsoft.com/office/drawing/2014/main" id="{198CE30D-96D5-409F-B877-89AC2092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5973"/>
            <a:ext cx="4320000" cy="324000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8" name="Picture 3" descr="C:\Users\Татьяна\Desktop\Профориентация проект\Фото\Экскурсия на экфак КГСХА\100_8445.JPG">
            <a:extLst>
              <a:ext uri="{FF2B5EF4-FFF2-40B4-BE49-F238E27FC236}">
                <a16:creationId xmlns:a16="http://schemas.microsoft.com/office/drawing/2014/main" id="{48CB6A60-8437-41FF-BADD-843CE816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247" y="1165973"/>
            <a:ext cx="4320000" cy="324000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1611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403</Words>
  <Application>Microsoft Office PowerPoint</Application>
  <PresentationFormat>Экран (16:9)</PresentationFormat>
  <Paragraphs>51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Calibri</vt:lpstr>
      <vt:lpstr>Helvetica Neue</vt:lpstr>
      <vt:lpstr>Helvetica Neue Light</vt:lpstr>
      <vt:lpstr>Helvetica Neue Medium</vt:lpstr>
      <vt:lpstr>Proxima Nova Rg</vt:lpstr>
      <vt:lpstr>Tahoma</vt:lpstr>
      <vt:lpstr>Times New Roman</vt:lpstr>
      <vt:lpstr>White</vt:lpstr>
      <vt:lpstr>«Первые ступеньки в мир финансовой грамотности»</vt:lpstr>
      <vt:lpstr>Система взаимодействия участников образовательного процесса в сфере повышения финансовой грамотности</vt:lpstr>
      <vt:lpstr>Блок «Труд и продукт» тема «Заготовки овощей и фруктов на зиму»</vt:lpstr>
      <vt:lpstr>Блок «Труд и продукт» тема «Без труда не выловишь и рыбку из пруда» </vt:lpstr>
      <vt:lpstr>Блок «Деньги и цена (стоимость)» тема «Знакомство с профессией менеджера банка»</vt:lpstr>
      <vt:lpstr>Блок «Деньги и цена (стоимость)» тема «Как появились деньги»</vt:lpstr>
      <vt:lpstr>Блок «Деньги и цена (стоимость)» тема «Как появились деньги»</vt:lpstr>
      <vt:lpstr>Блок «Деньги и цена (стоимость)» тема «Семейный бюджет»</vt:lpstr>
      <vt:lpstr>Блок «Деньги и цена (стоимость)» тема «Семейный бюджет»</vt:lpstr>
      <vt:lpstr>Блок «Деньги и цена (стоимость)» тема «Семейный бюджет»</vt:lpstr>
      <vt:lpstr>Блок «Реклама: правда и ложь, разум и чувства, желания и возможности»  тема «Реклама» </vt:lpstr>
      <vt:lpstr>Презентация PowerPoint</vt:lpstr>
      <vt:lpstr>Призеры и победители конкурсов различного уровня </vt:lpstr>
      <vt:lpstr>Призеры и победители конкурсов различного уровня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DATA</cp:lastModifiedBy>
  <cp:revision>62</cp:revision>
  <dcterms:modified xsi:type="dcterms:W3CDTF">2025-04-15T19:28:40Z</dcterms:modified>
</cp:coreProperties>
</file>