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</p:sldIdLst>
  <p:sldSz cx="9144000" cy="5143500" type="screen16x9"/>
  <p:notesSz cx="6797675" cy="9926638"/>
  <p:defaultTextStyle>
    <a:defPPr>
      <a:defRPr lang="ru-RU"/>
    </a:defPPr>
    <a:lvl1pPr algn="l" defTabSz="320675" rtl="0" fontAlgn="base">
      <a:spcBef>
        <a:spcPct val="0"/>
      </a:spcBef>
      <a:spcAft>
        <a:spcPct val="0"/>
      </a:spcAft>
      <a:defRPr sz="11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1pPr>
    <a:lvl2pPr marL="457200" indent="-279400" algn="l" defTabSz="320675" rtl="0" fontAlgn="base">
      <a:spcBef>
        <a:spcPct val="0"/>
      </a:spcBef>
      <a:spcAft>
        <a:spcPct val="0"/>
      </a:spcAft>
      <a:defRPr sz="11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2pPr>
    <a:lvl3pPr marL="914400" indent="-558800" algn="l" defTabSz="320675" rtl="0" fontAlgn="base">
      <a:spcBef>
        <a:spcPct val="0"/>
      </a:spcBef>
      <a:spcAft>
        <a:spcPct val="0"/>
      </a:spcAft>
      <a:defRPr sz="11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3pPr>
    <a:lvl4pPr marL="1371600" indent="-838200" algn="l" defTabSz="320675" rtl="0" fontAlgn="base">
      <a:spcBef>
        <a:spcPct val="0"/>
      </a:spcBef>
      <a:spcAft>
        <a:spcPct val="0"/>
      </a:spcAft>
      <a:defRPr sz="11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4pPr>
    <a:lvl5pPr marL="1828800" indent="-1116013" algn="l" defTabSz="320675" rtl="0" fontAlgn="base">
      <a:spcBef>
        <a:spcPct val="0"/>
      </a:spcBef>
      <a:spcAft>
        <a:spcPct val="0"/>
      </a:spcAft>
      <a:defRPr sz="11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5pPr>
    <a:lvl6pPr marL="2286000" algn="l" defTabSz="914400" rtl="0" eaLnBrk="1" latinLnBrk="0" hangingPunct="1">
      <a:defRPr sz="11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6pPr>
    <a:lvl7pPr marL="2743200" algn="l" defTabSz="914400" rtl="0" eaLnBrk="1" latinLnBrk="0" hangingPunct="1">
      <a:defRPr sz="11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7pPr>
    <a:lvl8pPr marL="3200400" algn="l" defTabSz="914400" rtl="0" eaLnBrk="1" latinLnBrk="0" hangingPunct="1">
      <a:defRPr sz="11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8pPr>
    <a:lvl9pPr marL="3657600" algn="l" defTabSz="914400" rtl="0" eaLnBrk="1" latinLnBrk="0" hangingPunct="1">
      <a:defRPr sz="11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4FB9B3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>
      <p:cViewPr>
        <p:scale>
          <a:sx n="140" d="100"/>
          <a:sy n="140" d="100"/>
        </p:scale>
        <p:origin x="-804" y="-34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0443" y="0"/>
            <a:ext cx="2945659" cy="49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defRPr sz="1200"/>
            </a:lvl1pPr>
          </a:lstStyle>
          <a:p>
            <a:pPr>
              <a:defRPr/>
            </a:pPr>
            <a:fld id="{5C1F3FC9-BEC9-4CDB-8300-CF1CA74E2C4C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13316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0443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0">
              <a:defRPr sz="1200"/>
            </a:lvl1pPr>
          </a:lstStyle>
          <a:p>
            <a:pPr>
              <a:defRPr/>
            </a:pPr>
            <a:fld id="{DD41EC68-2541-42F2-8BA3-6F60C22B9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2291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7780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17780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17780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17780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177800" rtl="0" eaLnBrk="0" fontAlgn="base" hangingPunct="0">
      <a:lnSpc>
        <a:spcPct val="118000"/>
      </a:lnSpc>
      <a:spcBef>
        <a:spcPct val="30000"/>
      </a:spcBef>
      <a:spcAft>
        <a:spcPct val="0"/>
      </a:spcAft>
      <a:defRPr sz="8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8308" eaLnBrk="1" fontAlgn="auto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858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8308" eaLnBrk="1" fontAlgn="auto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858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 userDrawn="1"/>
        </p:nvPicPr>
        <p:blipFill>
          <a:blip r:embed="rId2" cstate="print"/>
          <a:srcRect t="20134"/>
          <a:stretch>
            <a:fillRect/>
          </a:stretch>
        </p:blipFill>
        <p:spPr bwMode="auto">
          <a:xfrm>
            <a:off x="0" y="103505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138" y="322263"/>
            <a:ext cx="19113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4AD9-126F-4A97-9920-7B3DCD38A7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3175"/>
            <a:ext cx="915828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заголовка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/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dirty="0"/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pPr lvl="0"/>
            <a:endParaRPr lang="ru-RU" noProof="0">
              <a:sym typeface="Helvetica Neue"/>
            </a:endParaRP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F8BA-39DC-4927-81C8-B969297C65B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7175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заголовка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dirty="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5181-2E98-4127-9F7E-EDF5D06575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заголовка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dirty="0"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90B8-80A1-44CC-8888-D94B5489A00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заголовка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dirty="0"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92A3-D863-4907-8709-67042A804B4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заголовка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dirty="0"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E6EC-AA8D-4566-8535-F5049E479A5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заголовка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dirty="0"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D9F7-4E6D-46CB-8835-B3F3E622A3C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7938"/>
            <a:ext cx="9142412" cy="515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заголовка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dirty="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DE7B-D708-42CF-BAB2-455EABCD44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1588"/>
            <a:ext cx="9145587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заголовка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/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err="1"/>
              <a:t>Образец текста</a:t>
            </a:r>
          </a:p>
          <a:p>
            <a:pPr lvl="1"/>
            <a:r>
              <a:rPr lang="ru-RU" dirty="0" err="1"/>
              <a:t>Второй уровень</a:t>
            </a:r>
          </a:p>
          <a:p>
            <a:pPr lvl="2"/>
            <a:r>
              <a:rPr lang="ru-RU" dirty="0" err="1"/>
              <a:t>Третий уровень</a:t>
            </a:r>
          </a:p>
          <a:p>
            <a:pPr lvl="3"/>
            <a:r>
              <a:rPr lang="ru-RU" dirty="0" err="1"/>
              <a:t>Четвертый уровень</a:t>
            </a:r>
          </a:p>
          <a:p>
            <a:pPr lvl="4"/>
            <a:r>
              <a:rPr lang="ru-RU" dirty="0" err="1"/>
              <a:t>Пятый уровень</a:t>
            </a:r>
            <a:endParaRPr dirty="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031C-8E34-4E0E-8A1B-34E99AFA59D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6350" y="0"/>
            <a:ext cx="9155113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633413" y="382588"/>
            <a:ext cx="6888162" cy="682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Neue Medium"/>
              </a:rPr>
              <a:t>ТЕКСТ ЗАГОЛОВКА</a:t>
            </a:r>
          </a:p>
        </p:txBody>
      </p:sp>
      <p:sp>
        <p:nvSpPr>
          <p:cNvPr id="1028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633413" y="1181100"/>
            <a:ext cx="7877175" cy="3486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Neue"/>
              </a:rPr>
              <a:t>Уровень текста 1</a:t>
            </a:r>
          </a:p>
          <a:p>
            <a:pPr lvl="1"/>
            <a:r>
              <a:rPr lang="ru-RU" smtClean="0">
                <a:sym typeface="Helvetica Neue"/>
              </a:rPr>
              <a:t>Уровень текста 2</a:t>
            </a:r>
          </a:p>
          <a:p>
            <a:pPr lvl="2"/>
            <a:r>
              <a:rPr lang="ru-RU" smtClean="0">
                <a:sym typeface="Helvetica Neue"/>
              </a:rPr>
              <a:t>Уровень текста 3</a:t>
            </a:r>
          </a:p>
          <a:p>
            <a:pPr lvl="3"/>
            <a:r>
              <a:rPr lang="ru-RU" smtClean="0">
                <a:sym typeface="Helvetica Neue"/>
              </a:rPr>
              <a:t>Уровень текста 4</a:t>
            </a:r>
          </a:p>
          <a:p>
            <a:pPr lvl="4"/>
            <a:r>
              <a:rPr lang="ru-RU" smtClean="0">
                <a:sym typeface="Helvetica Neue"/>
              </a:rP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613" y="4667250"/>
            <a:ext cx="214312" cy="2270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321945" fontAlgn="auto" hangingPunct="0">
              <a:spcBef>
                <a:spcPts val="0"/>
              </a:spcBef>
              <a:spcAft>
                <a:spcPts val="0"/>
              </a:spcAft>
              <a:defRPr sz="810" b="0" kern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/>
            </a:pPr>
            <a:fld id="{4082D4A2-33D7-4EA4-9048-DDAF740B9D4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8" r:id="rId10"/>
  </p:sldLayoutIdLst>
  <p:transition spd="med"/>
  <p:txStyles>
    <p:titleStyle>
      <a:lvl1pPr algn="l" defTabSz="277813" rtl="0" eaLnBrk="0" fontAlgn="base" hangingPunct="0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algn="l" defTabSz="277813" rtl="0" eaLnBrk="0" fontAlgn="base" hangingPunct="0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Proxima Nova Rg"/>
          <a:ea typeface="+mn-ea"/>
          <a:cs typeface="+mn-cs"/>
          <a:sym typeface="Helvetica Neue Medium"/>
        </a:defRPr>
      </a:lvl2pPr>
      <a:lvl3pPr algn="l" defTabSz="277813" rtl="0" eaLnBrk="0" fontAlgn="base" hangingPunct="0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Proxima Nova Rg"/>
          <a:ea typeface="+mn-ea"/>
          <a:cs typeface="+mn-cs"/>
          <a:sym typeface="Helvetica Neue Medium"/>
        </a:defRPr>
      </a:lvl3pPr>
      <a:lvl4pPr algn="l" defTabSz="277813" rtl="0" eaLnBrk="0" fontAlgn="base" hangingPunct="0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Proxima Nova Rg"/>
          <a:ea typeface="+mn-ea"/>
          <a:cs typeface="+mn-cs"/>
          <a:sym typeface="Helvetica Neue Medium"/>
        </a:defRPr>
      </a:lvl4pPr>
      <a:lvl5pPr algn="l" defTabSz="277813" rtl="0" eaLnBrk="0" fontAlgn="base" hangingPunct="0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Proxima Nova Rg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indent="-214313" algn="l" defTabSz="277813" rtl="0" eaLnBrk="0" fontAlgn="base" hangingPunct="0">
        <a:spcBef>
          <a:spcPts val="400"/>
        </a:spcBef>
        <a:spcAft>
          <a:spcPts val="400"/>
        </a:spcAft>
        <a:buSzPct val="125000"/>
        <a:buChar char="•"/>
        <a:defRPr sz="1200">
          <a:solidFill>
            <a:srgbClr val="000000"/>
          </a:solidFill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indent="-214313" algn="l" defTabSz="277813" rtl="0" eaLnBrk="0" fontAlgn="base" hangingPunct="0">
        <a:spcBef>
          <a:spcPts val="400"/>
        </a:spcBef>
        <a:spcAft>
          <a:spcPts val="400"/>
        </a:spcAft>
        <a:buSzPct val="125000"/>
        <a:buChar char="•"/>
        <a:defRPr sz="1200">
          <a:solidFill>
            <a:srgbClr val="000000"/>
          </a:solidFill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indent="-214313" algn="l" defTabSz="277813" rtl="0" eaLnBrk="0" fontAlgn="base" hangingPunct="0">
        <a:spcBef>
          <a:spcPts val="400"/>
        </a:spcBef>
        <a:spcAft>
          <a:spcPts val="400"/>
        </a:spcAft>
        <a:buSzPct val="125000"/>
        <a:buChar char="•"/>
        <a:defRPr sz="1200">
          <a:solidFill>
            <a:srgbClr val="000000"/>
          </a:solidFill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indent="-214313" algn="l" defTabSz="277813" rtl="0" eaLnBrk="0" fontAlgn="base" hangingPunct="0">
        <a:spcBef>
          <a:spcPts val="400"/>
        </a:spcBef>
        <a:spcAft>
          <a:spcPts val="400"/>
        </a:spcAft>
        <a:buSzPct val="125000"/>
        <a:buChar char="•"/>
        <a:defRPr sz="1200">
          <a:solidFill>
            <a:srgbClr val="000000"/>
          </a:solidFill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indent="-214313" algn="l" defTabSz="277813" rtl="0" eaLnBrk="0" fontAlgn="base" hangingPunct="0">
        <a:spcBef>
          <a:spcPts val="400"/>
        </a:spcBef>
        <a:spcAft>
          <a:spcPts val="400"/>
        </a:spcAft>
        <a:buSzPct val="125000"/>
        <a:buChar char="•"/>
        <a:defRPr sz="1200">
          <a:solidFill>
            <a:srgbClr val="000000"/>
          </a:solidFill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125" y="3722688"/>
            <a:ext cx="4379913" cy="635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945" fontAlgn="auto" hangingPunct="0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338" name="Текст 2"/>
          <p:cNvSpPr txBox="1">
            <a:spLocks noGrp="1"/>
          </p:cNvSpPr>
          <p:nvPr>
            <p:ph type="body" sz="quarter" idx="1"/>
          </p:nvPr>
        </p:nvSpPr>
        <p:spPr>
          <a:xfrm>
            <a:off x="258763" y="3740150"/>
            <a:ext cx="8626475" cy="37782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Proxima Nova Rg"/>
              </a:rPr>
              <a:t>Направление практики </a:t>
            </a:r>
            <a:r>
              <a:rPr lang="ru-RU" sz="1200" b="0" dirty="0" smtClean="0">
                <a:latin typeface="Proxima Nova Rg"/>
              </a:rPr>
              <a:t>-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достижение планируемых результатов, обеспечивающих развитие личности  воспитанников, их мотивации к познанию, приобщение к общечеловеческим ценностям.  </a:t>
            </a:r>
            <a:endParaRPr lang="ru-RU" sz="1200" b="0" dirty="0" smtClean="0">
              <a:latin typeface="Proxima Nova Rg"/>
            </a:endParaRPr>
          </a:p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Proxima Nova Rg"/>
              </a:rPr>
              <a:t>Наименование субъекта: </a:t>
            </a:r>
            <a:r>
              <a:rPr lang="ru-RU" sz="1200" b="0" dirty="0" smtClean="0">
                <a:latin typeface="Proxima Nova Rg"/>
              </a:rPr>
              <a:t>Костромская область</a:t>
            </a:r>
          </a:p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Proxima Nova Rg"/>
              </a:rPr>
              <a:t>Автор практики: </a:t>
            </a:r>
            <a:r>
              <a:rPr lang="ru-RU" sz="1200" b="0" dirty="0" smtClean="0">
                <a:latin typeface="Times New Roman" pitchFamily="18" charset="0"/>
              </a:rPr>
              <a:t>ГКУ КО «Островский центр помощи детям, оставшимся без попечения родителей»</a:t>
            </a:r>
            <a:r>
              <a:rPr lang="ru-RU" sz="1200" b="0" dirty="0" smtClean="0">
                <a:latin typeface="Proxima Nova Rg"/>
              </a:rPr>
              <a:t>, </a:t>
            </a:r>
          </a:p>
          <a:p>
            <a:pPr>
              <a:spcBef>
                <a:spcPts val="400"/>
              </a:spcBef>
              <a:buSzPct val="125000"/>
              <a:buFontTx/>
              <a:buChar char="•"/>
            </a:pPr>
            <a:r>
              <a:rPr lang="ru-RU" sz="1200" b="0" dirty="0" smtClean="0">
                <a:latin typeface="Times New Roman" pitchFamily="18" charset="0"/>
              </a:rPr>
              <a:t>Шитова Елена Алексеевна, социальный педагог. Телефон 8 494 38 27 2 40, </a:t>
            </a:r>
            <a:r>
              <a:rPr lang="en-US" sz="1200" u="sng" dirty="0" smtClean="0">
                <a:latin typeface="Proxima Nova Rg"/>
              </a:rPr>
              <a:t>E-mail: ddost@org.kostroma.gov.ru</a:t>
            </a:r>
            <a:endParaRPr lang="ru-RU" sz="1200" u="sng" dirty="0" smtClean="0">
              <a:latin typeface="Proxima Nova Rg"/>
            </a:endParaRPr>
          </a:p>
        </p:txBody>
      </p:sp>
      <p:sp>
        <p:nvSpPr>
          <p:cNvPr id="14339" name="Заголовок 1"/>
          <p:cNvSpPr txBox="1">
            <a:spLocks noGrp="1"/>
          </p:cNvSpPr>
          <p:nvPr>
            <p:ph type="title"/>
          </p:nvPr>
        </p:nvSpPr>
        <p:spPr>
          <a:xfrm>
            <a:off x="841375" y="1982788"/>
            <a:ext cx="7254875" cy="63500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</a:rPr>
              <a:t>Общеразвивающая программа дополнительного образования  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ОСНОВЫ ФИНАНСОВОЙ ГРАМОТНОСТИ</a:t>
            </a:r>
            <a:endParaRPr lang="ru-RU" smtClean="0">
              <a:latin typeface="Proxima Nova Rg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85" y="119753"/>
            <a:ext cx="1257300" cy="107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Proxima Nova Rg"/>
              </a:rPr>
              <a:t>Технологии организации и реализации программы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3413" y="382588"/>
            <a:ext cx="6888162" cy="3222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pPr defTabSz="27860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latin typeface="Proxima Nova Rg" panose="02000506030000020004" pitchFamily="2" charset="0"/>
              <a:ea typeface="+mn-ea"/>
              <a:cs typeface="+mn-cs"/>
              <a:sym typeface="Helvetica Neue Medium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350" y="704850"/>
            <a:ext cx="31718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Текст 2"/>
          <p:cNvSpPr txBox="1">
            <a:spLocks noGrp="1"/>
          </p:cNvSpPr>
          <p:nvPr>
            <p:ph type="body" idx="1"/>
          </p:nvPr>
        </p:nvSpPr>
        <p:spPr>
          <a:xfrm>
            <a:off x="244475" y="704850"/>
            <a:ext cx="5476875" cy="3846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smtClean="0">
                <a:latin typeface="Proxima Nova Rg"/>
              </a:rPr>
              <a:t>В процессе организации образовательной деятельности по изучению  финансовой грамотности используем традиционные, классические формы и методы  (игра, беседа, чтение, экскурсии, театрализованные постановки и др., так и современные (проектная деятельность, мастерские, проблемные ситуации, викторины и конкурсы, кейс методы, создание мультфильмов, коллекционирование  и др. ). Все формы носят интегративный характер и позволяют развивать разные виды деятельности дошкольников. </a:t>
            </a:r>
            <a:r>
              <a:rPr lang="ru-RU" sz="1600" b="1" smtClean="0">
                <a:latin typeface="Proxima Nova Rg"/>
              </a:rPr>
              <a:t>Особое внимание уделяется  участию детей  в ДОЛ -играх по финансовой грамотности с использованием  ИКТ ,в финансовых олимпиадах и онлайн-уроках.</a:t>
            </a:r>
            <a:endParaRPr lang="ru-RU" sz="1600" smtClean="0">
              <a:latin typeface="Proxima Nova Rg"/>
            </a:endParaRPr>
          </a:p>
          <a:p>
            <a:pPr eaLnBrk="1" hangingPunct="1">
              <a:buFontTx/>
              <a:buNone/>
            </a:pPr>
            <a:endParaRPr lang="ru-RU" sz="1600" smtClean="0">
              <a:latin typeface="Proxima Nova Rg"/>
            </a:endParaRPr>
          </a:p>
          <a:p>
            <a:pPr eaLnBrk="1" hangingPunct="1">
              <a:buFontTx/>
              <a:buNone/>
            </a:pPr>
            <a:endParaRPr lang="ru-RU" sz="1600" smtClean="0">
              <a:latin typeface="Proxima Nova Rg"/>
            </a:endParaRPr>
          </a:p>
          <a:p>
            <a:pPr eaLnBrk="1" hangingPunct="1">
              <a:buFontTx/>
              <a:buNone/>
            </a:pPr>
            <a:endParaRPr lang="ru-RU" sz="1600" smtClean="0">
              <a:latin typeface="Proxima Nova Rg"/>
            </a:endParaRPr>
          </a:p>
          <a:p>
            <a:pPr eaLnBrk="1" hangingPunct="1">
              <a:buFontTx/>
              <a:buNone/>
            </a:pPr>
            <a:endParaRPr lang="ru-RU" sz="1600" smtClean="0">
              <a:latin typeface="Proxima Nova Rg"/>
            </a:endParaRPr>
          </a:p>
          <a:p>
            <a:pPr eaLnBrk="1" hangingPunct="1">
              <a:buFontTx/>
              <a:buNone/>
            </a:pPr>
            <a:endParaRPr lang="ru-RU" sz="1600" smtClean="0">
              <a:latin typeface="Proxima Nova Rg"/>
            </a:endParaRPr>
          </a:p>
          <a:p>
            <a:pPr eaLnBrk="1" hangingPunct="1">
              <a:buFontTx/>
              <a:buNone/>
            </a:pPr>
            <a:endParaRPr lang="ru-RU" sz="1600" smtClean="0">
              <a:latin typeface="Proxima Nova Rg"/>
            </a:endParaRPr>
          </a:p>
          <a:p>
            <a:pPr eaLnBrk="1" hangingPunct="1">
              <a:buFontTx/>
              <a:buNone/>
            </a:pPr>
            <a:endParaRPr lang="ru-RU" sz="1600" smtClean="0">
              <a:latin typeface="Proxima Nova Rg"/>
            </a:endParaRPr>
          </a:p>
          <a:p>
            <a:pPr eaLnBrk="1" hangingPunct="1">
              <a:buFontTx/>
              <a:buNone/>
            </a:pPr>
            <a:endParaRPr lang="ru-RU" sz="1600" smtClean="0">
              <a:latin typeface="Proxima Nova Rg"/>
            </a:endParaRPr>
          </a:p>
          <a:p>
            <a:pPr eaLnBrk="1" hangingPunct="1">
              <a:buFontTx/>
              <a:buNone/>
            </a:pPr>
            <a:endParaRPr lang="ru-RU" sz="1600" smtClean="0">
              <a:latin typeface="Proxima Nova Rg"/>
            </a:endParaRPr>
          </a:p>
          <a:p>
            <a:pPr eaLnBrk="1" hangingPunct="1">
              <a:buFontTx/>
              <a:buNone/>
            </a:pPr>
            <a:r>
              <a:rPr lang="ru-RU" sz="1600" b="1" smtClean="0">
                <a:latin typeface="Proxima Nova Rg"/>
              </a:rPr>
              <a:t>Апрель 2025год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Proxima Nova Rg"/>
              </a:rPr>
              <a:t>                        Достигнутые результаты: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413" y="723900"/>
            <a:ext cx="7877175" cy="3943350"/>
          </a:xfrm>
        </p:spPr>
        <p:txBody>
          <a:bodyPr>
            <a:noAutofit/>
          </a:bodyPr>
          <a:lstStyle/>
          <a:p>
            <a:pPr defTabSz="278607" eaLnBrk="1" fontAlgn="auto" hangingPunct="1">
              <a:defRPr/>
            </a:pPr>
            <a:r>
              <a:rPr lang="ru-RU" b="1" u="sng" dirty="0" smtClean="0"/>
              <a:t>качественные показатели: </a:t>
            </a:r>
            <a:r>
              <a:rPr lang="ru-RU" dirty="0" smtClean="0"/>
              <a:t>дети  уже понимают, что: </a:t>
            </a:r>
          </a:p>
          <a:p>
            <a:pPr defTabSz="278607" eaLnBrk="1" fontAlgn="auto" hangingPunct="1">
              <a:defRPr/>
            </a:pPr>
            <a:r>
              <a:rPr lang="ru-RU" dirty="0" smtClean="0"/>
              <a:t>Деньги не появляются сами собой, а зарабатываются.</a:t>
            </a:r>
          </a:p>
          <a:p>
            <a:pPr defTabSz="278607" eaLnBrk="1" fontAlgn="auto" hangingPunct="1">
              <a:defRPr/>
            </a:pPr>
            <a:r>
              <a:rPr lang="ru-RU" dirty="0" smtClean="0"/>
              <a:t>Сначала 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pPr defTabSz="278607" eaLnBrk="1" fontAlgn="auto" hangingPunct="1">
              <a:defRPr/>
            </a:pPr>
            <a:r>
              <a:rPr lang="ru-RU" dirty="0" smtClean="0"/>
              <a:t>Деньги любят счет (дети  умеют считать деньги, например, сдачу в магазине, деньги, которые они могут потратить в магазине).</a:t>
            </a:r>
          </a:p>
          <a:p>
            <a:pPr defTabSz="278607" eaLnBrk="1" fontAlgn="auto" hangingPunct="1">
              <a:defRPr/>
            </a:pPr>
            <a:r>
              <a:rPr lang="ru-RU" dirty="0" smtClean="0"/>
              <a:t>Финансы нужно планировать</a:t>
            </a:r>
            <a:r>
              <a:rPr lang="ru-RU" b="1" dirty="0" smtClean="0"/>
              <a:t> </a:t>
            </a:r>
            <a:r>
              <a:rPr lang="ru-RU" dirty="0" smtClean="0"/>
              <a:t>(умеют  вести учет доходов и расходов в краткосрочном периоде).</a:t>
            </a:r>
          </a:p>
          <a:p>
            <a:pPr defTabSz="278607" eaLnBrk="1" fontAlgn="auto" hangingPunct="1">
              <a:defRPr/>
            </a:pPr>
            <a:r>
              <a:rPr lang="ru-RU" dirty="0" smtClean="0"/>
              <a:t>Твои деньги бывают объектом чужого интереса (дети  знают элементарные правила финансовой безопасности).</a:t>
            </a:r>
          </a:p>
          <a:p>
            <a:pPr defTabSz="278607" eaLnBrk="1" fontAlgn="auto" hangingPunct="1">
              <a:defRPr/>
            </a:pPr>
            <a:r>
              <a:rPr lang="ru-RU" dirty="0" smtClean="0"/>
              <a:t>Не все продается и покупается (дети  понимают, что главные ценности – жизнь, отношения, радость близких людей – за деньги не купишь).</a:t>
            </a:r>
          </a:p>
          <a:p>
            <a:pPr defTabSz="278607" eaLnBrk="1" fontAlgn="auto" hangingPunct="1">
              <a:defRPr/>
            </a:pPr>
            <a:r>
              <a:rPr lang="ru-RU" dirty="0" smtClean="0"/>
              <a:t>Финансы – это интересно и увлекательно.</a:t>
            </a:r>
          </a:p>
          <a:p>
            <a:pPr defTabSz="278607" eaLnBrk="1" fontAlgn="auto" hangingPunct="1">
              <a:defRPr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u="sng" dirty="0" smtClean="0">
                <a:latin typeface="Proxima Nova Rg"/>
              </a:rPr>
              <a:t>Количественные  показатели:</a:t>
            </a:r>
            <a:r>
              <a:rPr lang="ru-RU" dirty="0" smtClean="0">
                <a:latin typeface="Proxima Nova Rg"/>
              </a:rPr>
              <a:t/>
            </a:r>
            <a:br>
              <a:rPr lang="ru-RU" dirty="0" smtClean="0">
                <a:latin typeface="Proxima Nova Rg"/>
              </a:rPr>
            </a:br>
            <a:r>
              <a:rPr lang="ru-RU" dirty="0" smtClean="0">
                <a:latin typeface="Proxima Nova Rg"/>
              </a:rPr>
              <a:t>за </a:t>
            </a:r>
            <a:r>
              <a:rPr lang="ru-RU" dirty="0" smtClean="0">
                <a:latin typeface="Proxima Nova Rg"/>
              </a:rPr>
              <a:t>2022-2024гг</a:t>
            </a:r>
            <a:endParaRPr lang="ru-RU" dirty="0" smtClean="0">
              <a:latin typeface="Proxima Nova Rg"/>
            </a:endParaRPr>
          </a:p>
        </p:txBody>
      </p:sp>
      <p:sp>
        <p:nvSpPr>
          <p:cNvPr id="27650" name="Текст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 smtClean="0">
                <a:latin typeface="Proxima Nova Rg"/>
              </a:rPr>
              <a:t> программой охвачено 60 детей;</a:t>
            </a:r>
          </a:p>
          <a:p>
            <a:r>
              <a:rPr lang="ru-RU" sz="1400" b="1" dirty="0" smtClean="0">
                <a:latin typeface="Proxima Nova Rg"/>
              </a:rPr>
              <a:t>проведено  101 занятие по финансовой грамотности;</a:t>
            </a:r>
            <a:endParaRPr lang="ru-RU" sz="1400" b="1" u="sng" dirty="0" smtClean="0">
              <a:latin typeface="Proxima Nova Rg"/>
            </a:endParaRPr>
          </a:p>
          <a:p>
            <a:r>
              <a:rPr lang="ru-RU" sz="1400" b="1" u="sng" dirty="0" smtClean="0">
                <a:latin typeface="Proxima Nova Rg"/>
              </a:rPr>
              <a:t>приняли участие  в 26 </a:t>
            </a:r>
            <a:r>
              <a:rPr lang="ru-RU" sz="1400" b="1" u="sng" dirty="0" err="1" smtClean="0">
                <a:latin typeface="Proxima Nova Rg"/>
              </a:rPr>
              <a:t>онлай</a:t>
            </a:r>
            <a:r>
              <a:rPr lang="ru-RU" sz="1400" b="1" u="sng" dirty="0" smtClean="0">
                <a:latin typeface="Proxima Nova Rg"/>
              </a:rPr>
              <a:t>- уроках;</a:t>
            </a:r>
          </a:p>
          <a:p>
            <a:r>
              <a:rPr lang="ru-RU" sz="1400" b="1" u="sng" dirty="0" smtClean="0">
                <a:latin typeface="Proxima Nova Rg"/>
              </a:rPr>
              <a:t>11 воспитанников  приняли участие в финансовых олимпиадах и были награждены;</a:t>
            </a:r>
          </a:p>
          <a:p>
            <a:r>
              <a:rPr lang="ru-RU" sz="1400" b="1" u="sng" dirty="0" smtClean="0">
                <a:latin typeface="Proxima Nova Rg"/>
              </a:rPr>
              <a:t>освоили 10 игр по финансовой грамотности, получили сертификаты;</a:t>
            </a:r>
          </a:p>
          <a:p>
            <a:r>
              <a:rPr lang="ru-RU" sz="1400" b="1" u="sng" dirty="0" smtClean="0">
                <a:latin typeface="Proxima Nova Rg"/>
              </a:rPr>
              <a:t>приняли участие в 5 </a:t>
            </a:r>
            <a:r>
              <a:rPr lang="ru-RU" sz="1400" b="1" u="sng" dirty="0" err="1" smtClean="0">
                <a:latin typeface="Proxima Nova Rg"/>
              </a:rPr>
              <a:t>вебинарах</a:t>
            </a:r>
            <a:r>
              <a:rPr lang="ru-RU" sz="1400" b="1" u="sng" dirty="0" smtClean="0">
                <a:latin typeface="Proxima Nova Rg"/>
              </a:rPr>
              <a:t> по финансовой грамотности;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dirty="0" smtClean="0">
                <a:latin typeface="Proxima Nova Rg"/>
              </a:rPr>
              <a:t>ВОЗМОЖНОСТИ И ИНСТРУМЕНТЫ  ДЛЯ ТИРАЖИРОВАНИЯ</a:t>
            </a:r>
            <a:endParaRPr lang="ru-RU" dirty="0" smtClean="0">
              <a:latin typeface="Proxima Nova Rg"/>
            </a:endParaRPr>
          </a:p>
        </p:txBody>
      </p:sp>
      <p:sp>
        <p:nvSpPr>
          <p:cNvPr id="28674" name="Текст 2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5086350" cy="3486150"/>
          </a:xfrm>
        </p:spPr>
        <p:txBody>
          <a:bodyPr/>
          <a:lstStyle/>
          <a:p>
            <a:pPr eaLnBrk="1" hangingPunct="1"/>
            <a:endParaRPr lang="ru-RU" sz="1600" b="1" dirty="0" smtClean="0">
              <a:latin typeface="Proxima Nova Rg"/>
            </a:endParaRPr>
          </a:p>
          <a:p>
            <a:pPr eaLnBrk="1" hangingPunct="1"/>
            <a:r>
              <a:rPr lang="ru-RU" sz="1600" b="1" dirty="0" smtClean="0">
                <a:latin typeface="Proxima Nova Rg"/>
              </a:rPr>
              <a:t>Информация по участию в программе 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Proxima Nova Rg"/>
              </a:rPr>
              <a:t>размещается на  сайте  учреждения и  странице ВК. На информационных стендах в учреждении.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Proxima Nova Rg"/>
              </a:rPr>
              <a:t>Отчеты по проведению ДОЛ игр направляем на сайт:</a:t>
            </a:r>
            <a:r>
              <a:rPr lang="en-US" sz="1600" b="1" dirty="0" smtClean="0">
                <a:latin typeface="Proxima Nova Rg"/>
              </a:rPr>
              <a:t>https:dni-fg.ru</a:t>
            </a:r>
            <a:endParaRPr lang="ru-RU" sz="1600" b="1" dirty="0" smtClean="0">
              <a:latin typeface="Proxima Nova Rg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288" y="849313"/>
            <a:ext cx="26543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 txBox="1">
            <a:spLocks noGrp="1"/>
          </p:cNvSpPr>
          <p:nvPr>
            <p:ph type="title"/>
          </p:nvPr>
        </p:nvSpPr>
        <p:spPr>
          <a:xfrm>
            <a:off x="571500" y="382588"/>
            <a:ext cx="6950075" cy="682625"/>
          </a:xfrm>
        </p:spPr>
        <p:txBody>
          <a:bodyPr/>
          <a:lstStyle/>
          <a:p>
            <a:pPr marL="287338" indent="-287338" eaLnBrk="1" hangingPunct="1">
              <a:spcAft>
                <a:spcPts val="12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600" smtClean="0">
                <a:latin typeface="Proxima Nova Rg"/>
              </a:rPr>
              <a:t>Цель курса </a:t>
            </a:r>
            <a:r>
              <a:rPr lang="ru-RU" sz="1200" smtClean="0">
                <a:latin typeface="Proxima Nova Rg"/>
              </a:rPr>
              <a:t>- </a:t>
            </a:r>
            <a:r>
              <a:rPr lang="ru-RU" sz="1200" smtClean="0">
                <a:latin typeface="Times New Roman" pitchFamily="18" charset="0"/>
              </a:rPr>
              <a:t>формирование основ финансовой грамотности, представлений о личной финансовой безопасности, повышение уровня финансовой грамотности подростков, формирование ответственного отношения к личным финансам и эффективного финансового поведения.</a:t>
            </a:r>
            <a:br>
              <a:rPr lang="ru-RU" sz="1200" smtClean="0">
                <a:latin typeface="Times New Roman" pitchFamily="18" charset="0"/>
              </a:rPr>
            </a:br>
            <a:endParaRPr lang="ru-RU" sz="1200" smtClean="0">
              <a:latin typeface="Proxima Nova Rg"/>
            </a:endParaRPr>
          </a:p>
        </p:txBody>
      </p:sp>
      <p:sp>
        <p:nvSpPr>
          <p:cNvPr id="16386" name="Объект 3"/>
          <p:cNvSpPr txBox="1">
            <a:spLocks noGrp="1"/>
          </p:cNvSpPr>
          <p:nvPr>
            <p:ph idx="1"/>
          </p:nvPr>
        </p:nvSpPr>
        <p:spPr>
          <a:xfrm>
            <a:off x="628650" y="1265238"/>
            <a:ext cx="3822700" cy="2371725"/>
          </a:xfrm>
        </p:spPr>
        <p:txBody>
          <a:bodyPr/>
          <a:lstStyle/>
          <a:p>
            <a:pPr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mtClean="0">
                <a:latin typeface="Times New Roman" pitchFamily="18" charset="0"/>
              </a:rPr>
              <a:t>Финансовое просвещение и воспитание детей школьного возраста – сравнительно новое направление в педагогике. Ведь финансовая грамотность является глобальной социальной проблемой, неотделимой от ребенка с ранних лет его жизни. </a:t>
            </a: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mtClean="0">
              <a:latin typeface="Times New Roman" pitchFamily="18" charset="0"/>
            </a:endParaRP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SzPts val="1000"/>
              <a:buFont typeface="Symbol" pitchFamily="18" charset="2"/>
              <a:buChar char=""/>
            </a:pPr>
            <a:r>
              <a:rPr lang="ru-RU" smtClean="0">
                <a:latin typeface="Times New Roman" pitchFamily="18" charset="0"/>
              </a:rPr>
              <a:t>познакомить  воспитанников с экономическими понятиями;</a:t>
            </a: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SzPts val="1000"/>
              <a:buFont typeface="Symbol" pitchFamily="18" charset="2"/>
              <a:buChar char=""/>
            </a:pPr>
            <a:r>
              <a:rPr lang="ru-RU" smtClean="0">
                <a:latin typeface="Times New Roman" pitchFamily="18" charset="0"/>
              </a:rPr>
              <a:t>создать основы для  финансово- грамотного поведения граждан</a:t>
            </a: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SzPts val="1000"/>
              <a:buFont typeface="Symbol" pitchFamily="18" charset="2"/>
              <a:buChar char=""/>
            </a:pPr>
            <a:r>
              <a:rPr lang="ru-RU" smtClean="0">
                <a:latin typeface="Times New Roman" pitchFamily="18" charset="0"/>
              </a:rPr>
              <a:t>формировать навыки самостоятельности, аккуратности, ответственности в финансовых отношениях.</a:t>
            </a:r>
          </a:p>
          <a:p>
            <a:pPr indent="0" eaLnBrk="1" hangingPunct="1">
              <a:spcAft>
                <a:spcPts val="1200"/>
              </a:spcAft>
              <a:buFontTx/>
              <a:buNone/>
            </a:pPr>
            <a:endParaRPr lang="ru-RU" smtClean="0">
              <a:latin typeface="Times New Roman" pitchFamily="18" charset="0"/>
            </a:endParaRPr>
          </a:p>
          <a:p>
            <a:pPr indent="0" eaLnBrk="1" hangingPunct="1">
              <a:spcAft>
                <a:spcPts val="1200"/>
              </a:spcAft>
              <a:buFontTx/>
              <a:buNone/>
            </a:pPr>
            <a:endParaRPr lang="ru-RU" smtClean="0">
              <a:latin typeface="Times New Roman" pitchFamily="18" charset="0"/>
            </a:endParaRPr>
          </a:p>
          <a:p>
            <a:pPr indent="0" eaLnBrk="1" hangingPunct="1">
              <a:buFontTx/>
              <a:buNone/>
            </a:pPr>
            <a:endParaRPr lang="ru-RU" smtClean="0">
              <a:latin typeface="Proxima Nova Rg"/>
            </a:endParaRPr>
          </a:p>
          <a:p>
            <a:pPr indent="0" eaLnBrk="1" hangingPunct="1">
              <a:buFontTx/>
              <a:buNone/>
            </a:pPr>
            <a:endParaRPr lang="ru-RU" smtClean="0">
              <a:latin typeface="Proxima Nova Rg"/>
            </a:endParaRPr>
          </a:p>
        </p:txBody>
      </p:sp>
      <p:pic>
        <p:nvPicPr>
          <p:cNvPr id="16387" name="Рисунок 2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1545" b="11545"/>
          <a:stretch>
            <a:fillRect/>
          </a:stretch>
        </p:blipFill>
        <p:spPr>
          <a:xfrm>
            <a:off x="4692650" y="1065213"/>
            <a:ext cx="3309938" cy="3395662"/>
          </a:xfr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 txBox="1">
            <a:spLocks noGrp="1"/>
          </p:cNvSpPr>
          <p:nvPr>
            <p:ph type="title"/>
          </p:nvPr>
        </p:nvSpPr>
        <p:spPr>
          <a:xfrm>
            <a:off x="633413" y="2757488"/>
            <a:ext cx="5767387" cy="868362"/>
          </a:xfrm>
        </p:spPr>
        <p:txBody>
          <a:bodyPr/>
          <a:lstStyle/>
          <a:p>
            <a:pPr eaLnBrk="1" hangingPunct="1"/>
            <a:r>
              <a:rPr lang="ru-RU" sz="1600" b="0" smtClean="0">
                <a:latin typeface="Proxima Nova Rg"/>
              </a:rPr>
              <a:t>В ГКУ КО «Островский центр помощи детям, оставшимся без попечения родителей» в </a:t>
            </a:r>
            <a:r>
              <a:rPr lang="ru-RU" sz="1600" b="0" u="sng" smtClean="0">
                <a:latin typeface="Proxima Nova Rg"/>
              </a:rPr>
              <a:t>рамках финансового просвещения детей</a:t>
            </a:r>
            <a:r>
              <a:rPr lang="ru-RU" sz="1600" b="0" smtClean="0">
                <a:latin typeface="Proxima Nova Rg"/>
              </a:rPr>
              <a:t> с 2022 года реализуется программа «Основы финансовой грамотности».</a:t>
            </a:r>
            <a:endParaRPr lang="ru-RU" sz="1600" smtClean="0">
              <a:latin typeface="Proxima Nova Rg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800475"/>
            <a:ext cx="5410200" cy="868363"/>
          </a:xfrm>
        </p:spPr>
        <p:txBody>
          <a:bodyPr/>
          <a:lstStyle/>
          <a:p>
            <a:pPr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аудитории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до 100 человек: </a:t>
            </a:r>
          </a:p>
          <a:p>
            <a:pPr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три года с 2022 - 2024гг.   программой были охвачены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от 3 до 17 лет.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278607" eaLnBrk="1" fontAlgn="auto" hangingPunct="1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 txBox="1">
            <a:spLocks noGrp="1"/>
          </p:cNvSpPr>
          <p:nvPr>
            <p:ph type="title"/>
          </p:nvPr>
        </p:nvSpPr>
        <p:spPr>
          <a:xfrm>
            <a:off x="633413" y="382588"/>
            <a:ext cx="4398962" cy="1392237"/>
          </a:xfrm>
        </p:spPr>
        <p:txBody>
          <a:bodyPr/>
          <a:lstStyle/>
          <a:p>
            <a:pPr eaLnBrk="1" hangingPunct="1"/>
            <a:r>
              <a:rPr lang="ru-RU" b="0" smtClean="0">
                <a:latin typeface="Proxima Nova Rg"/>
              </a:rPr>
              <a:t>С большим удовольствием дети принимали участие в «Играх по</a:t>
            </a:r>
            <a:br>
              <a:rPr lang="ru-RU" b="0" smtClean="0">
                <a:latin typeface="Proxima Nova Rg"/>
              </a:rPr>
            </a:br>
            <a:r>
              <a:rPr lang="ru-RU" b="0" smtClean="0">
                <a:latin typeface="Proxima Nova Rg"/>
              </a:rPr>
              <a:t>финансовой грамотности»( ДОЛ – игры). Такие как «Шаги к успеху»,</a:t>
            </a:r>
            <a:br>
              <a:rPr lang="ru-RU" b="0" smtClean="0">
                <a:latin typeface="Proxima Nova Rg"/>
              </a:rPr>
            </a:br>
            <a:r>
              <a:rPr lang="ru-RU" b="0" smtClean="0">
                <a:latin typeface="Proxima Nova Rg"/>
              </a:rPr>
              <a:t>«Финансики», «Личные финансы», «Финансовые ребусы» и многие другие.</a:t>
            </a:r>
          </a:p>
        </p:txBody>
      </p:sp>
      <p:pic>
        <p:nvPicPr>
          <p:cNvPr id="19458" name="Рисунок 4"/>
          <p:cNvPicPr>
            <a:picLocks noChangeAspect="1"/>
          </p:cNvPicPr>
          <p:nvPr/>
        </p:nvPicPr>
        <p:blipFill>
          <a:blip r:embed="rId2" cstate="print"/>
          <a:srcRect t="4631" b="-4631"/>
          <a:stretch>
            <a:fillRect/>
          </a:stretch>
        </p:blipFill>
        <p:spPr bwMode="auto">
          <a:xfrm>
            <a:off x="5230813" y="320675"/>
            <a:ext cx="18891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663" y="2173288"/>
            <a:ext cx="18907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238" y="2173288"/>
            <a:ext cx="18907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9963" y="2173288"/>
            <a:ext cx="1889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 txBox="1">
            <a:spLocks noGrp="1"/>
          </p:cNvSpPr>
          <p:nvPr>
            <p:ph type="title"/>
          </p:nvPr>
        </p:nvSpPr>
        <p:spPr>
          <a:xfrm>
            <a:off x="633413" y="382588"/>
            <a:ext cx="8232775" cy="682625"/>
          </a:xfrm>
        </p:spPr>
        <p:txBody>
          <a:bodyPr/>
          <a:lstStyle/>
          <a:p>
            <a:pPr eaLnBrk="1" hangingPunct="1"/>
            <a:r>
              <a:rPr lang="ru-RU" sz="1600" b="0" smtClean="0">
                <a:latin typeface="Proxima Nova Rg"/>
              </a:rPr>
              <a:t>Во время реализации программы воспитанники принимали</a:t>
            </a:r>
            <a:br>
              <a:rPr lang="ru-RU" sz="1600" b="0" smtClean="0">
                <a:latin typeface="Proxima Nova Rg"/>
              </a:rPr>
            </a:br>
            <a:r>
              <a:rPr lang="ru-RU" sz="1600" b="0" smtClean="0">
                <a:latin typeface="Proxima Nova Rg"/>
              </a:rPr>
              <a:t>участие в проектах, реализуемых Центральным Банком Российской</a:t>
            </a:r>
            <a:br>
              <a:rPr lang="ru-RU" sz="1600" b="0" smtClean="0">
                <a:latin typeface="Proxima Nova Rg"/>
              </a:rPr>
            </a:br>
            <a:r>
              <a:rPr lang="ru-RU" sz="1600" b="0" smtClean="0">
                <a:latin typeface="Proxima Nova Rg"/>
              </a:rPr>
              <a:t>Федерации: «Онлайн – уроки по финансовой грамотности для школьников»</a:t>
            </a:r>
          </a:p>
        </p:txBody>
      </p:sp>
      <p:pic>
        <p:nvPicPr>
          <p:cNvPr id="5" name="Объект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3589" y="1254871"/>
            <a:ext cx="2601786" cy="3469047"/>
          </a:xfrm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49082" y="1254871"/>
            <a:ext cx="4517499" cy="338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2"/>
          <p:cNvSpPr txBox="1">
            <a:spLocks noGrp="1"/>
          </p:cNvSpPr>
          <p:nvPr>
            <p:ph type="body" idx="1"/>
          </p:nvPr>
        </p:nvSpPr>
        <p:spPr>
          <a:xfrm>
            <a:off x="573088" y="258763"/>
            <a:ext cx="3762375" cy="44561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latin typeface="Proxima Nova Rg"/>
              </a:rPr>
              <a:t>Воспитанники «Островский центр помощи детям, оставшимся без попечения родителей» регулярно участвовали в онлайн – уроках в весенней и осенней сессиях по разным темам , таким как: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latin typeface="Proxima Nova Rg"/>
              </a:rPr>
              <a:t>- «Личный финансовый план. Путь к достижению цели»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latin typeface="Proxima Nova Rg"/>
              </a:rPr>
              <a:t>- «Платить и зарабатывать банковской картой».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latin typeface="Proxima Nova Rg"/>
              </a:rPr>
              <a:t>- «Пять простых правил, чтобы не иметь проблем с долгами»,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latin typeface="Proxima Nova Rg"/>
              </a:rPr>
              <a:t>- «Древние монеты»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latin typeface="Proxima Nova Rg"/>
              </a:rPr>
              <a:t>- «Что нужно знать про инфляцию?»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latin typeface="Proxima Nova Rg"/>
              </a:rPr>
              <a:t>-«Приключения в мире платежей. От золотых монет до банковских карт»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latin typeface="Proxima Nova Rg"/>
              </a:rPr>
              <a:t>-«В поисках финансовой справедливости. Как защитить права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smtClean="0">
                <a:latin typeface="Proxima Nova Rg"/>
              </a:rPr>
              <a:t>потребителя?» и многим другим.</a:t>
            </a:r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3979556" y="631174"/>
            <a:ext cx="2850184" cy="213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17336" y="1756575"/>
            <a:ext cx="2332883" cy="311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3" y="2973388"/>
            <a:ext cx="7877175" cy="1792287"/>
          </a:xfrm>
        </p:spPr>
        <p:txBody>
          <a:bodyPr>
            <a:noAutofit/>
          </a:bodyPr>
          <a:lstStyle/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В 2024 году в ГКУ КО «Островский центр помощи детям, оставшимся без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попечения родителей» на безвозмездной основе по заказу Банка России в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рамках реализации Стратегии повышения финансовой грамотности и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формирования финансовой культуры поступила серия настольных игр по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финансовой грамотности «Копить и тратить»(«Первые деньги»,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«Переезд» «Первая цель», «Переезд»). Воспитанники Центра с интересом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обучаются финансовой грамотности</a:t>
            </a:r>
          </a:p>
        </p:txBody>
      </p:sp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4689" y="93314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45968" y="93314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77386" y="93314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266700"/>
            <a:ext cx="7877175" cy="1931988"/>
          </a:xfrm>
        </p:spPr>
        <p:txBody>
          <a:bodyPr>
            <a:noAutofit/>
          </a:bodyPr>
          <a:lstStyle/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Интересно и познавательно проходят в Центре недели финансовой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грамотности. Организуется выставка и круглый стол «Мы и деньги»,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«Деньги добро или зло», урок-презентация «Семейный бюджет», деловая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квест- игра «Знатоки финансовой грамотности» и «Экономика семьи и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домашнего хозяйства», (где воспитанники тренируются в ведении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домашнего хозяйства, пробуют самостоятельно проводить некоторые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расчеты.</a:t>
            </a:r>
          </a:p>
        </p:txBody>
      </p:sp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0353" y="1993815"/>
            <a:ext cx="3635805" cy="272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38237" y="1795706"/>
            <a:ext cx="2250908" cy="300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57197" y="1840669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3" y="423863"/>
            <a:ext cx="4556125" cy="4243387"/>
          </a:xfrm>
        </p:spPr>
        <p:txBody>
          <a:bodyPr>
            <a:noAutofit/>
          </a:bodyPr>
          <a:lstStyle/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12 воспитанников </a:t>
            </a:r>
            <a:r>
              <a:rPr lang="ru-RU" dirty="0"/>
              <a:t>ГКУ КО «Островский центр помощи детям, оставшимся без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попечения родителей» участвовали в олимпиаде по финансовой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грамотности и предпринимательству для учащихся на платформе «</a:t>
            </a:r>
            <a:r>
              <a:rPr lang="ru-RU" dirty="0" err="1"/>
              <a:t>учи.ру</a:t>
            </a:r>
            <a:r>
              <a:rPr lang="ru-RU" dirty="0"/>
              <a:t>».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dirty="0"/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Воспитанники и педагоги принимающие участие </a:t>
            </a:r>
            <a:r>
              <a:rPr lang="ru-RU" dirty="0" smtClean="0"/>
              <a:t>в реализации  данной программы</a:t>
            </a:r>
            <a:endParaRPr lang="ru-RU" dirty="0"/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награждаются Сертификатами участников по различным направлениям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/>
              <a:t>финансовой грамотности.</a:t>
            </a:r>
          </a:p>
          <a:p>
            <a:pPr marL="0" indent="0" defTabSz="278607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4538026" y="525173"/>
            <a:ext cx="2591811" cy="194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50566" y="2952424"/>
            <a:ext cx="2583365" cy="193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02699" y="702453"/>
            <a:ext cx="162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59986" y="2793008"/>
            <a:ext cx="1663721" cy="2218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682</Words>
  <Application>Microsoft Office PowerPoint</Application>
  <PresentationFormat>Экран (16:9)</PresentationFormat>
  <Paragraphs>83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White</vt:lpstr>
      <vt:lpstr>Общеразвивающая программа дополнительного образования   ОСНОВЫ ФИНАНСОВОЙ ГРАМОТНОСТИ</vt:lpstr>
      <vt:lpstr>Цель курса - формирование основ финансовой грамотности, представлений о личной финансовой безопасности, повышение уровня финансовой грамотности подростков, формирование ответственного отношения к личным финансам и эффективного финансового поведения. </vt:lpstr>
      <vt:lpstr>В ГКУ КО «Островский центр помощи детям, оставшимся без попечения родителей» в рамках финансового просвещения детей с 2022 года реализуется программа «Основы финансовой грамотности».</vt:lpstr>
      <vt:lpstr>С большим удовольствием дети принимали участие в «Играх по финансовой грамотности»( ДОЛ – игры). Такие как «Шаги к успеху», «Финансики», «Личные финансы», «Финансовые ребусы» и многие другие.</vt:lpstr>
      <vt:lpstr>Во время реализации программы воспитанники принимали участие в проектах, реализуемых Центральным Банком Российской Федерации: «Онлайн – уроки по финансовой грамотности для школьников»</vt:lpstr>
      <vt:lpstr>Слайд 6</vt:lpstr>
      <vt:lpstr>Слайд 7</vt:lpstr>
      <vt:lpstr>Слайд 8</vt:lpstr>
      <vt:lpstr>Слайд 9</vt:lpstr>
      <vt:lpstr>Технологии организации и реализации программы</vt:lpstr>
      <vt:lpstr>                        Достигнутые результаты:</vt:lpstr>
      <vt:lpstr>Количественные  показатели: за 2022-2024гг</vt:lpstr>
      <vt:lpstr>ВОЗМОЖНОСТИ И ИНСТРУМЕНТЫ  ДЛЯ ТИРАЖИРОВАНИЯ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Морозова Дарья Дмитриевна</cp:lastModifiedBy>
  <cp:revision>74</cp:revision>
  <dcterms:modified xsi:type="dcterms:W3CDTF">2025-04-21T12:26:38Z</dcterms:modified>
</cp:coreProperties>
</file>