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1" r:id="rId4"/>
    <p:sldId id="260" r:id="rId5"/>
    <p:sldId id="259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54seo@cb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68394152_18786" TargetMode="External"/><Relationship Id="rId2" Type="http://schemas.openxmlformats.org/officeDocument/2006/relationships/hyperlink" Target="https://vk.com/video-168394152_456239247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14224" y="3953992"/>
            <a:ext cx="7443309" cy="941927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Направление практики: </a:t>
            </a:r>
            <a:r>
              <a:rPr lang="ru-RU" dirty="0"/>
              <a:t>Специальный проект со СМИ, блогерами и в социальных сетях</a:t>
            </a:r>
            <a:endParaRPr lang="ru-RU" sz="1200" dirty="0" smtClean="0"/>
          </a:p>
          <a:p>
            <a:r>
              <a:rPr lang="ru-RU" sz="1200" dirty="0" smtClean="0"/>
              <a:t>Наименование субъекта: </a:t>
            </a:r>
            <a:r>
              <a:rPr lang="ru-RU" dirty="0" smtClean="0"/>
              <a:t>Орловская область</a:t>
            </a:r>
            <a:endParaRPr lang="ru-RU" dirty="0"/>
          </a:p>
          <a:p>
            <a:r>
              <a:rPr lang="ru-RU" sz="1200" dirty="0"/>
              <a:t>Автор практики: </a:t>
            </a:r>
            <a:r>
              <a:rPr lang="ru-RU" dirty="0" smtClean="0"/>
              <a:t>Отделение по Орловской области Главного управления Центрального банка Российской Федерации по Центральному федеральному округу, Шкодина О.А., </a:t>
            </a:r>
            <a:r>
              <a:rPr lang="ru-RU" dirty="0" smtClean="0">
                <a:hlinkClick r:id="rId3"/>
              </a:rPr>
              <a:t>54</a:t>
            </a:r>
            <a:r>
              <a:rPr lang="en-US" dirty="0" smtClean="0">
                <a:hlinkClick r:id="rId3"/>
              </a:rPr>
              <a:t>seo@cbr.ru</a:t>
            </a:r>
            <a:r>
              <a:rPr lang="ru-RU" dirty="0"/>
              <a:t>,</a:t>
            </a:r>
            <a:r>
              <a:rPr lang="en-US" dirty="0" smtClean="0"/>
              <a:t> 8-905-168-44-77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«Стоп_мошенник» </a:t>
            </a:r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91B73C9-5E54-4DD7-94EE-4B64CC633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1" y="148091"/>
            <a:ext cx="733218" cy="9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3" y="301169"/>
            <a:ext cx="7209878" cy="682727"/>
          </a:xfrm>
        </p:spPr>
        <p:txBody>
          <a:bodyPr/>
          <a:lstStyle/>
          <a:p>
            <a:r>
              <a:rPr lang="ru-RU" sz="2400" dirty="0" smtClean="0"/>
              <a:t>Проект направлен на повышение уровня безопасности финансовых услуг для жителей Орловской области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83" y="1724291"/>
            <a:ext cx="3823249" cy="284140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Партнеры проекта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b="1" dirty="0"/>
              <a:t>Первый областной телеканал</a:t>
            </a:r>
          </a:p>
          <a:p>
            <a:pPr marL="0" indent="0">
              <a:buNone/>
            </a:pPr>
            <a:r>
              <a:rPr lang="ru-RU" sz="1600" b="1" dirty="0" smtClean="0"/>
              <a:t>Правительство Орловской области </a:t>
            </a:r>
          </a:p>
          <a:p>
            <a:pPr marL="0" indent="0">
              <a:buNone/>
            </a:pPr>
            <a:r>
              <a:rPr lang="ru-RU" sz="1600" b="1" dirty="0"/>
              <a:t>Актриса театра «Свободное пространство» Светлана </a:t>
            </a:r>
            <a:r>
              <a:rPr lang="ru-RU" sz="1600" b="1" dirty="0" smtClean="0"/>
              <a:t>Нарышкина</a:t>
            </a:r>
          </a:p>
          <a:p>
            <a:pPr marL="0" indent="0">
              <a:buNone/>
            </a:pPr>
            <a:r>
              <a:rPr lang="ru-RU" sz="1600" b="1" dirty="0" smtClean="0"/>
              <a:t>Школы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Главы муниципалитетов Орловской области</a:t>
            </a:r>
          </a:p>
          <a:p>
            <a:pPr marL="0" indent="0">
              <a:buNone/>
            </a:pPr>
            <a:r>
              <a:rPr lang="ru-RU" sz="1600" b="1" dirty="0" smtClean="0"/>
              <a:t>Орловские блогеры</a:t>
            </a:r>
          </a:p>
          <a:p>
            <a:pPr marL="0" indent="0">
              <a:buNone/>
            </a:pPr>
            <a:r>
              <a:rPr lang="ru-RU" sz="1600" b="1" dirty="0" smtClean="0"/>
              <a:t>Районные газеты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40470" y="2342815"/>
            <a:ext cx="3771111" cy="187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78607" rtl="0" fontAlgn="auto" hangingPunct="0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Proxima Nova Rg" panose="02000506030000020004" pitchFamily="2" charset="0"/>
              </a:rPr>
              <a:t>Для кого: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Proxima Nova Rg" panose="02000506030000020004" pitchFamily="2" charset="0"/>
            </a:endParaRPr>
          </a:p>
          <a:p>
            <a:pPr algn="l" defTabSz="278607" rtl="0" fontAlgn="auto" hangingPunct="0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600" dirty="0">
                <a:latin typeface="Proxima Nova Rg" panose="02000506030000020004" pitchFamily="2" charset="0"/>
              </a:rPr>
              <a:t>Школьники, </a:t>
            </a:r>
          </a:p>
          <a:p>
            <a:pPr algn="l" defTabSz="278607" rtl="0" fontAlgn="auto" hangingPunct="0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600" dirty="0">
                <a:latin typeface="Proxima Nova Rg" panose="02000506030000020004" pitchFamily="2" charset="0"/>
              </a:rPr>
              <a:t>Студенты,</a:t>
            </a:r>
          </a:p>
          <a:p>
            <a:pPr algn="l" defTabSz="278607" rtl="0" fontAlgn="auto" hangingPunct="0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600" dirty="0" smtClean="0">
                <a:latin typeface="Proxima Nova Rg" panose="02000506030000020004" pitchFamily="2" charset="0"/>
              </a:rPr>
              <a:t>Взрослые,</a:t>
            </a:r>
            <a:endParaRPr lang="ru-RU" sz="1600" dirty="0">
              <a:latin typeface="Proxima Nova Rg" panose="02000506030000020004" pitchFamily="2" charset="0"/>
            </a:endParaRPr>
          </a:p>
          <a:p>
            <a:pPr algn="l" defTabSz="278607" rtl="0" fontAlgn="auto" hangingPunct="0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600" dirty="0">
                <a:latin typeface="Proxima Nova Rg" panose="02000506030000020004" pitchFamily="2" charset="0"/>
              </a:rPr>
              <a:t>Лица с ОВЗ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20" y="1265133"/>
            <a:ext cx="476820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Proxima Nova Rg" panose="02000506030000020004" pitchFamily="2" charset="0"/>
              </a:rPr>
              <a:t>Организатор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Proxima Nova Rg" panose="02000506030000020004" pitchFamily="2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Орловское отделение Банка России</a:t>
            </a:r>
            <a:endParaRPr lang="ru-RU" sz="1800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30" y="1658898"/>
            <a:ext cx="1034261" cy="68950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91B73C9-5E54-4DD7-94EE-4B64CC633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30" y="1658898"/>
            <a:ext cx="461030" cy="6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06" y="1021580"/>
            <a:ext cx="1536547" cy="385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2623" r="38824" b="25956"/>
          <a:stretch/>
        </p:blipFill>
        <p:spPr>
          <a:xfrm>
            <a:off x="7153406" y="2852961"/>
            <a:ext cx="716910" cy="1069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0093" y="3997392"/>
            <a:ext cx="109097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Светлана Нарышкина</a:t>
            </a:r>
            <a:endParaRPr kumimoji="0" lang="ru-RU" sz="11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Что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сделали: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14138"/>
              </p:ext>
            </p:extLst>
          </p:nvPr>
        </p:nvGraphicFramePr>
        <p:xfrm>
          <a:off x="554946" y="1138555"/>
          <a:ext cx="6861153" cy="3486150"/>
        </p:xfrm>
        <a:graphic>
          <a:graphicData uri="http://schemas.openxmlformats.org/drawingml/2006/table">
            <a:tbl>
              <a:tblPr firstRow="1" firstCol="1" bandRow="1"/>
              <a:tblGrid>
                <a:gridCol w="6861153">
                  <a:extLst>
                    <a:ext uri="{9D8B030D-6E8A-4147-A177-3AD203B41FA5}">
                      <a16:colId xmlns:a16="http://schemas.microsoft.com/office/drawing/2014/main" val="2955961462"/>
                    </a:ext>
                  </a:extLst>
                </a:gridCol>
              </a:tblGrid>
              <a:tr h="3486150">
                <a:tc>
                  <a:txBody>
                    <a:bodyPr/>
                    <a:lstStyle/>
                    <a:p>
                      <a:pPr marL="342900" marR="0" indent="-342900" algn="l" defTabSz="278607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25000"/>
                        <a:buFont typeface="+mj-lt"/>
                        <a:buAutoNum type="arabicPeriod"/>
                        <a:tabLst/>
                      </a:pP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При участии Орловского телевидения и известной орловской актрисы Светланы Нарышкиной сняты 2 видеоролика по противодействию мошенничеству </a:t>
                      </a:r>
                      <a:endParaRPr lang="ru-RU" sz="1600" b="0" i="0" u="none" strike="noStrike" cap="none" spc="0" baseline="0" dirty="0" smtClean="0">
                        <a:solidFill>
                          <a:srgbClr val="000000"/>
                        </a:solidFill>
                        <a:uFillTx/>
                        <a:latin typeface="Proxima Nova Rg" panose="02000506030000020004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342900" marR="0" indent="-342900" algn="l" defTabSz="278607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25000"/>
                        <a:buFont typeface="+mj-lt"/>
                        <a:buAutoNum type="arabicPeriod"/>
                        <a:tabLst/>
                      </a:pPr>
                      <a:r>
                        <a:rPr lang="ru-RU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Распространили ролики </a:t>
                      </a: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в социальной сети в «</a:t>
                      </a:r>
                      <a:r>
                        <a:rPr lang="ru-RU" sz="16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ВКонтакте</a:t>
                      </a: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»: на страницах департаментов Правительства Орловской области и муниципалитетов Орловской области, страницах районных газет Орловской области в </a:t>
                      </a:r>
                      <a:r>
                        <a:rPr lang="ru-RU" sz="1600" b="0" i="0" u="none" strike="noStrike" cap="none" spc="0" baseline="0" dirty="0" err="1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ВКонтакте</a:t>
                      </a: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, региональных </a:t>
                      </a:r>
                      <a:r>
                        <a:rPr lang="ru-RU" sz="1600" b="0" i="0" u="none" strike="noStrike" cap="none" spc="0" baseline="0" dirty="0" err="1" smtClean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блогеров</a:t>
                      </a:r>
                      <a:r>
                        <a:rPr lang="ru-RU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, всех школ региона </a:t>
                      </a: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(прямой охват более </a:t>
                      </a:r>
                      <a:r>
                        <a:rPr lang="ru-RU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150 000 </a:t>
                      </a: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просмотров). </a:t>
                      </a:r>
                      <a:endParaRPr lang="ru-RU" sz="1600" b="0" i="0" u="none" strike="noStrike" cap="none" spc="0" baseline="0" dirty="0" smtClean="0">
                        <a:solidFill>
                          <a:srgbClr val="000000"/>
                        </a:solidFill>
                        <a:uFillTx/>
                        <a:latin typeface="Proxima Nova Rg" panose="02000506030000020004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342900" marR="0" indent="-342900" algn="l" defTabSz="278607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25000"/>
                        <a:buFont typeface="+mj-lt"/>
                        <a:buAutoNum type="arabicPeriod"/>
                        <a:tabLst/>
                      </a:pPr>
                      <a:r>
                        <a:rPr lang="ru-RU" sz="1600" b="0" i="0" u="none" strike="noStrike" cap="none" spc="0" baseline="0" dirty="0" smtClean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Договорились о показе ролика по местному ТВ в течение 1 года ( </a:t>
                      </a:r>
                      <a:r>
                        <a:rPr lang="ru-RU" sz="16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косвенный охват 600 000 ). </a:t>
                      </a:r>
                    </a:p>
                    <a:p>
                      <a:pPr marL="0" marR="0" indent="0" algn="l" defTabSz="278607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</a:rPr>
                        <a:t>Посмотреть наши ролики можно по ссылкам:</a:t>
                      </a:r>
                    </a:p>
                    <a:p>
                      <a:pPr marL="0" marR="0" indent="0" algn="l" defTabSz="278607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  <a:hlinkClick r:id="rId2"/>
                        </a:rPr>
                        <a:t>https://vk.com/video-168394152_456239247</a:t>
                      </a:r>
                      <a:endParaRPr lang="ru-RU" sz="16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Proxima Nova Rg" panose="02000506030000020004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indent="0" algn="l" defTabSz="278607" latinLnBrk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Pct val="125000"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Proxima Nova Rg" panose="02000506030000020004" pitchFamily="2" charset="0"/>
                          <a:ea typeface="Helvetica Neue"/>
                          <a:cs typeface="Helvetica Neue"/>
                          <a:sym typeface="Helvetica Neue"/>
                          <a:hlinkClick r:id="rId3"/>
                        </a:rPr>
                        <a:t>https://vk.com/wall-168394152_18786</a:t>
                      </a:r>
                      <a:endParaRPr lang="ru-RU" sz="16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Proxima Nova Rg" panose="02000506030000020004" pitchFamily="2" charset="0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18" marR="624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2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Что у нас получилось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1" t="23760" r="19983" b="6077"/>
          <a:stretch/>
        </p:blipFill>
        <p:spPr>
          <a:xfrm>
            <a:off x="447741" y="769357"/>
            <a:ext cx="7207994" cy="39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45" y="740108"/>
            <a:ext cx="5410549" cy="868334"/>
          </a:xfrm>
        </p:spPr>
        <p:txBody>
          <a:bodyPr/>
          <a:lstStyle/>
          <a:p>
            <a:r>
              <a:rPr lang="ru-RU" sz="3200" dirty="0" smtClean="0"/>
              <a:t>Результат проекта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45" y="2682717"/>
            <a:ext cx="5943962" cy="1700096"/>
          </a:xfrm>
        </p:spPr>
        <p:txBody>
          <a:bodyPr/>
          <a:lstStyle/>
          <a:p>
            <a:pPr lvl="0" algn="just"/>
            <a:r>
              <a:rPr lang="ru-RU" sz="1600" dirty="0"/>
              <a:t>Более 150 000 жителей региона просмотрели видеоролики (23% численности населения региона старше 7 лет) и знают про </a:t>
            </a:r>
            <a:r>
              <a:rPr lang="ru-RU" sz="1600" dirty="0" err="1"/>
              <a:t>дропперов</a:t>
            </a:r>
            <a:r>
              <a:rPr lang="ru-RU" sz="1600" dirty="0"/>
              <a:t> и мошенников;</a:t>
            </a:r>
          </a:p>
          <a:p>
            <a:pPr lvl="0" algn="just"/>
            <a:r>
              <a:rPr lang="ru-RU" sz="1600" dirty="0"/>
              <a:t>Показ видеороликов по ТВ и в социальных сетях влияет на когнитивные установки граждан, формирует у жителей региона убеждения, направленные на противодействие мошенникам;</a:t>
            </a:r>
          </a:p>
          <a:p>
            <a:pPr algn="just"/>
            <a:r>
              <a:rPr lang="ru-RU" sz="1600" dirty="0"/>
              <a:t>Проект влияет на рост доли граждан, не совершивших действия по переводу денежных средств при столкновении с мошенниками и отказ от участия в </a:t>
            </a:r>
            <a:r>
              <a:rPr lang="ru-RU" sz="1600" dirty="0" err="1"/>
              <a:t>дропперстве</a:t>
            </a:r>
            <a:r>
              <a:rPr lang="ru-RU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191</Words>
  <Application>Microsoft Office PowerPoint</Application>
  <PresentationFormat>Экран (16:9)</PresentationFormat>
  <Paragraphs>33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</vt:lpstr>
      <vt:lpstr>Helvetica Neue</vt:lpstr>
      <vt:lpstr>Helvetica Neue Light</vt:lpstr>
      <vt:lpstr>Helvetica Neue Medium</vt:lpstr>
      <vt:lpstr>Proxima Nova Rg</vt:lpstr>
      <vt:lpstr>Raleway Medium</vt:lpstr>
      <vt:lpstr>Times New Roman</vt:lpstr>
      <vt:lpstr>White</vt:lpstr>
      <vt:lpstr>Проект «Стоп_мошенник» </vt:lpstr>
      <vt:lpstr>Проект направлен на повышение уровня безопасности финансовых услуг для жителей Орловской области</vt:lpstr>
      <vt:lpstr>Что сделали:</vt:lpstr>
      <vt:lpstr>Что у нас получилось</vt:lpstr>
      <vt:lpstr>Результат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Шкодина Ольга Александровна</dc:creator>
  <cp:lastModifiedBy>Шкодина Ольга Александровна</cp:lastModifiedBy>
  <cp:revision>76</cp:revision>
  <dcterms:modified xsi:type="dcterms:W3CDTF">2025-04-15T14:07:26Z</dcterms:modified>
</cp:coreProperties>
</file>