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</p:sldIdLst>
  <p:sldSz cx="9144000" cy="5143500" type="screen16x9"/>
  <p:notesSz cx="6797675" cy="9926638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03" d="100"/>
          <a:sy n="103" d="100"/>
        </p:scale>
        <p:origin x="606" y="96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651997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0412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4447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dmnvrsk.ru/podrazdeleniya/upravleniya/upravlenie-jekonomicheskogo-razvitija/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07" y="1180289"/>
            <a:ext cx="3984704" cy="143223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Муниципальный журнал «ФинГрамикум» и «ФинГрамикум» по технике Брайля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xmlns="" id="{98FD40A5-F3FD-B54C-9CD3-2C5EFF741120}"/>
              </a:ext>
            </a:extLst>
          </p:cNvPr>
          <p:cNvSpPr txBox="1">
            <a:spLocks/>
          </p:cNvSpPr>
          <p:nvPr/>
        </p:nvSpPr>
        <p:spPr>
          <a:xfrm>
            <a:off x="194560" y="3820482"/>
            <a:ext cx="7170868" cy="802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latinLnBrk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4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0" marR="0" indent="0" algn="l" defTabSz="278607" latinLnBrk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823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0" marR="0" indent="0" algn="l" defTabSz="278607" latinLnBrk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823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0" marR="0" indent="0" algn="l" defTabSz="278607" latinLnBrk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823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0" marR="0" indent="0" algn="l" defTabSz="278607" latinLnBrk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823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ru-RU" sz="1200" dirty="0" smtClean="0"/>
              <a:t>Направление практики: Информационная кампания по финансовой грамотности</a:t>
            </a:r>
          </a:p>
          <a:p>
            <a:pPr hangingPunct="1"/>
            <a:r>
              <a:rPr lang="ru-RU" sz="1200" dirty="0" smtClean="0"/>
              <a:t>Наименование субъекта: Краснодарский край</a:t>
            </a:r>
          </a:p>
          <a:p>
            <a:pPr hangingPunct="1"/>
            <a:r>
              <a:rPr lang="ru-RU" sz="1200" dirty="0" smtClean="0"/>
              <a:t>Автор практики: Управление экономического развития администрации муниципального образования город Новороссийск, Анищенко Карина Сергеевна, телефон: +7 (8617) 612-306, электронная почта: </a:t>
            </a:r>
            <a:r>
              <a:rPr lang="en-US" sz="1200" dirty="0" smtClean="0"/>
              <a:t>noveconom@mail.ru</a:t>
            </a:r>
            <a:endParaRPr lang="ru-RU" sz="1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60" y="176629"/>
            <a:ext cx="1322947" cy="95105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71" y="284083"/>
            <a:ext cx="6888265" cy="682727"/>
          </a:xfrm>
        </p:spPr>
        <p:txBody>
          <a:bodyPr/>
          <a:lstStyle/>
          <a:p>
            <a:r>
              <a:rPr lang="ru-RU" dirty="0" smtClean="0"/>
              <a:t>Муниципальный журнал «ФинГрамикум»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971" y="953311"/>
            <a:ext cx="3823249" cy="124514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/>
              <a:t>Целевая аудитория: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b="1" dirty="0" smtClean="0"/>
              <a:t>Школьники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b="1" dirty="0" smtClean="0"/>
              <a:t>Студенты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b="1" dirty="0" smtClean="0"/>
              <a:t>взрослое население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b="1" dirty="0" smtClean="0"/>
              <a:t>пенсионеры </a:t>
            </a:r>
            <a:r>
              <a:rPr lang="ru-RU" b="1" dirty="0"/>
              <a:t>и </a:t>
            </a:r>
            <a:r>
              <a:rPr lang="ru-RU" b="1" dirty="0" smtClean="0"/>
              <a:t>предпенсионеры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b="1" dirty="0" smtClean="0"/>
              <a:t>представители </a:t>
            </a:r>
            <a:r>
              <a:rPr lang="ru-RU" b="1" dirty="0"/>
              <a:t>СМП и </a:t>
            </a:r>
            <a:r>
              <a:rPr lang="ru-RU" b="1" dirty="0" err="1"/>
              <a:t>самозанятые</a:t>
            </a:r>
            <a:r>
              <a:rPr lang="ru-RU" b="1" dirty="0"/>
              <a:t> </a:t>
            </a:r>
            <a:r>
              <a:rPr lang="ru-RU" b="1" dirty="0" smtClean="0"/>
              <a:t>граждане</a:t>
            </a:r>
            <a:endParaRPr lang="ru-RU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b="1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Журнал выпускается ежеквартально и распространяется в школах, ВУЗах, библиотеках и </a:t>
            </a:r>
            <a:r>
              <a:rPr lang="ru-RU" b="1" dirty="0" smtClean="0"/>
              <a:t>соц. </a:t>
            </a:r>
            <a:r>
              <a:rPr lang="ru-RU" b="1" dirty="0"/>
              <a:t>учреждениях </a:t>
            </a:r>
            <a:r>
              <a:rPr lang="ru-RU" b="1" dirty="0" smtClean="0"/>
              <a:t>города-героя</a:t>
            </a:r>
            <a:endParaRPr lang="ru-RU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63089" t="47938" r="21661" b="25872"/>
          <a:stretch/>
        </p:blipFill>
        <p:spPr>
          <a:xfrm>
            <a:off x="895153" y="2713935"/>
            <a:ext cx="1316267" cy="12714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5123" y="3985433"/>
            <a:ext cx="201899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 err="1" smtClean="0"/>
              <a:t>Qr</a:t>
            </a:r>
            <a:r>
              <a:rPr lang="en-US" sz="1200" dirty="0" smtClean="0"/>
              <a:t> </a:t>
            </a:r>
            <a:r>
              <a:rPr lang="ru-RU" sz="1200" dirty="0" smtClean="0"/>
              <a:t>– код на электронную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 smtClean="0"/>
              <a:t>версию журналов</a:t>
            </a:r>
            <a:endParaRPr kumimoji="0" lang="ru-RU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378" y="966810"/>
            <a:ext cx="5325730" cy="399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7515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71" y="284083"/>
            <a:ext cx="6888265" cy="682727"/>
          </a:xfrm>
        </p:spPr>
        <p:txBody>
          <a:bodyPr/>
          <a:lstStyle/>
          <a:p>
            <a:r>
              <a:rPr lang="ru-RU" dirty="0" smtClean="0"/>
              <a:t>Муниципальный журнал «ФинГрамикум»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23635" y="569003"/>
            <a:ext cx="377178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 smtClean="0"/>
              <a:t>Для журнала используются фотографии жителей Новороссийска</a:t>
            </a:r>
            <a:endParaRPr kumimoji="0" lang="ru-RU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020" y="2899778"/>
            <a:ext cx="1692241" cy="225256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92679" y="3634283"/>
            <a:ext cx="4572000" cy="9925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ru-RU" dirty="0" smtClean="0"/>
              <a:t>•</a:t>
            </a:r>
            <a:r>
              <a:rPr lang="ru-RU" dirty="0"/>
              <a:t>	</a:t>
            </a:r>
            <a:r>
              <a:rPr lang="ru-RU" dirty="0" smtClean="0"/>
              <a:t>тираж </a:t>
            </a:r>
            <a:r>
              <a:rPr lang="ru-RU" dirty="0"/>
              <a:t>«ФинГрамикум» ежеквартально по 107 экземпляров</a:t>
            </a:r>
          </a:p>
          <a:p>
            <a:pPr algn="l"/>
            <a:r>
              <a:rPr lang="ru-RU" dirty="0"/>
              <a:t>•	с 2023 года 8 выпусков, тираж 856 экземпляров</a:t>
            </a:r>
          </a:p>
          <a:p>
            <a:pPr algn="l"/>
            <a:r>
              <a:rPr lang="ru-RU" dirty="0"/>
              <a:t>•	охват читателей «ФинГрамикум» более </a:t>
            </a:r>
            <a:r>
              <a:rPr lang="ru-RU" dirty="0" smtClean="0"/>
              <a:t>80 </a:t>
            </a:r>
            <a:r>
              <a:rPr lang="ru-RU" dirty="0"/>
              <a:t>000 человек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12" y="1040927"/>
            <a:ext cx="3467774" cy="25933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237" y="2899778"/>
            <a:ext cx="2991629" cy="22437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724" y="799838"/>
            <a:ext cx="2633206" cy="19749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1187" y="883632"/>
            <a:ext cx="2520334" cy="189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081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DB393F-A165-FAE5-2E4F-8F3C2FD9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675" y="3331268"/>
            <a:ext cx="5410549" cy="86833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журнале </a:t>
            </a:r>
            <a:r>
              <a:rPr lang="ru-RU" dirty="0" smtClean="0"/>
              <a:t>публикуется </a:t>
            </a:r>
            <a:r>
              <a:rPr lang="ru-RU" dirty="0"/>
              <a:t>информация непосредственно о самом городе, о финансовых учреждениях и предприятиях Новороссийска, о мероприятиях, которые проводятся по финансовой грамотности, истории предпринимателей Новороссийска и юных предпринимателях города, а также информация для жителей об имеющихся льготах и возможностях получения помощи от государства непосредственно для жителей Краснодарского </a:t>
            </a:r>
            <a:r>
              <a:rPr lang="ru-RU" dirty="0" smtClean="0"/>
              <a:t>края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9112" r="29008"/>
          <a:stretch/>
        </p:blipFill>
        <p:spPr>
          <a:xfrm>
            <a:off x="71336" y="90791"/>
            <a:ext cx="2061747" cy="27691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9240" r="29097"/>
          <a:stretch/>
        </p:blipFill>
        <p:spPr>
          <a:xfrm>
            <a:off x="2230301" y="90791"/>
            <a:ext cx="2051039" cy="27691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29442" r="29228"/>
          <a:stretch/>
        </p:blipFill>
        <p:spPr>
          <a:xfrm>
            <a:off x="4378558" y="90791"/>
            <a:ext cx="2034678" cy="27691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29796" r="29160"/>
          <a:stretch/>
        </p:blipFill>
        <p:spPr>
          <a:xfrm>
            <a:off x="6510454" y="90791"/>
            <a:ext cx="2020574" cy="27691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33440" t="18748" r="31446" b="6612"/>
          <a:stretch/>
        </p:blipFill>
        <p:spPr>
          <a:xfrm>
            <a:off x="7175122" y="2813270"/>
            <a:ext cx="1968878" cy="235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6386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«ФинГрамикум» по технике Брайля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6470" y="258363"/>
            <a:ext cx="2796900" cy="3729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34415" y="1010697"/>
            <a:ext cx="2477992" cy="33039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582" y="2662691"/>
            <a:ext cx="2882428" cy="216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452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DB393F-A165-FAE5-2E4F-8F3C2FD9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04" y="3140294"/>
            <a:ext cx="7699949" cy="86833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Информация по наполнению для данной категории граждан подбирается на основании запросов </a:t>
            </a:r>
            <a:r>
              <a:rPr lang="ru-RU" dirty="0" smtClean="0"/>
              <a:t>жителей</a:t>
            </a:r>
          </a:p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/>
              <a:t>этого администрацией проводятся опросы по потребности и </a:t>
            </a:r>
            <a:r>
              <a:rPr lang="ru-RU" dirty="0" smtClean="0"/>
              <a:t>темам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На слайде представлен текст переведённый в Брайля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тираж </a:t>
            </a:r>
            <a:r>
              <a:rPr lang="ru-RU" dirty="0"/>
              <a:t>«ФинГрамикум» по технике Брайля 10 экземпляров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с </a:t>
            </a:r>
            <a:r>
              <a:rPr lang="ru-RU" dirty="0"/>
              <a:t>2023 года 5 выпусков, тираж 60 экземпляров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более </a:t>
            </a:r>
            <a:r>
              <a:rPr lang="ru-RU" dirty="0"/>
              <a:t>600 человек составил охват по «ФинГрамикум» по технике Брайля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более </a:t>
            </a:r>
            <a:r>
              <a:rPr lang="ru-RU" dirty="0"/>
              <a:t>600 человек среди незрячих или слабовидящих узнали о льготах, положенным людям с инвалидностью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smtClean="0"/>
              <a:t>более </a:t>
            </a:r>
            <a:r>
              <a:rPr lang="ru-RU" dirty="0"/>
              <a:t>600 человек среди незрячих или слабовидящих узнали о новых видах мошенничества и о способах защиты личных финансов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0440" t="1884" r="10389" b="1299"/>
          <a:stretch/>
        </p:blipFill>
        <p:spPr>
          <a:xfrm>
            <a:off x="64852" y="168614"/>
            <a:ext cx="4119876" cy="28339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9535" r="29042" b="9535"/>
          <a:stretch/>
        </p:blipFill>
        <p:spPr>
          <a:xfrm>
            <a:off x="4273685" y="168614"/>
            <a:ext cx="2306952" cy="28339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29380" t="1211" r="29127"/>
          <a:stretch/>
        </p:blipFill>
        <p:spPr>
          <a:xfrm>
            <a:off x="6770452" y="168614"/>
            <a:ext cx="2116060" cy="283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171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F0673A8-B00F-A3B0-F3B1-ED0F0C0EA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414" y="811449"/>
            <a:ext cx="7877175" cy="348615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ym typeface="Helvetica Neue Medium"/>
              </a:rPr>
              <a:t>Управление экономического развития Администрации муниципального образования город Новороссийск</a:t>
            </a:r>
            <a:r>
              <a:rPr lang="ru-RU" sz="2400" b="1" dirty="0">
                <a:sym typeface="Helvetica Neue Medium"/>
              </a:rPr>
              <a:t/>
            </a:r>
            <a:br>
              <a:rPr lang="ru-RU" sz="2400" b="1" dirty="0">
                <a:sym typeface="Helvetica Neue Medium"/>
              </a:rPr>
            </a:br>
            <a:r>
              <a:rPr lang="ru-RU" sz="2400" b="1" dirty="0">
                <a:sym typeface="Helvetica Neue Medium"/>
              </a:rPr>
              <a:t>Адрес электронной почты: </a:t>
            </a:r>
            <a:r>
              <a:rPr lang="en-US" sz="2400" b="1" dirty="0" smtClean="0">
                <a:sym typeface="Helvetica Neue Medium"/>
              </a:rPr>
              <a:t>noveconom@mail.ru</a:t>
            </a:r>
            <a:r>
              <a:rPr lang="ru-RU" sz="2400" b="1" dirty="0">
                <a:sym typeface="Helvetica Neue Medium"/>
              </a:rPr>
              <a:t/>
            </a:r>
            <a:br>
              <a:rPr lang="ru-RU" sz="2400" b="1" dirty="0">
                <a:sym typeface="Helvetica Neue Medium"/>
              </a:rPr>
            </a:br>
            <a:endParaRPr lang="en-US" sz="2400" b="1" dirty="0" smtClean="0">
              <a:sym typeface="Helvetica Neue Medium"/>
            </a:endParaRPr>
          </a:p>
          <a:p>
            <a:pPr marL="0" indent="0" algn="ctr">
              <a:buNone/>
            </a:pPr>
            <a:r>
              <a:rPr lang="ru-RU" sz="2400" b="1" dirty="0" smtClean="0">
                <a:sym typeface="Helvetica Neue Medium"/>
              </a:rPr>
              <a:t>Сайт</a:t>
            </a:r>
            <a:r>
              <a:rPr lang="ru-RU" sz="2400" b="1" dirty="0">
                <a:sym typeface="Helvetica Neue Medium"/>
              </a:rPr>
              <a:t>: </a:t>
            </a:r>
            <a:r>
              <a:rPr lang="en-US" sz="2400" b="1" dirty="0">
                <a:sym typeface="Helvetica Neue Medium"/>
                <a:hlinkClick r:id="rId2"/>
              </a:rPr>
              <a:t>https://www.admnvrsk.ru/podrazdeleniya/upravleniya/upravlenie-jekonomicheskogo-razvitija</a:t>
            </a:r>
            <a:r>
              <a:rPr lang="en-US" sz="2400" b="1" dirty="0" smtClean="0">
                <a:sym typeface="Helvetica Neue Medium"/>
                <a:hlinkClick r:id="rId2"/>
              </a:rPr>
              <a:t>/</a:t>
            </a:r>
            <a:endParaRPr lang="en-US" sz="2400" b="1" dirty="0" smtClean="0">
              <a:sym typeface="Helvetica Neue Medium"/>
            </a:endParaRPr>
          </a:p>
          <a:p>
            <a:pPr marL="0" indent="0" algn="ctr">
              <a:buNone/>
            </a:pPr>
            <a:r>
              <a:rPr lang="ru-RU" sz="2400" b="1" dirty="0">
                <a:sym typeface="Helvetica Neue Medium"/>
              </a:rPr>
              <a:t/>
            </a:r>
            <a:br>
              <a:rPr lang="ru-RU" sz="2400" b="1" dirty="0">
                <a:sym typeface="Helvetica Neue Medium"/>
              </a:rPr>
            </a:br>
            <a:r>
              <a:rPr lang="ru-RU" sz="2400" b="1" dirty="0" smtClean="0">
                <a:sym typeface="Helvetica Neue Medium"/>
              </a:rPr>
              <a:t>+7</a:t>
            </a:r>
            <a:r>
              <a:rPr lang="en-US" sz="2400" b="1" dirty="0" smtClean="0">
                <a:sym typeface="Helvetica Neue Medium"/>
              </a:rPr>
              <a:t> (8617) 612-306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999764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259</Words>
  <Application>Microsoft Office PowerPoint</Application>
  <PresentationFormat>Экран (16:9)</PresentationFormat>
  <Paragraphs>33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Helvetica Neue</vt:lpstr>
      <vt:lpstr>Helvetica Neue Light</vt:lpstr>
      <vt:lpstr>Helvetica Neue Medium</vt:lpstr>
      <vt:lpstr>Proxima Nova Rg</vt:lpstr>
      <vt:lpstr>White</vt:lpstr>
      <vt:lpstr>Муниципальный журнал «ФинГрамикум» и «ФинГрамикум» по технике Брайля</vt:lpstr>
      <vt:lpstr>Муниципальный журнал «ФинГрамикум»</vt:lpstr>
      <vt:lpstr>Муниципальный журнал «ФинГрамикум»</vt:lpstr>
      <vt:lpstr>Презентация PowerPoint</vt:lpstr>
      <vt:lpstr>«ФинГрамикум» по технике Брайля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Приемная заместителя по экономике</dc:creator>
  <cp:lastModifiedBy>Головкова Мария Васильевна</cp:lastModifiedBy>
  <cp:revision>66</cp:revision>
  <cp:lastPrinted>2025-04-15T12:59:29Z</cp:lastPrinted>
  <dcterms:modified xsi:type="dcterms:W3CDTF">2025-04-15T13:02:46Z</dcterms:modified>
</cp:coreProperties>
</file>