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9" r:id="rId4"/>
    <p:sldId id="270" r:id="rId5"/>
    <p:sldId id="275" r:id="rId6"/>
    <p:sldId id="258" r:id="rId7"/>
    <p:sldId id="260" r:id="rId8"/>
    <p:sldId id="271" r:id="rId9"/>
    <p:sldId id="274" r:id="rId10"/>
    <p:sldId id="279" r:id="rId11"/>
    <p:sldId id="259" r:id="rId12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6486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9;&#1085;&#1072;&#1085;&#1080;&#1103;-&#1089;&#1080;&#1083;&#1072;.&#1088;&#1092;/" TargetMode="External"/><Relationship Id="rId2" Type="http://schemas.openxmlformats.org/officeDocument/2006/relationships/hyperlink" Target="https://t.me/centrinvest_ban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1069" y="3955671"/>
            <a:ext cx="7184840" cy="929312"/>
          </a:xfrm>
        </p:spPr>
        <p:txBody>
          <a:bodyPr>
            <a:noAutofit/>
          </a:bodyPr>
          <a:lstStyle/>
          <a:p>
            <a:r>
              <a:rPr lang="ru-RU" sz="1200" dirty="0" smtClean="0"/>
              <a:t>Финансовая грамотность для </a:t>
            </a:r>
            <a:r>
              <a:rPr lang="ru-RU" sz="1200" dirty="0" smtClean="0">
                <a:latin typeface="PF DinDisplay Pro"/>
                <a:ea typeface="Verdana" pitchFamily="34" charset="0"/>
                <a:cs typeface="Verdana" pitchFamily="34" charset="0"/>
              </a:rPr>
              <a:t>лиц </a:t>
            </a:r>
            <a:r>
              <a:rPr lang="ru-RU" sz="1200" dirty="0">
                <a:latin typeface="PF DinDisplay Pro"/>
                <a:ea typeface="Verdana" pitchFamily="34" charset="0"/>
                <a:cs typeface="Verdana" pitchFamily="34" charset="0"/>
              </a:rPr>
              <a:t>с ОВЗ и инвалидностью</a:t>
            </a:r>
            <a:endParaRPr lang="ru-RU" sz="1200" dirty="0"/>
          </a:p>
          <a:p>
            <a:r>
              <a:rPr lang="ru-RU" sz="1200" dirty="0" smtClean="0"/>
              <a:t>Краснодарский край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ПАО КБ «Центр-</a:t>
            </a:r>
            <a:r>
              <a:rPr lang="ru-RU" sz="1200" dirty="0" err="1" smtClean="0"/>
              <a:t>инвест</a:t>
            </a:r>
            <a:r>
              <a:rPr lang="ru-RU" sz="1200" dirty="0" smtClean="0"/>
              <a:t>», Мальта Екатерина Николаевна, </a:t>
            </a:r>
            <a:endParaRPr lang="en-US" sz="1200" dirty="0" smtClean="0"/>
          </a:p>
          <a:p>
            <a:r>
              <a:rPr lang="ru-RU" sz="1200" dirty="0" smtClean="0"/>
              <a:t>контактные </a:t>
            </a:r>
            <a:r>
              <a:rPr lang="ru-RU" sz="1200" dirty="0"/>
              <a:t>данные </a:t>
            </a:r>
            <a:r>
              <a:rPr lang="en-US" sz="1200" dirty="0" smtClean="0"/>
              <a:t> </a:t>
            </a:r>
            <a:r>
              <a:rPr lang="ru-RU" sz="1200" dirty="0" smtClean="0"/>
              <a:t>(тел.8(861)219-51-19(доб.104); 8(918)138-43-30; </a:t>
            </a:r>
            <a:r>
              <a:rPr lang="ru-RU" sz="1200" dirty="0"/>
              <a:t>электронный </a:t>
            </a:r>
            <a:r>
              <a:rPr lang="ru-RU" sz="1200" dirty="0" smtClean="0"/>
              <a:t>адрес:</a:t>
            </a:r>
            <a:r>
              <a:rPr lang="en-US" sz="1200" dirty="0" smtClean="0"/>
              <a:t>e.malta@centrinvest.ru)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12" y="1409691"/>
            <a:ext cx="4895237" cy="634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F DinDisplay Pro"/>
                <a:ea typeface="Verdana" pitchFamily="34" charset="0"/>
                <a:cs typeface="Verdana" pitchFamily="34" charset="0"/>
              </a:rPr>
              <a:t>Финансовая </a:t>
            </a:r>
            <a:r>
              <a:rPr lang="ru-RU" dirty="0" smtClean="0">
                <a:latin typeface="PF DinDisplay Pro"/>
                <a:ea typeface="Verdana" pitchFamily="34" charset="0"/>
                <a:cs typeface="Verdana" pitchFamily="34" charset="0"/>
              </a:rPr>
              <a:t>грамотность </a:t>
            </a:r>
            <a:r>
              <a:rPr lang="en-US" dirty="0" smtClean="0">
                <a:latin typeface="PF DinDisplay Pro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PF DinDisplay Pro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atin typeface="PF DinDisplay Pro"/>
                <a:ea typeface="Verdana" pitchFamily="34" charset="0"/>
                <a:cs typeface="Verdana" pitchFamily="34" charset="0"/>
              </a:rPr>
              <a:t>на русском жестовом языке</a:t>
            </a:r>
            <a:endParaRPr lang="ru-RU" dirty="0"/>
          </a:p>
        </p:txBody>
      </p:sp>
      <p:pic>
        <p:nvPicPr>
          <p:cNvPr id="8" name="Рисунок 7" descr="логотип Центр-инвест.jpg">
            <a:extLst>
              <a:ext uri="{FF2B5EF4-FFF2-40B4-BE49-F238E27FC236}">
                <a16:creationId xmlns="" xmlns:a16="http://schemas.microsoft.com/office/drawing/2014/main" id="{9829FF1E-3F83-4087-8FD8-0AE41DB7E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15" y="317920"/>
            <a:ext cx="2048928" cy="4284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Материалы для выездных мероприятий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C:\Users\u080176\Desktop\банкомат.jpg">
            <a:extLst>
              <a:ext uri="{FF2B5EF4-FFF2-40B4-BE49-F238E27FC236}">
                <a16:creationId xmlns="" xmlns:a16="http://schemas.microsoft.com/office/drawing/2014/main" id="{CC70EABA-98D6-4E17-87B1-D7CA823B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80" y="1315196"/>
            <a:ext cx="2430401" cy="1822801"/>
          </a:xfrm>
          <a:prstGeom prst="rect">
            <a:avLst/>
          </a:prstGeom>
          <a:noFill/>
        </p:spPr>
      </p:pic>
      <p:pic>
        <p:nvPicPr>
          <p:cNvPr id="9" name="Picture 3" descr="C:\Users\u080176\Desktop\кредит.jpg">
            <a:extLst>
              <a:ext uri="{FF2B5EF4-FFF2-40B4-BE49-F238E27FC236}">
                <a16:creationId xmlns="" xmlns:a16="http://schemas.microsoft.com/office/drawing/2014/main" id="{69369A1C-5F63-404E-9522-3330D37A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79" y="3253205"/>
            <a:ext cx="2430401" cy="1822801"/>
          </a:xfrm>
          <a:prstGeom prst="rect">
            <a:avLst/>
          </a:prstGeom>
          <a:noFill/>
        </p:spPr>
      </p:pic>
      <p:pic>
        <p:nvPicPr>
          <p:cNvPr id="10" name="Picture 4" descr="C:\Users\u080176\Desktop\вклад.jpg">
            <a:extLst>
              <a:ext uri="{FF2B5EF4-FFF2-40B4-BE49-F238E27FC236}">
                <a16:creationId xmlns="" xmlns:a16="http://schemas.microsoft.com/office/drawing/2014/main" id="{382D28A9-ACE4-44D3-89D6-616958B6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877" y="1315196"/>
            <a:ext cx="2430400" cy="1822801"/>
          </a:xfrm>
          <a:prstGeom prst="rect">
            <a:avLst/>
          </a:prstGeom>
          <a:noFill/>
        </p:spPr>
      </p:pic>
      <p:pic>
        <p:nvPicPr>
          <p:cNvPr id="11" name="Picture 5" descr="C:\Users\u080176\Desktop\монета.jpg">
            <a:extLst>
              <a:ext uri="{FF2B5EF4-FFF2-40B4-BE49-F238E27FC236}">
                <a16:creationId xmlns="" xmlns:a16="http://schemas.microsoft.com/office/drawing/2014/main" id="{735108C7-256F-4ACE-95F5-CC0AB075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170" y="1315196"/>
            <a:ext cx="2430400" cy="1822801"/>
          </a:xfrm>
          <a:prstGeom prst="rect">
            <a:avLst/>
          </a:prstGeom>
          <a:noFill/>
        </p:spPr>
      </p:pic>
      <p:pic>
        <p:nvPicPr>
          <p:cNvPr id="12" name="Picture 6" descr="C:\Users\u080176\Desktop\договор.jpg">
            <a:extLst>
              <a:ext uri="{FF2B5EF4-FFF2-40B4-BE49-F238E27FC236}">
                <a16:creationId xmlns="" xmlns:a16="http://schemas.microsoft.com/office/drawing/2014/main" id="{8726ED2A-7753-43CF-9941-11927134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877" y="3253205"/>
            <a:ext cx="2430400" cy="1822801"/>
          </a:xfrm>
          <a:prstGeom prst="rect">
            <a:avLst/>
          </a:prstGeom>
          <a:noFill/>
        </p:spPr>
      </p:pic>
      <p:pic>
        <p:nvPicPr>
          <p:cNvPr id="13" name="Picture 7" descr="C:\Users\u080176\Desktop\бартер.jpg">
            <a:extLst>
              <a:ext uri="{FF2B5EF4-FFF2-40B4-BE49-F238E27FC236}">
                <a16:creationId xmlns="" xmlns:a16="http://schemas.microsoft.com/office/drawing/2014/main" id="{A60E3801-E75C-4A0C-B78E-95F249BA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5170" y="3253205"/>
            <a:ext cx="2430400" cy="182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329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t.me/centrinvest_bank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https://xn----7sbbzgbvlb6b9j.xn--p1ai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готип Центр-инвест.jpg">
            <a:extLst>
              <a:ext uri="{FF2B5EF4-FFF2-40B4-BE49-F238E27FC236}">
                <a16:creationId xmlns="" xmlns:a16="http://schemas.microsoft.com/office/drawing/2014/main" id="{9829FF1E-3F83-4087-8FD8-0AE41DB7E7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314" y="485775"/>
            <a:ext cx="5256085" cy="13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«Финансовая грамотность на русском жестовом языке»</a:t>
            </a:r>
            <a:r>
              <a:rPr lang="ru-RU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284868"/>
            <a:ext cx="7877175" cy="34861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Спецпроект для детей, молодёжи, пенсионеров на языке жестов – часть образовательной программы банка «Центр-</a:t>
            </a:r>
            <a:r>
              <a:rPr lang="ru-RU" sz="140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инвест</a:t>
            </a:r>
            <a:r>
              <a:rPr lang="ru-RU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» по повышению уровня финансовой </a:t>
            </a:r>
            <a:r>
              <a:rPr lang="ru-RU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грамотности.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O:\press\Пресс-релизы\Фото\IMG_20190531_115404.jpg">
            <a:extLst>
              <a:ext uri="{FF2B5EF4-FFF2-40B4-BE49-F238E27FC236}">
                <a16:creationId xmlns="" xmlns:a16="http://schemas.microsoft.com/office/drawing/2014/main" id="{AA45FE9F-2129-4ECC-927A-E46FBF0D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01" y="2143018"/>
            <a:ext cx="3888000" cy="2753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O:\press\ЦФГ\Фото\Глухие\IMG-20200113-WA0003.jpg">
            <a:extLst>
              <a:ext uri="{FF2B5EF4-FFF2-40B4-BE49-F238E27FC236}">
                <a16:creationId xmlns="" xmlns:a16="http://schemas.microsoft.com/office/drawing/2014/main" id="{B4F241B4-1C4D-4654-9505-43CFCDACD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2059"/>
          <a:stretch/>
        </p:blipFill>
        <p:spPr bwMode="auto">
          <a:xfrm>
            <a:off x="4810652" y="2143015"/>
            <a:ext cx="4032000" cy="27970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«Финансовая грамотность на русском жестовом языке»</a:t>
            </a:r>
            <a:r>
              <a:rPr lang="ru-RU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284868"/>
            <a:ext cx="7877175" cy="34861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Цель проекта </a:t>
            </a:r>
            <a:r>
              <a:rPr lang="ru-RU" sz="16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– создать доступную среду для финансового образования людей с ограничениями по </a:t>
            </a:r>
            <a:r>
              <a:rPr lang="ru-RU" sz="1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слуху</a:t>
            </a:r>
            <a:endParaRPr lang="ru-RU" sz="1600" dirty="0">
              <a:solidFill>
                <a:schemeClr val="tx1"/>
              </a:solidFill>
              <a:latin typeface="Verdana" charset="0"/>
              <a:ea typeface="Verdana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Picture 3" descr="O:\press\Пресс-релизы\Фото\IMG_20190531_120734.jpg">
            <a:extLst>
              <a:ext uri="{FF2B5EF4-FFF2-40B4-BE49-F238E27FC236}">
                <a16:creationId xmlns="" xmlns:a16="http://schemas.microsoft.com/office/drawing/2014/main" id="{F4C22211-0963-4928-9142-5DCF294C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9166" r="14583"/>
          <a:stretch>
            <a:fillRect/>
          </a:stretch>
        </p:blipFill>
        <p:spPr bwMode="auto">
          <a:xfrm rot="5400000">
            <a:off x="888935" y="1209325"/>
            <a:ext cx="3168000" cy="43933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92CD3F-DE35-4EBB-AA98-CA920A914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39" y="1822007"/>
            <a:ext cx="4176000" cy="31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36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9694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пенсионерами. </a:t>
            </a:r>
            <a:b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Групповые консультации на ежемесячных собраниях в краевом отделении Всероссийского общества глухих.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284868"/>
            <a:ext cx="7877175" cy="348615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image-01-09-20-10-26-3.jpeg">
            <a:extLst>
              <a:ext uri="{FF2B5EF4-FFF2-40B4-BE49-F238E27FC236}">
                <a16:creationId xmlns="" xmlns:a16="http://schemas.microsoft.com/office/drawing/2014/main" id="{B655BB1F-9199-44A4-AF78-FB3ADF979C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750" y="2517827"/>
            <a:ext cx="2880000" cy="2160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image-01-09-20-10-26-2.jpeg">
            <a:extLst>
              <a:ext uri="{FF2B5EF4-FFF2-40B4-BE49-F238E27FC236}">
                <a16:creationId xmlns="" xmlns:a16="http://schemas.microsoft.com/office/drawing/2014/main" id="{97489E84-DCA1-421A-9F29-853872CE55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6249" y="2001943"/>
            <a:ext cx="2735814" cy="2052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image-01-09-20-10-40.jpeg">
            <a:extLst>
              <a:ext uri="{FF2B5EF4-FFF2-40B4-BE49-F238E27FC236}">
                <a16:creationId xmlns="" xmlns:a16="http://schemas.microsoft.com/office/drawing/2014/main" id="{E753BD53-7C75-4C40-8A7F-6FCFFBBD9D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63" y="2504596"/>
            <a:ext cx="3096000" cy="23221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4967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Предприниматель </a:t>
            </a:r>
            <a:r>
              <a:rPr lang="ru-RU" dirty="0"/>
              <a:t>будущего </a:t>
            </a:r>
            <a:r>
              <a:rPr lang="ru-RU" b="0" dirty="0"/>
              <a:t>является логическим продолжением работы по созданию инклюзивного пространства и представляет собой комплекс мероприятий информационно-образовательного и консультационного характера, разработанный с целью создания системы работы в обучении финансовой грамотности и появлению новых предпринимателей. </a:t>
            </a:r>
            <a:endParaRPr lang="ru-R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3" descr="X:\all\Отчеты\2021\картинки\E67D8D49-5514-4B18-AAF0-6A3AA75C51D8.jpeg">
            <a:extLst>
              <a:ext uri="{FF2B5EF4-FFF2-40B4-BE49-F238E27FC236}">
                <a16:creationId xmlns="" xmlns:a16="http://schemas.microsoft.com/office/drawing/2014/main" id="{E3D275BE-5BE9-46DD-8962-3B5953C4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841" b="-2101"/>
          <a:stretch>
            <a:fillRect/>
          </a:stretch>
        </p:blipFill>
        <p:spPr bwMode="auto">
          <a:xfrm>
            <a:off x="4791075" y="1908241"/>
            <a:ext cx="3960000" cy="307333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" y="1981200"/>
            <a:ext cx="4062413" cy="29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0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5" y="383150"/>
            <a:ext cx="6888265" cy="682727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PF DinDisplay Pro"/>
                <a:ea typeface="Verdana" charset="0"/>
                <a:cs typeface="Verdana" charset="0"/>
              </a:rPr>
              <a:t>Финансовая грамотность населения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95" y="1577549"/>
            <a:ext cx="3604929" cy="237152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Консультационные пункты  финансовой грамотности на  инклюзивных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мероприятиях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85D2243-4007-472F-9D67-AE1B42DDC7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11545"/>
          <a:stretch/>
        </p:blipFill>
        <p:spPr>
          <a:xfrm>
            <a:off x="4572000" y="1182769"/>
            <a:ext cx="1857182" cy="1832934"/>
          </a:xfrm>
        </p:spPr>
      </p:pic>
      <p:pic>
        <p:nvPicPr>
          <p:cNvPr id="8" name="Рисунок 7" descr="IMG_6953.jpg">
            <a:extLst>
              <a:ext uri="{FF2B5EF4-FFF2-40B4-BE49-F238E27FC236}">
                <a16:creationId xmlns="" xmlns:a16="http://schemas.microsoft.com/office/drawing/2014/main" id="{FEA80E51-2339-42D3-A67F-5277872DEA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995" t="11288" r="3078"/>
          <a:stretch/>
        </p:blipFill>
        <p:spPr>
          <a:xfrm>
            <a:off x="6486521" y="1182768"/>
            <a:ext cx="2384383" cy="18329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792F9DB-6ECD-4281-8889-7CF6776552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/>
          <a:stretch/>
        </p:blipFill>
        <p:spPr>
          <a:xfrm>
            <a:off x="7127255" y="3086422"/>
            <a:ext cx="1743649" cy="18886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A0AC7F5-F72B-4147-9068-00C8329E3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86422"/>
            <a:ext cx="2518260" cy="18886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479269" cy="68272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Партнеры 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инклюзивных форумов и конференций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59" y="1346557"/>
            <a:ext cx="7877175" cy="3486150"/>
          </a:xfrm>
        </p:spPr>
        <p:txBody>
          <a:bodyPr/>
          <a:lstStyle/>
          <a:p>
            <a:r>
              <a:rPr lang="ru-RU" sz="1600" dirty="0"/>
              <a:t>Работа проводится, как в форме индивидуальных консультаций, так и в формате организации консультационных площадок на массовых </a:t>
            </a:r>
            <a:r>
              <a:rPr lang="ru-RU" sz="1600" dirty="0" smtClean="0"/>
              <a:t>мероприятиях</a:t>
            </a:r>
            <a:endParaRPr lang="ru-RU" sz="1600" dirty="0"/>
          </a:p>
        </p:txBody>
      </p:sp>
      <p:pic>
        <p:nvPicPr>
          <p:cNvPr id="4" name="Рисунок 3" descr="image-08-09-20-05-05-2.jpeg">
            <a:extLst>
              <a:ext uri="{FF2B5EF4-FFF2-40B4-BE49-F238E27FC236}">
                <a16:creationId xmlns="" xmlns:a16="http://schemas.microsoft.com/office/drawing/2014/main" id="{DEBE00F9-D46E-48C8-9BB8-AA6DACA3FA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71" y="3089632"/>
            <a:ext cx="2969957" cy="16707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image-08-09-20-05-29-2.jpeg">
            <a:extLst>
              <a:ext uri="{FF2B5EF4-FFF2-40B4-BE49-F238E27FC236}">
                <a16:creationId xmlns="" xmlns:a16="http://schemas.microsoft.com/office/drawing/2014/main" id="{B7511474-9204-42A1-B19F-7F3240FEC7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346" y="3089632"/>
            <a:ext cx="2969957" cy="16707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image-08-09-20-05-05-1.jpeg">
            <a:extLst>
              <a:ext uri="{FF2B5EF4-FFF2-40B4-BE49-F238E27FC236}">
                <a16:creationId xmlns="" xmlns:a16="http://schemas.microsoft.com/office/drawing/2014/main" id="{A7B8919B-40CB-42DD-BDAB-E11F7ADF3D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5264" y="2095354"/>
            <a:ext cx="2731010" cy="20484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Партнер краевых мероприятий 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7628"/>
            <a:ext cx="7877175" cy="34861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Кубанская школа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инноваторов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Губернаторский конкурс инновационных проектов  «Премия IQ года»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 Региональный чемпионат по профессиональному мастерству среди инвалидов и лиц с ограниченными возможностями "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Абилимпикс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Краевая олимпиада по финансовой грамотности для студентов и школьников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</a:pP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O:\press\Пресс-релизы\Фото\IMG-20190913-WA0001~2.jpg">
            <a:extLst>
              <a:ext uri="{FF2B5EF4-FFF2-40B4-BE49-F238E27FC236}">
                <a16:creationId xmlns="" xmlns:a16="http://schemas.microsoft.com/office/drawing/2014/main" id="{AE06B35B-3CFE-4A73-8657-0F5DC351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62" y="2116332"/>
            <a:ext cx="3743064" cy="280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96" y="2092332"/>
            <a:ext cx="2088000" cy="27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44332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4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Премия «Серебряный лучник – Юг» - лучший проект в области корпоративной социальной ответственности и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благотворительности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</a:b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431172"/>
            <a:ext cx="7877175" cy="34861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«Серебряный лучник – Юг» - премия в области развития общественных связей. Это современный инструмент развития рынка PR-технологий на Юге России, который знакомит с лучшими практиками и технологиями PR-деятельности с самой обширной палитрой имиджевых задач и географией представленности.</a:t>
            </a:r>
          </a:p>
        </p:txBody>
      </p:sp>
      <p:pic>
        <p:nvPicPr>
          <p:cNvPr id="8" name="Рисунок 7" descr="image-31-08-20-04-22.jpeg">
            <a:extLst>
              <a:ext uri="{FF2B5EF4-FFF2-40B4-BE49-F238E27FC236}">
                <a16:creationId xmlns="" xmlns:a16="http://schemas.microsoft.com/office/drawing/2014/main" id="{779635E7-FC84-428F-8968-AE1AE5ACF1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6601" b="23400"/>
          <a:stretch>
            <a:fillRect/>
          </a:stretch>
        </p:blipFill>
        <p:spPr>
          <a:xfrm>
            <a:off x="5975923" y="2393643"/>
            <a:ext cx="1900892" cy="23667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 descr="image-31-08-20-04-18.jpeg">
            <a:extLst>
              <a:ext uri="{FF2B5EF4-FFF2-40B4-BE49-F238E27FC236}">
                <a16:creationId xmlns="" xmlns:a16="http://schemas.microsoft.com/office/drawing/2014/main" id="{2AE252BA-735F-45C5-A379-7746E8546A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345" y="2412707"/>
            <a:ext cx="1760731" cy="23476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IMG_1923.jpg">
            <a:extLst>
              <a:ext uri="{FF2B5EF4-FFF2-40B4-BE49-F238E27FC236}">
                <a16:creationId xmlns="" xmlns:a16="http://schemas.microsoft.com/office/drawing/2014/main" id="{4206AB76-656C-484B-B0D1-DBC67C9C53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400"/>
          <a:stretch>
            <a:fillRect/>
          </a:stretch>
        </p:blipFill>
        <p:spPr>
          <a:xfrm>
            <a:off x="3629049" y="2393644"/>
            <a:ext cx="1885901" cy="236670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746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282</Words>
  <Application>Microsoft Office PowerPoint</Application>
  <PresentationFormat>Экран (16:9)</PresentationFormat>
  <Paragraphs>27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Helvetica Neue</vt:lpstr>
      <vt:lpstr>Helvetica Neue Light</vt:lpstr>
      <vt:lpstr>Helvetica Neue Medium</vt:lpstr>
      <vt:lpstr>PF DinDisplay Pro</vt:lpstr>
      <vt:lpstr>Proxima Nova Rg</vt:lpstr>
      <vt:lpstr>Verdana</vt:lpstr>
      <vt:lpstr>Wingdings</vt:lpstr>
      <vt:lpstr>White</vt:lpstr>
      <vt:lpstr>Финансовая грамотность  на русском жестовом языке</vt:lpstr>
      <vt:lpstr>«Финансовая грамотность на русском жестовом языке» </vt:lpstr>
      <vt:lpstr>«Финансовая грамотность на русском жестовом языке» </vt:lpstr>
      <vt:lpstr>Работа с пенсионерами.  Групповые консультации на ежемесячных собраниях в краевом отделении Всероссийского общества глухих. </vt:lpstr>
      <vt:lpstr>Предприниматель будущего является логическим продолжением работы по созданию инклюзивного пространства и представляет собой комплекс мероприятий информационно-образовательного и консультационного характера, разработанный с целью создания системы работы в обучении финансовой грамотности и появлению новых предпринимателей. </vt:lpstr>
      <vt:lpstr>Финансовая грамотность населения</vt:lpstr>
      <vt:lpstr>Партнеры  инклюзивных форумов и конференций</vt:lpstr>
      <vt:lpstr>Партнер краевых мероприятий </vt:lpstr>
      <vt:lpstr>Премия «Серебряный лучник – Юг» - лучший проект в области корпоративной социальной ответственности и благотворительности </vt:lpstr>
      <vt:lpstr>Материалы для выездных мероприятий</vt:lpstr>
      <vt:lpstr>Благодарим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Польча 28</dc:creator>
  <cp:lastModifiedBy>Головкова Мария Васильевна</cp:lastModifiedBy>
  <cp:revision>74</cp:revision>
  <cp:lastPrinted>2025-04-15T13:14:32Z</cp:lastPrinted>
  <dcterms:modified xsi:type="dcterms:W3CDTF">2025-04-15T13:23:49Z</dcterms:modified>
</cp:coreProperties>
</file>