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1" r:id="rId5"/>
    <p:sldId id="262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58" d="100"/>
          <a:sy n="58" d="100"/>
        </p:scale>
        <p:origin x="-792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17.07.2025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491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oiro64.ru/wp-content/uploads/2024/10/finansovaja-gramotnost-art-bu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721960"/>
            <a:ext cx="6790549" cy="129751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Саратовская область  </a:t>
            </a:r>
            <a:endParaRPr lang="ru-RU" sz="1200" dirty="0"/>
          </a:p>
          <a:p>
            <a:r>
              <a:rPr lang="ru-RU" sz="1200" dirty="0" smtClean="0"/>
              <a:t>Авторы </a:t>
            </a:r>
            <a:r>
              <a:rPr lang="ru-RU" sz="1200" dirty="0"/>
              <a:t>практики</a:t>
            </a:r>
            <a:r>
              <a:rPr lang="ru-RU" sz="1200" dirty="0" smtClean="0"/>
              <a:t>: </a:t>
            </a:r>
          </a:p>
          <a:p>
            <a:r>
              <a:rPr lang="ru-RU" sz="1200" dirty="0" smtClean="0"/>
              <a:t>Гуськова Елена Андреевна, ведущий специалист РЦФГ ГАУ ДПО «СОИРО», </a:t>
            </a:r>
            <a:br>
              <a:rPr lang="ru-RU" sz="1200" dirty="0" smtClean="0"/>
            </a:br>
            <a:r>
              <a:rPr lang="ru-RU" sz="1200" dirty="0" smtClean="0"/>
              <a:t>Каменчук Ирина Леонтьевна, начальник РЦФГ ГАУ ДПО «СОИРО»,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dirty="0" smtClean="0"/>
              <a:t>+7 (8452) 28-25-23, (доб.121), </a:t>
            </a:r>
            <a:r>
              <a:rPr lang="en-US" dirty="0" smtClean="0"/>
              <a:t>fingram</a:t>
            </a:r>
            <a:r>
              <a:rPr lang="ru-RU" dirty="0" smtClean="0"/>
              <a:t>@soiro.ru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083867"/>
            <a:ext cx="4508336" cy="1528656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проектов </a:t>
            </a:r>
            <a:br>
              <a:rPr lang="ru-RU" dirty="0" smtClean="0"/>
            </a:br>
            <a:r>
              <a:rPr lang="ru-RU" dirty="0" smtClean="0"/>
              <a:t>по финансовой грамотности </a:t>
            </a:r>
            <a:br>
              <a:rPr lang="ru-RU" dirty="0" smtClean="0"/>
            </a:br>
            <a:r>
              <a:rPr lang="ru-RU" dirty="0" smtClean="0"/>
              <a:t>для обучающихся</a:t>
            </a:r>
            <a:endParaRPr lang="ru-RU" dirty="0"/>
          </a:p>
        </p:txBody>
      </p:sp>
      <p:pic>
        <p:nvPicPr>
          <p:cNvPr id="7" name="Picture 3" descr="H:\РЦФГ\исходящие исполненные письма\2023\Лучшие практики ФГ\Coat_of_Arms_of_Saratov_oblast_with_wreath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4" y="93115"/>
            <a:ext cx="918862" cy="990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Основные сведения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54" y="890225"/>
            <a:ext cx="5107021" cy="3918220"/>
          </a:xfrm>
        </p:spPr>
        <p:txBody>
          <a:bodyPr/>
          <a:lstStyle/>
          <a:p>
            <a:pPr algn="just">
              <a:buClr>
                <a:schemeClr val="accent3"/>
              </a:buClr>
            </a:pPr>
            <a:r>
              <a:rPr lang="ru-RU" sz="1400" b="1" dirty="0" smtClean="0">
                <a:latin typeface="+mj-lt"/>
              </a:rPr>
              <a:t>Направление практики: </a:t>
            </a:r>
            <a:r>
              <a:rPr lang="ru-RU" sz="1400" dirty="0" smtClean="0">
                <a:latin typeface="+mj-lt"/>
              </a:rPr>
              <a:t>финансовое просвещение детей и молодежи</a:t>
            </a:r>
          </a:p>
          <a:p>
            <a:pPr algn="just">
              <a:buClr>
                <a:schemeClr val="accent3"/>
              </a:buClr>
            </a:pPr>
            <a:endParaRPr lang="ru-RU" b="1" dirty="0" smtClean="0">
              <a:latin typeface="+mj-lt"/>
            </a:endParaRPr>
          </a:p>
          <a:p>
            <a:pPr algn="just">
              <a:buClr>
                <a:schemeClr val="accent3"/>
              </a:buClr>
            </a:pPr>
            <a:r>
              <a:rPr lang="ru-RU" b="1" dirty="0" smtClean="0">
                <a:latin typeface="+mj-lt"/>
              </a:rPr>
              <a:t>Цель практики: </a:t>
            </a:r>
            <a:r>
              <a:rPr lang="ru-RU" dirty="0" smtClean="0">
                <a:latin typeface="+mj-lt"/>
              </a:rPr>
              <a:t>развитие финансового образования и создание основ финансово грамотного поведения и формирования финансовой культуры обучающихся образовательных организаций</a:t>
            </a:r>
            <a:endParaRPr lang="ru-RU" b="1" dirty="0" smtClean="0">
              <a:latin typeface="+mj-lt"/>
            </a:endParaRPr>
          </a:p>
          <a:p>
            <a:pPr algn="just">
              <a:buClr>
                <a:schemeClr val="accent3"/>
              </a:buClr>
            </a:pPr>
            <a:r>
              <a:rPr lang="ru-RU" b="1" dirty="0" smtClean="0">
                <a:latin typeface="+mj-lt"/>
              </a:rPr>
              <a:t>Целевая аудитория: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дошкольники;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школьники;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студенты</a:t>
            </a:r>
          </a:p>
          <a:p>
            <a:pPr algn="just">
              <a:buClr>
                <a:schemeClr val="accent3"/>
              </a:buClr>
            </a:pPr>
            <a:endParaRPr lang="ru-RU" b="1" dirty="0" smtClean="0">
              <a:latin typeface="+mj-lt"/>
            </a:endParaRPr>
          </a:p>
          <a:p>
            <a:pPr algn="just">
              <a:buClr>
                <a:schemeClr val="accent3"/>
              </a:buClr>
            </a:pPr>
            <a:r>
              <a:rPr lang="ru-RU" dirty="0" smtClean="0">
                <a:latin typeface="+mj-lt"/>
              </a:rPr>
              <a:t>Охват аудитории: 100-1000 чел./год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Характеристика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59228"/>
            <a:ext cx="7877175" cy="348615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</a:rPr>
              <a:t>Цель </a:t>
            </a:r>
            <a:r>
              <a:rPr lang="ru-RU" b="1" dirty="0" smtClean="0">
                <a:solidFill>
                  <a:schemeClr val="accent4"/>
                </a:solidFill>
              </a:rPr>
              <a:t>проведения конкурса </a:t>
            </a:r>
            <a:r>
              <a:rPr lang="ru-RU" dirty="0" smtClean="0"/>
              <a:t>- развитие </a:t>
            </a:r>
            <a:r>
              <a:rPr lang="ru-RU" dirty="0"/>
              <a:t>финансового образования и создание основ финансово грамотного поведения и формирования финансовой культуры обучающихся образовательных организаций.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</a:rPr>
              <a:t>Задачи </a:t>
            </a:r>
            <a:r>
              <a:rPr lang="ru-RU" b="1" dirty="0" smtClean="0">
                <a:solidFill>
                  <a:schemeClr val="accent4"/>
                </a:solidFill>
              </a:rPr>
              <a:t>конкурса</a:t>
            </a:r>
            <a:r>
              <a:rPr lang="ru-RU" b="1" dirty="0">
                <a:solidFill>
                  <a:schemeClr val="accent4"/>
                </a:solidFill>
              </a:rPr>
              <a:t>:</a:t>
            </a:r>
          </a:p>
          <a:p>
            <a:pPr lvl="1"/>
            <a:r>
              <a:rPr lang="ru-RU" dirty="0" smtClean="0"/>
              <a:t>формирование </a:t>
            </a:r>
            <a:r>
              <a:rPr lang="ru-RU" dirty="0"/>
              <a:t>навыков независимого мышления в вопросах управления личными финансами, понимания принципов сохранения сбережений и управления бюджетом, поощрение рационального поведения в области финансов; </a:t>
            </a:r>
          </a:p>
          <a:p>
            <a:pPr lvl="1"/>
            <a:r>
              <a:rPr lang="ru-RU" dirty="0" smtClean="0"/>
              <a:t>выявление </a:t>
            </a:r>
            <a:r>
              <a:rPr lang="ru-RU" dirty="0"/>
              <a:t>и поддержка талантливых детей и молодежи, развитие интеллектуального творчества обучающихся;</a:t>
            </a:r>
          </a:p>
          <a:p>
            <a:pPr lvl="1"/>
            <a:r>
              <a:rPr lang="ru-RU" dirty="0" smtClean="0"/>
              <a:t>привлечение </a:t>
            </a:r>
            <a:r>
              <a:rPr lang="ru-RU" dirty="0"/>
              <a:t>педагогов, студентов и обучающихся образовательных организаций к исследованию проблем финансовой грамотности </a:t>
            </a:r>
            <a:r>
              <a:rPr lang="ru-RU" dirty="0" smtClean="0"/>
              <a:t>в </a:t>
            </a:r>
            <a:r>
              <a:rPr lang="ru-RU" dirty="0"/>
              <a:t>современном обществе.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</a:rPr>
              <a:t>Основные номинации конкурсных проектов: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Финансовая грамотность в рисунках» – Конкурсный проект в формате рисунка или плаката;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Финансовый Оскар» - Конкурсный проект в формате видеоролика;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Финансовый эксперт» - Конкурсный проект в формате брошюры;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Исследовательский проект» - Конкурсный проект в формате исследовательской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06" y="282297"/>
            <a:ext cx="4241147" cy="682727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Достигнутые результаты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174" y="891065"/>
            <a:ext cx="3770498" cy="83371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За </a:t>
            </a:r>
            <a:r>
              <a:rPr lang="ru-RU" sz="1400" dirty="0"/>
              <a:t>2022-2025 </a:t>
            </a:r>
            <a:r>
              <a:rPr lang="ru-RU" sz="1400" dirty="0" smtClean="0"/>
              <a:t>годы в конкурсе </a:t>
            </a:r>
            <a:r>
              <a:rPr lang="ru-RU" sz="1400" dirty="0"/>
              <a:t>приняли участие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</a:t>
            </a:r>
            <a:r>
              <a:rPr lang="ru-RU" sz="1800" b="1" dirty="0" smtClean="0">
                <a:solidFill>
                  <a:schemeClr val="accent4"/>
                </a:solidFill>
              </a:rPr>
              <a:t>3010</a:t>
            </a:r>
            <a:r>
              <a:rPr lang="ru-RU" sz="1800" dirty="0" smtClean="0"/>
              <a:t> </a:t>
            </a:r>
            <a:r>
              <a:rPr lang="ru-RU" sz="1400" dirty="0"/>
              <a:t>обучающихся из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</a:t>
            </a:r>
            <a:r>
              <a:rPr lang="ru-RU" sz="1800" b="1" dirty="0" smtClean="0">
                <a:solidFill>
                  <a:schemeClr val="accent4"/>
                </a:solidFill>
              </a:rPr>
              <a:t>42</a:t>
            </a:r>
            <a:r>
              <a:rPr lang="ru-RU" sz="1400" dirty="0" smtClean="0">
                <a:solidFill>
                  <a:schemeClr val="accent4"/>
                </a:solidFill>
              </a:rPr>
              <a:t> </a:t>
            </a:r>
            <a:r>
              <a:rPr lang="ru-RU" sz="1400" dirty="0"/>
              <a:t>субъектов Российской </a:t>
            </a:r>
            <a:r>
              <a:rPr lang="ru-RU" sz="1400" dirty="0" smtClean="0"/>
              <a:t>Федерации 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1049" y="2735849"/>
            <a:ext cx="4192864" cy="817245"/>
          </a:xfrm>
          <a:prstGeom prst="roundRect">
            <a:avLst/>
          </a:prstGeom>
          <a:solidFill>
            <a:srgbClr val="E2EC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Proxima Nova Rg" panose="02000506030000020004" pitchFamily="2" charset="0"/>
              </a:rPr>
              <a:t>Артбук стал победителем конкурса ПФО «Гуманитарная книга - 2024» в номинации </a:t>
            </a:r>
            <a:r>
              <a:rPr lang="ru-RU" sz="1400" dirty="0" smtClean="0">
                <a:latin typeface="Proxima Nova Rg" panose="02000506030000020004" pitchFamily="2" charset="0"/>
              </a:rPr>
              <a:t>«Народное </a:t>
            </a:r>
            <a:r>
              <a:rPr lang="ru-RU" sz="1400" dirty="0">
                <a:latin typeface="Proxima Nova Rg" panose="02000506030000020004" pitchFamily="2" charset="0"/>
              </a:rPr>
              <a:t>образование. </a:t>
            </a:r>
            <a:r>
              <a:rPr lang="ru-RU" sz="1400" dirty="0" smtClean="0">
                <a:latin typeface="Proxima Nova Rg" panose="02000506030000020004" pitchFamily="2" charset="0"/>
              </a:rPr>
              <a:t>Педагогика»</a:t>
            </a:r>
            <a:endParaRPr lang="ru-RU" sz="1400" dirty="0">
              <a:latin typeface="Proxima Nova Rg" panose="0200050603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52" y="762053"/>
            <a:ext cx="2767054" cy="394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41" y="2830463"/>
            <a:ext cx="1580030" cy="159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728" y="3833486"/>
            <a:ext cx="373156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soiro64.ru/wp-content/uploads/2024/10/finansovaja-gramotnost-art-buk.pdf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3412" y="1862710"/>
            <a:ext cx="5244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latin typeface="Proxima Nova Rg" panose="02000506030000020004" pitchFamily="2" charset="0"/>
              </a:rPr>
              <a:t>В 2024 году был издан Артбук «Финансовая грамотность: от теории к практике», в который вошли  работы победителей и призеров разных лет. </a:t>
            </a:r>
            <a:endParaRPr lang="en-US" sz="1400" b="0" dirty="0">
              <a:latin typeface="Proxima Nova Rg" panose="02000506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413" y="4399965"/>
            <a:ext cx="17817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latin typeface="Proxima Nova Rg" panose="02000506030000020004" pitchFamily="2" charset="0"/>
              </a:rPr>
              <a:t>Скачать Артбук</a:t>
            </a:r>
          </a:p>
        </p:txBody>
      </p:sp>
      <p:cxnSp>
        <p:nvCxnSpPr>
          <p:cNvPr id="9" name="Соединительная линия уступом 8"/>
          <p:cNvCxnSpPr>
            <a:stCxn id="5" idx="2"/>
            <a:endCxn id="1027" idx="2"/>
          </p:cNvCxnSpPr>
          <p:nvPr/>
        </p:nvCxnSpPr>
        <p:spPr>
          <a:xfrm rot="5400000" flipH="1" flipV="1">
            <a:off x="3715555" y="2893467"/>
            <a:ext cx="45453" cy="3099548"/>
          </a:xfrm>
          <a:prstGeom prst="bentConnector3">
            <a:avLst>
              <a:gd name="adj1" fmla="val -502937"/>
            </a:avLst>
          </a:prstGeom>
          <a:noFill/>
          <a:ln w="25400" cap="flat">
            <a:solidFill>
              <a:schemeClr val="accent4"/>
            </a:solidFill>
            <a:prstDash val="solid"/>
            <a:miter lim="400000"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44" y="204932"/>
            <a:ext cx="6888265" cy="35643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Примеры работ, вошедших в Артбук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0630" y="4667250"/>
            <a:ext cx="713305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Proxima Nova Rg" panose="02000506030000020004" pitchFamily="2" charset="0"/>
              </a:rPr>
              <a:t>Опыт может быть использован в других субъектах  Российской Федерации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8" y="826329"/>
            <a:ext cx="2520019" cy="173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64" y="2641139"/>
            <a:ext cx="2486648" cy="177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8" y="2639009"/>
            <a:ext cx="2551929" cy="176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64" y="826329"/>
            <a:ext cx="2486648" cy="171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0" y="2653378"/>
            <a:ext cx="2480283" cy="174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0" y="801020"/>
            <a:ext cx="2480283" cy="173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99713" y="807233"/>
            <a:ext cx="5944248" cy="1508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1600" dirty="0" smtClean="0"/>
              <a:t>Контактное лицо:</a:t>
            </a:r>
            <a:br>
              <a:rPr lang="ru-RU" sz="1600" dirty="0" smtClean="0"/>
            </a:br>
            <a:r>
              <a:rPr lang="ru-RU" sz="1600" b="0" dirty="0" smtClean="0"/>
              <a:t>Каменчук Ирина Леонтьевна, начальник регионального центра финансовой грамотности ГАУ ДПО «СОИРО»</a:t>
            </a:r>
            <a:br>
              <a:rPr lang="ru-RU" sz="1600" b="0" dirty="0" smtClean="0"/>
            </a:br>
            <a:r>
              <a:rPr lang="ru-RU" sz="1600" b="0" dirty="0" smtClean="0"/>
              <a:t>Адрес: 410031, г. Саратов, ул. Большая Горная, д. 1, этаж 4, кабинет 410</a:t>
            </a:r>
            <a:br>
              <a:rPr lang="ru-RU" sz="1600" b="0" dirty="0" smtClean="0"/>
            </a:br>
            <a:r>
              <a:rPr lang="ru-RU" sz="1600" b="0" dirty="0" smtClean="0"/>
              <a:t>Телефон: +7 (8452) 28-25-23, (доб.121)</a:t>
            </a:r>
            <a:br>
              <a:rPr lang="ru-RU" sz="1600" b="0" dirty="0" smtClean="0"/>
            </a:br>
            <a:r>
              <a:rPr lang="ru-RU" sz="1600" b="0" dirty="0" smtClean="0"/>
              <a:t>Электронная почта: </a:t>
            </a:r>
            <a:r>
              <a:rPr lang="en-US" sz="1600" b="0" dirty="0" smtClean="0"/>
              <a:t>fingram@soiro.ru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/>
        </p:nvSpPr>
        <p:spPr>
          <a:xfrm>
            <a:off x="316230" y="173530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05"/>
          <a:stretch/>
        </p:blipFill>
        <p:spPr bwMode="auto">
          <a:xfrm>
            <a:off x="316230" y="2739595"/>
            <a:ext cx="1764030" cy="17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230" y="4541818"/>
            <a:ext cx="165735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Сайт ГАУ ДПО «СОИРО»</a:t>
            </a:r>
            <a:endParaRPr lang="ru-RU" sz="14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81" y="2739595"/>
            <a:ext cx="1789949" cy="18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5981" y="4579243"/>
            <a:ext cx="165735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Сайт </a:t>
            </a:r>
            <a:r>
              <a:rPr lang="ru-RU" sz="1400" dirty="0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РЦФГ ГАУ </a:t>
            </a:r>
            <a:r>
              <a:rPr lang="ru-RU" sz="14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ДПО «СОИРО»</a:t>
            </a:r>
            <a:endParaRPr lang="ru-RU" sz="14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2739595"/>
            <a:ext cx="1801073" cy="18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76113" y="4471521"/>
            <a:ext cx="195304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Группа Вконтакте РЦФГ ГАУ </a:t>
            </a:r>
            <a:r>
              <a:rPr lang="ru-RU" sz="14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ДПО «СОИРО»</a:t>
            </a:r>
            <a:endParaRPr lang="ru-RU" sz="14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310</Words>
  <Application>Microsoft Office PowerPoint</Application>
  <PresentationFormat>Экран (16:9)</PresentationFormat>
  <Paragraphs>39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Конкурс проектов  по финансовой грамотности  для обучающихся</vt:lpstr>
      <vt:lpstr>Основные сведения</vt:lpstr>
      <vt:lpstr>Характеристика практики</vt:lpstr>
      <vt:lpstr>Достигнутые результаты</vt:lpstr>
      <vt:lpstr>Примеры работ, вошедших в Артбук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 Булавина</dc:creator>
  <cp:lastModifiedBy>bulavinatn</cp:lastModifiedBy>
  <cp:revision>70</cp:revision>
  <dcterms:modified xsi:type="dcterms:W3CDTF">2025-07-17T11:51:51Z</dcterms:modified>
</cp:coreProperties>
</file>