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61" r:id="rId4"/>
    <p:sldId id="258" r:id="rId5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546" y="-9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trovskayaEA@cb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955671"/>
            <a:ext cx="8521670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</a:t>
            </a:r>
            <a:r>
              <a:rPr lang="ru-RU" sz="1200" dirty="0"/>
              <a:t>: </a:t>
            </a:r>
            <a:r>
              <a:rPr lang="ru-RU" sz="1200" b="0" dirty="0"/>
              <a:t>Финансовое просвещение детей и молодежи</a:t>
            </a:r>
          </a:p>
          <a:p>
            <a:r>
              <a:rPr lang="ru-RU" sz="1200" dirty="0"/>
              <a:t>Наименование </a:t>
            </a:r>
            <a:r>
              <a:rPr lang="ru-RU" sz="1200" dirty="0" smtClean="0"/>
              <a:t>субъекта: </a:t>
            </a:r>
            <a:r>
              <a:rPr lang="ru-RU" sz="1200" b="0" dirty="0" smtClean="0"/>
              <a:t>Саратовская область</a:t>
            </a:r>
            <a:endParaRPr lang="ru-RU" sz="1200" b="0" dirty="0"/>
          </a:p>
          <a:p>
            <a:r>
              <a:rPr lang="ru-RU" sz="1200" dirty="0"/>
              <a:t>Автор практики: </a:t>
            </a:r>
            <a:r>
              <a:rPr lang="ru-RU" sz="1200" b="0" dirty="0"/>
              <a:t>Отделение по Саратовской области Волго-Вятского главного управления Центрального банка Российской Федерации. Заместитель управляющего – начальник экономического отдела Отделения по Саратовской области Волго-Вятского главного управления Центрального банка Российской Федерации Островская Елена Анатольевна, тел. 8 (8452) 74-22-05, </a:t>
            </a:r>
            <a:r>
              <a:rPr lang="en-US" sz="1200" b="0" dirty="0">
                <a:hlinkClick r:id="rId3"/>
              </a:rPr>
              <a:t>OstrovskayaEA@cbr.ru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Интеллектуальная игра по инвестиционной грамотности «Инвестиционный гений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4457" y="285988"/>
            <a:ext cx="6795311" cy="60699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Интеллектуальная игра по инвестиционной грамотности «Инвестиционный гений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C020BCC-4784-1987-32BC-16C297A9F9EC}"/>
              </a:ext>
            </a:extLst>
          </p:cNvPr>
          <p:cNvSpPr/>
          <p:nvPr/>
        </p:nvSpPr>
        <p:spPr>
          <a:xfrm>
            <a:off x="584457" y="1305385"/>
            <a:ext cx="1472834" cy="23674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Задачи проекта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AB64204F-7E83-AAA0-AEF9-E6E5BDFB83F2}"/>
              </a:ext>
            </a:extLst>
          </p:cNvPr>
          <p:cNvSpPr/>
          <p:nvPr/>
        </p:nvSpPr>
        <p:spPr>
          <a:xfrm>
            <a:off x="579618" y="3918801"/>
            <a:ext cx="1472834" cy="77301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Целевая аудитория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2329451" y="1357837"/>
            <a:ext cx="6385782" cy="1927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defPPr>
              <a:defRPr lang="ru-RU"/>
            </a:defPPr>
            <a:lvl1pPr marL="214313" marR="0" lvl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00" b="0" i="0" u="none" strike="noStrike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28625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2pPr>
            <a:lvl3pPr marL="642938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3pPr>
            <a:lvl4pPr marL="857250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4pPr>
            <a:lvl5pPr marL="1071563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5pPr>
            <a:lvl6pPr marL="1285875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1500188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1714500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1928813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pPr algn="just"/>
            <a:r>
              <a:rPr lang="ru-RU" dirty="0" smtClean="0">
                <a:solidFill>
                  <a:schemeClr val="tx1"/>
                </a:solidFill>
              </a:rPr>
              <a:t>Повышение </a:t>
            </a:r>
            <a:r>
              <a:rPr lang="ru-RU" dirty="0">
                <a:solidFill>
                  <a:schemeClr val="tx1"/>
                </a:solidFill>
              </a:rPr>
              <a:t>инвестиционной грамотности </a:t>
            </a:r>
            <a:r>
              <a:rPr lang="ru-RU" dirty="0" smtClean="0">
                <a:solidFill>
                  <a:schemeClr val="tx1"/>
                </a:solidFill>
              </a:rPr>
              <a:t>населения в легком игровом формате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Продвижение </a:t>
            </a:r>
            <a:r>
              <a:rPr lang="ru-RU" dirty="0">
                <a:solidFill>
                  <a:schemeClr val="tx1"/>
                </a:solidFill>
              </a:rPr>
              <a:t>базовых установок правильного поведения при инвестировании </a:t>
            </a:r>
            <a:r>
              <a:rPr lang="ru-RU" dirty="0" smtClean="0">
                <a:solidFill>
                  <a:schemeClr val="tx1"/>
                </a:solidFill>
              </a:rPr>
              <a:t>средств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беспечение </a:t>
            </a:r>
            <a:r>
              <a:rPr lang="ru-RU" dirty="0">
                <a:solidFill>
                  <a:schemeClr val="tx1"/>
                </a:solidFill>
              </a:rPr>
              <a:t>личной финансовой </a:t>
            </a:r>
            <a:r>
              <a:rPr lang="ru-RU" dirty="0" smtClean="0">
                <a:solidFill>
                  <a:schemeClr val="tx1"/>
                </a:solidFill>
              </a:rPr>
              <a:t>безопасности граждан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Развитие у населения установок </a:t>
            </a:r>
            <a:r>
              <a:rPr lang="ru-RU" dirty="0">
                <a:solidFill>
                  <a:schemeClr val="tx1"/>
                </a:solidFill>
              </a:rPr>
              <a:t>на разумное отношение к </a:t>
            </a:r>
            <a:r>
              <a:rPr lang="ru-RU" dirty="0" smtClean="0">
                <a:solidFill>
                  <a:schemeClr val="tx1"/>
                </a:solidFill>
              </a:rPr>
              <a:t>риску и умений </a:t>
            </a:r>
            <a:r>
              <a:rPr lang="ru-RU" dirty="0">
                <a:solidFill>
                  <a:schemeClr val="tx1"/>
                </a:solidFill>
              </a:rPr>
              <a:t>выбрать подходящую инвестиционную </a:t>
            </a:r>
            <a:r>
              <a:rPr lang="ru-RU" dirty="0" smtClean="0">
                <a:solidFill>
                  <a:schemeClr val="tx1"/>
                </a:solidFill>
              </a:rPr>
              <a:t>стратегию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Helvetica Neue"/>
            </a:endParaRP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2329451" y="4060296"/>
            <a:ext cx="4909934" cy="360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defPPr>
              <a:defRPr lang="ru-RU"/>
            </a:defPPr>
            <a:lvl1pPr marL="214313" marR="0" lvl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b="0" i="0" u="none" strike="noStrike" cap="none" spc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28625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2pPr>
            <a:lvl3pPr marL="642938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3pPr>
            <a:lvl4pPr marL="857250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4pPr>
            <a:lvl5pPr marL="1071563" marR="0" indent="-214313" defTabSz="27860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</a:defRPr>
            </a:lvl5pPr>
            <a:lvl6pPr marL="1285875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6pPr>
            <a:lvl7pPr marL="1500188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7pPr>
            <a:lvl8pPr marL="1714500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8pPr>
            <a:lvl9pPr marL="1928813" marR="0" indent="-214313" defTabSz="278607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</a:defRPr>
            </a:lvl9pPr>
          </a:lstStyle>
          <a:p>
            <a:pPr lvl="0" algn="l"/>
            <a:r>
              <a:rPr lang="ru-RU" sz="1600" dirty="0">
                <a:solidFill>
                  <a:schemeClr val="tx1"/>
                </a:solidFill>
              </a:rPr>
              <a:t>С</a:t>
            </a:r>
            <a:r>
              <a:rPr lang="ru-RU" sz="1600" dirty="0" smtClean="0">
                <a:solidFill>
                  <a:schemeClr val="tx1"/>
                </a:solidFill>
              </a:rPr>
              <a:t>туденты вузов (старшие курсы) </a:t>
            </a:r>
          </a:p>
          <a:p>
            <a:pPr lvl="0" algn="l"/>
            <a:r>
              <a:rPr lang="ru-RU" sz="1600" dirty="0" smtClean="0">
                <a:solidFill>
                  <a:schemeClr val="tx1"/>
                </a:solidFill>
              </a:rPr>
              <a:t>Взрослое население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Helvetica Neue"/>
            </a:endParaRPr>
          </a:p>
          <a:p>
            <a:pPr marL="214313" marR="0" lvl="0" indent="-214313" algn="l" defTabSz="278607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/>
            </a:pPr>
            <a:endParaRPr kumimoji="0" lang="ru-RU" sz="117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087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7675" y="389033"/>
            <a:ext cx="6665695" cy="45806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Интеллектуальная игра по инвестиционной грамотности «Инвестиционный гений»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: скругленные углы 20">
            <a:extLst>
              <a:ext uri="{FF2B5EF4-FFF2-40B4-BE49-F238E27FC236}">
                <a16:creationId xmlns:a16="http://schemas.microsoft.com/office/drawing/2014/main" xmlns="" id="{C2110531-FD83-4FE9-ADAC-6679DF44A508}"/>
              </a:ext>
            </a:extLst>
          </p:cNvPr>
          <p:cNvSpPr/>
          <p:nvPr/>
        </p:nvSpPr>
        <p:spPr>
          <a:xfrm>
            <a:off x="447674" y="2017648"/>
            <a:ext cx="4076701" cy="26583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Квиз</a:t>
            </a:r>
            <a:r>
              <a:rPr lang="ru-RU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ru-RU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</a:t>
            </a:r>
            <a:r>
              <a:rPr lang="ru-RU" sz="1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раундов по </a:t>
            </a:r>
            <a:r>
              <a:rPr lang="ru-RU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 </a:t>
            </a:r>
            <a:r>
              <a:rPr lang="ru-RU" sz="1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вопросов в </a:t>
            </a:r>
            <a:r>
              <a:rPr lang="ru-RU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каждом) в онлайн или офлайн формате</a:t>
            </a:r>
            <a:endParaRPr lang="ru-RU" sz="1600" b="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Длительность – </a:t>
            </a:r>
            <a:r>
              <a:rPr lang="ru-RU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45-60</a:t>
            </a:r>
            <a:r>
              <a:rPr lang="ru-RU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минут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ru-RU" sz="1600" b="0" dirty="0" smtClean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</a:t>
            </a:r>
            <a:r>
              <a:rPr lang="ru-RU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оличество участников –</a:t>
            </a:r>
            <a:r>
              <a:rPr lang="ru-RU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неограниченно</a:t>
            </a:r>
            <a:r>
              <a:rPr lang="ru-RU" sz="16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(индивидуально или командой)</a:t>
            </a:r>
            <a:r>
              <a:rPr lang="ru-RU" sz="1600" b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 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Прямоугольник: скругленные углы 61">
            <a:extLst>
              <a:ext uri="{FF2B5EF4-FFF2-40B4-BE49-F238E27FC236}">
                <a16:creationId xmlns:a16="http://schemas.microsoft.com/office/drawing/2014/main" xmlns="" id="{A77E2678-2889-4F19-B9CF-82B09740985D}"/>
              </a:ext>
            </a:extLst>
          </p:cNvPr>
          <p:cNvSpPr/>
          <p:nvPr/>
        </p:nvSpPr>
        <p:spPr>
          <a:xfrm>
            <a:off x="447676" y="1155273"/>
            <a:ext cx="4076700" cy="5542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ОПИСАНИЕ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89" b="15247"/>
          <a:stretch/>
        </p:blipFill>
        <p:spPr>
          <a:xfrm>
            <a:off x="4841517" y="1081973"/>
            <a:ext cx="4043889" cy="1905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517" y="3126050"/>
            <a:ext cx="1950657" cy="1579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7909" y="3126050"/>
            <a:ext cx="1967497" cy="158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7675" y="389033"/>
            <a:ext cx="6665695" cy="45806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Интеллектуальная игра по инвестиционной грамотности «Инвестиционный гений»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: скругленные углы 61">
            <a:extLst>
              <a:ext uri="{FF2B5EF4-FFF2-40B4-BE49-F238E27FC236}">
                <a16:creationId xmlns:a16="http://schemas.microsoft.com/office/drawing/2014/main" xmlns="" id="{A77E2678-2889-4F19-B9CF-82B09740985D}"/>
              </a:ext>
            </a:extLst>
          </p:cNvPr>
          <p:cNvSpPr/>
          <p:nvPr/>
        </p:nvSpPr>
        <p:spPr>
          <a:xfrm>
            <a:off x="447675" y="1060680"/>
            <a:ext cx="4042345" cy="5542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219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РЕЗУЛЬТАТЫ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447676" y="1627985"/>
            <a:ext cx="4042344" cy="1941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онлайн-турнир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среди вузов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ПФО, 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приняли участие более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студентов из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71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</a:t>
            </a:r>
          </a:p>
          <a:p>
            <a:pPr marL="342900" indent="-342900" hangingPunct="1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120</a:t>
            </a:r>
            <a:r>
              <a:rPr lang="ru-RU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студентов вузов Саратовской области в офлайн </a:t>
            </a:r>
            <a:r>
              <a:rPr lang="ru-RU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формате</a:t>
            </a:r>
            <a:endParaRPr lang="ru-RU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192</Words>
  <Application>Microsoft Office PowerPoint</Application>
  <PresentationFormat>Экран (16:9)</PresentationFormat>
  <Paragraphs>25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White</vt:lpstr>
      <vt:lpstr>Интеллектуальная игра по инвестиционной грамотности «Инвестиционный гений»</vt:lpstr>
      <vt:lpstr>Интеллектуальная игра по инвестиционной грамотности «Инвестиционный гений»</vt:lpstr>
      <vt:lpstr>Интеллектуальная игра по инвестиционной грамотности «Инвестиционный гений»</vt:lpstr>
      <vt:lpstr>Интеллектуальная игра по инвестиционной грамотности «Инвестиционный гений»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Николаевна Булавина</dc:creator>
  <cp:lastModifiedBy>bulavinatn</cp:lastModifiedBy>
  <cp:revision>65</cp:revision>
  <cp:lastPrinted>2025-04-03T10:32:08Z</cp:lastPrinted>
  <dcterms:modified xsi:type="dcterms:W3CDTF">2025-07-18T04:21:00Z</dcterms:modified>
</cp:coreProperties>
</file>