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93" r:id="rId3"/>
    <p:sldId id="259" r:id="rId4"/>
    <p:sldId id="260" r:id="rId5"/>
    <p:sldId id="292" r:id="rId6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=""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83"/>
    <p:restoredTop sz="95407" autoAdjust="0"/>
  </p:normalViewPr>
  <p:slideViewPr>
    <p:cSldViewPr snapToGrid="0" snapToObjects="1" showGuides="1">
      <p:cViewPr varScale="1">
        <p:scale>
          <a:sx n="139" d="100"/>
          <a:sy n="139" d="100"/>
        </p:scale>
        <p:origin x="-786" y="-102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49846640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97356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B92E74-B6AC-8227-5237-0DC132D57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60EFC5B-5966-BF49-F0C1-C349C0738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1D5942C-45AA-CFCA-C9E5-808804C46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EDBAC-1F70-8F44-B316-E270ABEC78CC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10321AF-8D62-9C72-0337-8CFEBEF46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3617F43-2048-47FD-7CDA-7AA3CB992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A6E82-2615-2646-8BEB-C0B70A6CE0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5159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=""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=""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=""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=""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=""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=""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=""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69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049" y="745518"/>
            <a:ext cx="5554026" cy="1488353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Сказки </a:t>
            </a:r>
            <a:r>
              <a:rPr lang="ru-RU" sz="2000" dirty="0"/>
              <a:t>по финансовой </a:t>
            </a:r>
            <a:r>
              <a:rPr lang="ru-RU" sz="2000" dirty="0" smtClean="0"/>
              <a:t>грамотности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9" y="4093347"/>
            <a:ext cx="6926200" cy="802572"/>
          </a:xfrm>
        </p:spPr>
        <p:txBody>
          <a:bodyPr>
            <a:noAutofit/>
          </a:bodyPr>
          <a:lstStyle/>
          <a:p>
            <a:r>
              <a:rPr lang="ru-RU" sz="1200" dirty="0"/>
              <a:t>Волонтерские проекты</a:t>
            </a:r>
          </a:p>
          <a:p>
            <a:r>
              <a:rPr lang="ru-RU" sz="1200" dirty="0"/>
              <a:t>Ростовская область</a:t>
            </a:r>
          </a:p>
          <a:p>
            <a:r>
              <a:rPr lang="ru-RU" sz="1200" dirty="0"/>
              <a:t>Автор практики: РЦФГ «</a:t>
            </a:r>
            <a:r>
              <a:rPr lang="ru-RU" sz="1200" dirty="0" err="1"/>
              <a:t>Финикум</a:t>
            </a:r>
            <a:r>
              <a:rPr lang="ru-RU" sz="1200" dirty="0"/>
              <a:t>» </a:t>
            </a:r>
            <a:r>
              <a:rPr lang="ru-RU" sz="1200" dirty="0" smtClean="0"/>
              <a:t>ФГБОУ </a:t>
            </a:r>
            <a:r>
              <a:rPr lang="ru-RU" sz="1200" dirty="0"/>
              <a:t>ВО «</a:t>
            </a:r>
            <a:r>
              <a:rPr lang="ru-RU" sz="1200" dirty="0" smtClean="0"/>
              <a:t>РГЭУ (</a:t>
            </a:r>
            <a:r>
              <a:rPr lang="ru-RU" sz="1200" dirty="0"/>
              <a:t>РИНХ</a:t>
            </a:r>
            <a:r>
              <a:rPr lang="ru-RU" sz="1200" dirty="0" smtClean="0"/>
              <a:t>)», (+7909-400-5780, </a:t>
            </a:r>
            <a:r>
              <a:rPr lang="en-US" sz="1200" dirty="0" smtClean="0"/>
              <a:t>m.s88@bk.ru)</a:t>
            </a:r>
            <a:endParaRPr lang="ru-RU" sz="1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D7E3EA0-C284-E49D-A896-C07AA6C6AC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35637" cy="108939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>
            <a:extLst>
              <a:ext uri="{FF2B5EF4-FFF2-40B4-BE49-F238E27FC236}">
                <a16:creationId xmlns="" xmlns:a16="http://schemas.microsoft.com/office/drawing/2014/main" id="{BB794110-F454-4147-A40A-5E2CE382090E}"/>
              </a:ext>
            </a:extLst>
          </p:cNvPr>
          <p:cNvSpPr txBox="1">
            <a:spLocks/>
          </p:cNvSpPr>
          <p:nvPr/>
        </p:nvSpPr>
        <p:spPr>
          <a:xfrm>
            <a:off x="633412" y="20280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sz="2800" dirty="0" smtClean="0"/>
              <a:t>Цель</a:t>
            </a:r>
            <a:endParaRPr lang="ru-RU" dirty="0"/>
          </a:p>
        </p:txBody>
      </p:sp>
      <p:sp>
        <p:nvSpPr>
          <p:cNvPr id="7" name="Объект 3">
            <a:extLst>
              <a:ext uri="{FF2B5EF4-FFF2-40B4-BE49-F238E27FC236}">
                <a16:creationId xmlns="" xmlns:a16="http://schemas.microsoft.com/office/drawing/2014/main" id="{FB3EA4B7-CA8D-6C4F-B55A-69922FEEDB68}"/>
              </a:ext>
            </a:extLst>
          </p:cNvPr>
          <p:cNvSpPr txBox="1">
            <a:spLocks/>
          </p:cNvSpPr>
          <p:nvPr/>
        </p:nvSpPr>
        <p:spPr>
          <a:xfrm>
            <a:off x="1464686" y="133495"/>
            <a:ext cx="6082167" cy="821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 hangingPunct="1">
              <a:buFontTx/>
              <a:buNone/>
            </a:pP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Организация совместной досуговой и познавательной деятельности детей и взрослых в сфере финансовой грамотности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hangingPunct="1">
              <a:buFontTx/>
              <a:buNone/>
            </a:pPr>
            <a:endParaRPr lang="ru-RU" dirty="0"/>
          </a:p>
        </p:txBody>
      </p:sp>
      <p:pic>
        <p:nvPicPr>
          <p:cNvPr id="8" name="Picture 2" descr="https://sun9-17.userapi.com/impg/KILskriZ8eOKAZlzYVaprANbBIkY3OibnP1vCA/DV8_ISx-UjQ.jpg?size=1080x1356&amp;quality=95&amp;sign=7b2a58ca7a93c772da97280adef5d093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46" r="4191"/>
          <a:stretch/>
        </p:blipFill>
        <p:spPr bwMode="auto">
          <a:xfrm>
            <a:off x="3133950" y="885527"/>
            <a:ext cx="3036801" cy="41687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C:\Users\user\Desktop\ФИНИКУМ\Обложка сказок - 000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37" t="3500" b="965"/>
          <a:stretch/>
        </p:blipFill>
        <p:spPr bwMode="auto">
          <a:xfrm>
            <a:off x="94982" y="893362"/>
            <a:ext cx="2982398" cy="41636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967" t="14100" r="6965" b="31218"/>
          <a:stretch/>
        </p:blipFill>
        <p:spPr>
          <a:xfrm>
            <a:off x="6227321" y="885527"/>
            <a:ext cx="2892273" cy="39813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23044811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1" y="2711669"/>
            <a:ext cx="5410549" cy="517109"/>
          </a:xfrm>
        </p:spPr>
        <p:txBody>
          <a:bodyPr/>
          <a:lstStyle/>
          <a:p>
            <a:r>
              <a:rPr lang="ru-RU" sz="2800" dirty="0"/>
              <a:t>ЦЕЛЕВАЯ АУДИТОРИЯ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DDB393F-A165-FAE5-2E4F-8F3C2FD93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1" y="3228778"/>
            <a:ext cx="4108857" cy="157024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/>
              <a:t>дошкольники;</a:t>
            </a:r>
            <a:endParaRPr lang="ru-RU" sz="20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dirty="0"/>
              <a:t>школьники;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dirty="0"/>
              <a:t>студенты;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dirty="0"/>
              <a:t>взрослое население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100294998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Краткое описание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80C12EB-82B2-0FD7-8F9C-1318B263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778" y="898467"/>
            <a:ext cx="3647927" cy="3938394"/>
          </a:xfrm>
        </p:spPr>
        <p:txBody>
          <a:bodyPr/>
          <a:lstStyle/>
          <a:p>
            <a:pPr algn="r"/>
            <a:r>
              <a:rPr lang="ru-RU" sz="1800" dirty="0"/>
              <a:t>В </a:t>
            </a:r>
            <a:r>
              <a:rPr lang="ru-RU" sz="1800" dirty="0" smtClean="0"/>
              <a:t>сборниках </a:t>
            </a:r>
            <a:r>
              <a:rPr lang="ru-RU" sz="1800" dirty="0"/>
              <a:t>представлены а</a:t>
            </a:r>
            <a:r>
              <a:rPr lang="ru-RU" sz="1800" dirty="0">
                <a:effectLst/>
              </a:rPr>
              <a:t>вторские сказки волонтеров финансового просвещения регионального центра финансовой грамотности  «</a:t>
            </a:r>
            <a:r>
              <a:rPr lang="ru-RU" sz="1800" dirty="0" err="1">
                <a:effectLst/>
              </a:rPr>
              <a:t>Финикум</a:t>
            </a:r>
            <a:r>
              <a:rPr lang="ru-RU" sz="1800" dirty="0">
                <a:effectLst/>
              </a:rPr>
              <a:t>» </a:t>
            </a:r>
          </a:p>
          <a:p>
            <a:pPr algn="r"/>
            <a:r>
              <a:rPr lang="ru-RU" sz="1800" dirty="0" smtClean="0"/>
              <a:t>Читатель </a:t>
            </a:r>
            <a:r>
              <a:rPr lang="ru-RU" sz="1800" dirty="0"/>
              <a:t>узнает, что такое сбережения, почему важно уметь планировать расходы, и могут ли деньги работать на человека, как настоящие </a:t>
            </a:r>
            <a:r>
              <a:rPr lang="ru-RU" sz="1800" dirty="0" smtClean="0"/>
              <a:t>помощники</a:t>
            </a:r>
            <a:endParaRPr lang="ru-RU" sz="1600" dirty="0"/>
          </a:p>
          <a:p>
            <a:pPr algn="r"/>
            <a:r>
              <a:rPr lang="ru-RU" sz="1800" dirty="0"/>
              <a:t>Для максимального погружения в сюжет сказки используются яркие </a:t>
            </a:r>
            <a:r>
              <a:rPr lang="ru-RU" sz="1800" dirty="0" smtClean="0"/>
              <a:t>иллюстрации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81" t="17982" r="16714"/>
          <a:stretch/>
        </p:blipFill>
        <p:spPr>
          <a:xfrm>
            <a:off x="4033401" y="1135242"/>
            <a:ext cx="3009714" cy="2308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https://sun9-24.userapi.com/impg/Hqds8UrVelxmyE2dlgUO7XV3EknRwPUw3z9mPw/UhAyAzLSSVQ.jpg?size=1620x2160&amp;quality=95&amp;sign=d7c1e5b9d3c00020e407c0dcaf20ac36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179" t="22758" r="14051"/>
          <a:stretch/>
        </p:blipFill>
        <p:spPr bwMode="auto">
          <a:xfrm>
            <a:off x="7132789" y="1065877"/>
            <a:ext cx="2011211" cy="31021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2839140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1">
            <a:extLst>
              <a:ext uri="{FF2B5EF4-FFF2-40B4-BE49-F238E27FC236}">
                <a16:creationId xmlns="" xmlns:a16="http://schemas.microsoft.com/office/drawing/2014/main" id="{01DAC385-B2BE-2880-EB68-EFA1FA842F9C}"/>
              </a:ext>
            </a:extLst>
          </p:cNvPr>
          <p:cNvSpPr txBox="1">
            <a:spLocks/>
          </p:cNvSpPr>
          <p:nvPr/>
        </p:nvSpPr>
        <p:spPr>
          <a:xfrm>
            <a:off x="395837" y="290509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sz="2400" dirty="0"/>
              <a:t>Основные достигнутые результаты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grpSp>
        <p:nvGrpSpPr>
          <p:cNvPr id="44" name="Группа 43">
            <a:extLst>
              <a:ext uri="{FF2B5EF4-FFF2-40B4-BE49-F238E27FC236}">
                <a16:creationId xmlns="" xmlns:a16="http://schemas.microsoft.com/office/drawing/2014/main" id="{1A0AD733-90BA-A275-E1EB-031379D67078}"/>
              </a:ext>
            </a:extLst>
          </p:cNvPr>
          <p:cNvGrpSpPr/>
          <p:nvPr/>
        </p:nvGrpSpPr>
        <p:grpSpPr>
          <a:xfrm>
            <a:off x="606957" y="1218276"/>
            <a:ext cx="7930085" cy="3278547"/>
            <a:chOff x="938212" y="1125735"/>
            <a:chExt cx="7930085" cy="3044431"/>
          </a:xfrm>
        </p:grpSpPr>
        <p:grpSp>
          <p:nvGrpSpPr>
            <p:cNvPr id="32" name="Группа 31">
              <a:extLst>
                <a:ext uri="{FF2B5EF4-FFF2-40B4-BE49-F238E27FC236}">
                  <a16:creationId xmlns="" xmlns:a16="http://schemas.microsoft.com/office/drawing/2014/main" id="{31C7072B-691F-E863-89F6-00061DC4D322}"/>
                </a:ext>
              </a:extLst>
            </p:cNvPr>
            <p:cNvGrpSpPr/>
            <p:nvPr/>
          </p:nvGrpSpPr>
          <p:grpSpPr>
            <a:xfrm>
              <a:off x="5082109" y="2665740"/>
              <a:ext cx="3786188" cy="1480012"/>
              <a:chOff x="785812" y="2483292"/>
              <a:chExt cx="3943112" cy="1654877"/>
            </a:xfrm>
          </p:grpSpPr>
          <p:sp>
            <p:nvSpPr>
              <p:cNvPr id="2" name="Скругленный прямоугольник 1"/>
              <p:cNvSpPr/>
              <p:nvPr/>
            </p:nvSpPr>
            <p:spPr>
              <a:xfrm>
                <a:off x="785812" y="2483292"/>
                <a:ext cx="3943112" cy="1654877"/>
              </a:xfrm>
              <a:prstGeom prst="roundRect">
                <a:avLst>
                  <a:gd name="adj" fmla="val 5715"/>
                </a:avLst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78"/>
              </a:p>
            </p:txBody>
          </p:sp>
          <p:grpSp>
            <p:nvGrpSpPr>
              <p:cNvPr id="6" name="Группа 5">
                <a:extLst>
                  <a:ext uri="{FF2B5EF4-FFF2-40B4-BE49-F238E27FC236}">
                    <a16:creationId xmlns="" xmlns:a16="http://schemas.microsoft.com/office/drawing/2014/main" id="{1095A221-2B4D-2F73-9808-05A22B699163}"/>
                  </a:ext>
                </a:extLst>
              </p:cNvPr>
              <p:cNvGrpSpPr/>
              <p:nvPr/>
            </p:nvGrpSpPr>
            <p:grpSpPr>
              <a:xfrm>
                <a:off x="801216" y="2628881"/>
                <a:ext cx="3872817" cy="1150094"/>
                <a:chOff x="1385888" y="1889021"/>
                <a:chExt cx="3598352" cy="1784555"/>
              </a:xfrm>
            </p:grpSpPr>
            <p:sp>
              <p:nvSpPr>
                <p:cNvPr id="7" name="Прямоугольник 6">
                  <a:extLst>
                    <a:ext uri="{FF2B5EF4-FFF2-40B4-BE49-F238E27FC236}">
                      <a16:creationId xmlns="" xmlns:a16="http://schemas.microsoft.com/office/drawing/2014/main" id="{636F9AB4-DC4F-E8B1-BC80-5503B50B26F8}"/>
                    </a:ext>
                  </a:extLst>
                </p:cNvPr>
                <p:cNvSpPr/>
                <p:nvPr/>
              </p:nvSpPr>
              <p:spPr>
                <a:xfrm>
                  <a:off x="1385888" y="1889021"/>
                  <a:ext cx="3551701" cy="1784555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878" dirty="0"/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="" xmlns:a16="http://schemas.microsoft.com/office/drawing/2014/main" id="{A78704E0-379B-4924-90F6-DA0DEE43DFAE}"/>
                    </a:ext>
                  </a:extLst>
                </p:cNvPr>
                <p:cNvSpPr txBox="1"/>
                <p:nvPr/>
              </p:nvSpPr>
              <p:spPr>
                <a:xfrm>
                  <a:off x="1385888" y="2305701"/>
                  <a:ext cx="3598352" cy="112137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1800" dirty="0" smtClean="0">
                      <a:solidFill>
                        <a:schemeClr val="bg1"/>
                      </a:solidFill>
                      <a:latin typeface="Montserrat" pitchFamily="2" charset="-52"/>
                    </a:rPr>
                    <a:t>1000 </a:t>
                  </a:r>
                  <a:endParaRPr lang="en-US" sz="1800" dirty="0">
                    <a:solidFill>
                      <a:schemeClr val="bg1"/>
                    </a:solidFill>
                    <a:latin typeface="Montserrat" pitchFamily="2" charset="-52"/>
                  </a:endParaRPr>
                </a:p>
                <a:p>
                  <a:pPr algn="ctr"/>
                  <a:r>
                    <a:rPr lang="ru-RU" sz="1800" dirty="0">
                      <a:solidFill>
                        <a:schemeClr val="bg1"/>
                      </a:solidFill>
                      <a:latin typeface="Montserrat" pitchFamily="2" charset="-52"/>
                    </a:rPr>
                    <a:t>печатных экземпляров</a:t>
                  </a:r>
                </a:p>
              </p:txBody>
            </p:sp>
          </p:grpSp>
        </p:grpSp>
        <p:grpSp>
          <p:nvGrpSpPr>
            <p:cNvPr id="43" name="Группа 42">
              <a:extLst>
                <a:ext uri="{FF2B5EF4-FFF2-40B4-BE49-F238E27FC236}">
                  <a16:creationId xmlns="" xmlns:a16="http://schemas.microsoft.com/office/drawing/2014/main" id="{5DEF83CE-7DF0-A50D-9977-9C2B6A2AFEAF}"/>
                </a:ext>
              </a:extLst>
            </p:cNvPr>
            <p:cNvGrpSpPr/>
            <p:nvPr/>
          </p:nvGrpSpPr>
          <p:grpSpPr>
            <a:xfrm>
              <a:off x="938212" y="1125735"/>
              <a:ext cx="6474912" cy="3044431"/>
              <a:chOff x="938212" y="1125735"/>
              <a:chExt cx="6474912" cy="3044431"/>
            </a:xfrm>
          </p:grpSpPr>
          <p:pic>
            <p:nvPicPr>
              <p:cNvPr id="14" name="Рисунок 13">
                <a:extLst>
                  <a:ext uri="{FF2B5EF4-FFF2-40B4-BE49-F238E27FC236}">
                    <a16:creationId xmlns="" xmlns:a16="http://schemas.microsoft.com/office/drawing/2014/main" id="{2BE92ABD-8C1A-97A3-524D-63F26DA6C1B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/>
              <a:srcRect l="53714" t="70730" r="35628" b="18396"/>
              <a:stretch/>
            </p:blipFill>
            <p:spPr>
              <a:xfrm rot="5400000">
                <a:off x="2223755" y="1611491"/>
                <a:ext cx="1017984" cy="1016795"/>
              </a:xfrm>
              <a:prstGeom prst="rect">
                <a:avLst/>
              </a:prstGeom>
            </p:spPr>
          </p:pic>
          <p:pic>
            <p:nvPicPr>
              <p:cNvPr id="15" name="Рисунок 14">
                <a:extLst>
                  <a:ext uri="{FF2B5EF4-FFF2-40B4-BE49-F238E27FC236}">
                    <a16:creationId xmlns="" xmlns:a16="http://schemas.microsoft.com/office/drawing/2014/main" id="{9666F571-C382-5909-5030-56D85E7CAF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/>
              <a:srcRect l="53714" t="70730" r="35628" b="18396"/>
              <a:stretch/>
            </p:blipFill>
            <p:spPr>
              <a:xfrm rot="5400000">
                <a:off x="5957813" y="1641672"/>
                <a:ext cx="1017984" cy="1016795"/>
              </a:xfrm>
              <a:prstGeom prst="rect">
                <a:avLst/>
              </a:prstGeom>
            </p:spPr>
          </p:pic>
          <p:grpSp>
            <p:nvGrpSpPr>
              <p:cNvPr id="18" name="Группа 17">
                <a:extLst>
                  <a:ext uri="{FF2B5EF4-FFF2-40B4-BE49-F238E27FC236}">
                    <a16:creationId xmlns="" xmlns:a16="http://schemas.microsoft.com/office/drawing/2014/main" id="{6BEF788B-D22D-5BD0-2E61-E437C17E0BFA}"/>
                  </a:ext>
                </a:extLst>
              </p:cNvPr>
              <p:cNvGrpSpPr/>
              <p:nvPr/>
            </p:nvGrpSpPr>
            <p:grpSpPr>
              <a:xfrm>
                <a:off x="1817158" y="1125735"/>
                <a:ext cx="1831181" cy="530915"/>
                <a:chOff x="1164830" y="4969443"/>
                <a:chExt cx="2441574" cy="707886"/>
              </a:xfrm>
            </p:grpSpPr>
            <p:sp>
              <p:nvSpPr>
                <p:cNvPr id="28" name="Скругленный прямоугольник 27">
                  <a:extLst>
                    <a:ext uri="{FF2B5EF4-FFF2-40B4-BE49-F238E27FC236}">
                      <a16:creationId xmlns="" xmlns:a16="http://schemas.microsoft.com/office/drawing/2014/main" id="{3F6AA007-1741-20D8-6470-DE20B1F4AA40}"/>
                    </a:ext>
                  </a:extLst>
                </p:cNvPr>
                <p:cNvSpPr/>
                <p:nvPr/>
              </p:nvSpPr>
              <p:spPr>
                <a:xfrm>
                  <a:off x="1164830" y="4969443"/>
                  <a:ext cx="2441574" cy="707886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878"/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="" xmlns:a16="http://schemas.microsoft.com/office/drawing/2014/main" id="{23E047B5-9CEB-EE57-B012-78AECA5D0E77}"/>
                    </a:ext>
                  </a:extLst>
                </p:cNvPr>
                <p:cNvSpPr txBox="1"/>
                <p:nvPr/>
              </p:nvSpPr>
              <p:spPr>
                <a:xfrm>
                  <a:off x="1243954" y="5129662"/>
                  <a:ext cx="22615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200" dirty="0">
                      <a:solidFill>
                        <a:schemeClr val="bg1"/>
                      </a:solidFill>
                      <a:latin typeface="Montserrat" pitchFamily="2" charset="-52"/>
                    </a:rPr>
                    <a:t>КАЧЕСТВЕННЫЕ</a:t>
                  </a:r>
                </a:p>
              </p:txBody>
            </p:sp>
          </p:grpSp>
          <p:grpSp>
            <p:nvGrpSpPr>
              <p:cNvPr id="21" name="Группа 20">
                <a:extLst>
                  <a:ext uri="{FF2B5EF4-FFF2-40B4-BE49-F238E27FC236}">
                    <a16:creationId xmlns="" xmlns:a16="http://schemas.microsoft.com/office/drawing/2014/main" id="{E5112C66-378F-D762-4858-19F09EF91B34}"/>
                  </a:ext>
                </a:extLst>
              </p:cNvPr>
              <p:cNvGrpSpPr/>
              <p:nvPr/>
            </p:nvGrpSpPr>
            <p:grpSpPr>
              <a:xfrm>
                <a:off x="5495660" y="1125737"/>
                <a:ext cx="1917464" cy="530915"/>
                <a:chOff x="9053120" y="4969443"/>
                <a:chExt cx="2556619" cy="707886"/>
              </a:xfrm>
            </p:grpSpPr>
            <p:sp>
              <p:nvSpPr>
                <p:cNvPr id="22" name="Скругленный прямоугольник 21">
                  <a:extLst>
                    <a:ext uri="{FF2B5EF4-FFF2-40B4-BE49-F238E27FC236}">
                      <a16:creationId xmlns="" xmlns:a16="http://schemas.microsoft.com/office/drawing/2014/main" id="{6C82E86A-45C4-FE50-6B2F-1E8E3DB7AE76}"/>
                    </a:ext>
                  </a:extLst>
                </p:cNvPr>
                <p:cNvSpPr/>
                <p:nvPr/>
              </p:nvSpPr>
              <p:spPr>
                <a:xfrm>
                  <a:off x="9053121" y="4969443"/>
                  <a:ext cx="2556618" cy="707886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878"/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="" xmlns:a16="http://schemas.microsoft.com/office/drawing/2014/main" id="{F9B3BDAF-8331-C7EA-B985-9008E04330B2}"/>
                    </a:ext>
                  </a:extLst>
                </p:cNvPr>
                <p:cNvSpPr txBox="1"/>
                <p:nvPr/>
              </p:nvSpPr>
              <p:spPr>
                <a:xfrm>
                  <a:off x="9053120" y="5138719"/>
                  <a:ext cx="255661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200" dirty="0">
                      <a:solidFill>
                        <a:schemeClr val="bg1"/>
                      </a:solidFill>
                      <a:latin typeface="Montserrat" pitchFamily="2" charset="-52"/>
                    </a:rPr>
                    <a:t>КОЛИЧЕСТВЕННЫЕ</a:t>
                  </a:r>
                </a:p>
              </p:txBody>
            </p:sp>
          </p:grpSp>
          <p:grpSp>
            <p:nvGrpSpPr>
              <p:cNvPr id="38" name="Группа 37">
                <a:extLst>
                  <a:ext uri="{FF2B5EF4-FFF2-40B4-BE49-F238E27FC236}">
                    <a16:creationId xmlns="" xmlns:a16="http://schemas.microsoft.com/office/drawing/2014/main" id="{64B7A66E-6960-6263-614F-784159399432}"/>
                  </a:ext>
                </a:extLst>
              </p:cNvPr>
              <p:cNvGrpSpPr/>
              <p:nvPr/>
            </p:nvGrpSpPr>
            <p:grpSpPr>
              <a:xfrm>
                <a:off x="938212" y="2690154"/>
                <a:ext cx="3786188" cy="1480012"/>
                <a:chOff x="785812" y="2483292"/>
                <a:chExt cx="3943112" cy="1654877"/>
              </a:xfrm>
            </p:grpSpPr>
            <p:sp>
              <p:nvSpPr>
                <p:cNvPr id="39" name="Скругленный прямоугольник 38">
                  <a:extLst>
                    <a:ext uri="{FF2B5EF4-FFF2-40B4-BE49-F238E27FC236}">
                      <a16:creationId xmlns="" xmlns:a16="http://schemas.microsoft.com/office/drawing/2014/main" id="{53ED6341-E84B-0529-1198-47CD3F9372D3}"/>
                    </a:ext>
                  </a:extLst>
                </p:cNvPr>
                <p:cNvSpPr/>
                <p:nvPr/>
              </p:nvSpPr>
              <p:spPr>
                <a:xfrm>
                  <a:off x="785812" y="2483292"/>
                  <a:ext cx="3943112" cy="1654877"/>
                </a:xfrm>
                <a:prstGeom prst="roundRect">
                  <a:avLst>
                    <a:gd name="adj" fmla="val 5715"/>
                  </a:avLst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878"/>
                </a:p>
              </p:txBody>
            </p:sp>
            <p:grpSp>
              <p:nvGrpSpPr>
                <p:cNvPr id="40" name="Группа 39">
                  <a:extLst>
                    <a:ext uri="{FF2B5EF4-FFF2-40B4-BE49-F238E27FC236}">
                      <a16:creationId xmlns="" xmlns:a16="http://schemas.microsoft.com/office/drawing/2014/main" id="{56A1D554-ADAD-38CB-BBFA-D053D1BCB8F5}"/>
                    </a:ext>
                  </a:extLst>
                </p:cNvPr>
                <p:cNvGrpSpPr/>
                <p:nvPr/>
              </p:nvGrpSpPr>
              <p:grpSpPr>
                <a:xfrm>
                  <a:off x="785812" y="2581975"/>
                  <a:ext cx="3872817" cy="1493971"/>
                  <a:chOff x="1371576" y="1816240"/>
                  <a:chExt cx="3598352" cy="2318136"/>
                </a:xfrm>
              </p:grpSpPr>
              <p:sp>
                <p:nvSpPr>
                  <p:cNvPr id="41" name="Прямоугольник 40">
                    <a:extLst>
                      <a:ext uri="{FF2B5EF4-FFF2-40B4-BE49-F238E27FC236}">
                        <a16:creationId xmlns="" xmlns:a16="http://schemas.microsoft.com/office/drawing/2014/main" id="{519FB06C-0E73-D676-A9BF-0D389E14D69C}"/>
                      </a:ext>
                    </a:extLst>
                  </p:cNvPr>
                  <p:cNvSpPr/>
                  <p:nvPr/>
                </p:nvSpPr>
                <p:spPr>
                  <a:xfrm>
                    <a:off x="1385888" y="1889021"/>
                    <a:ext cx="3551701" cy="1784555"/>
                  </a:xfrm>
                  <a:prstGeom prst="rect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878" dirty="0"/>
                  </a:p>
                </p:txBody>
              </p:sp>
              <p:sp>
                <p:nvSpPr>
                  <p:cNvPr id="42" name="TextBox 41">
                    <a:extLst>
                      <a:ext uri="{FF2B5EF4-FFF2-40B4-BE49-F238E27FC236}">
                        <a16:creationId xmlns="" xmlns:a16="http://schemas.microsoft.com/office/drawing/2014/main" id="{1DE6FB7E-5F3B-43EC-3DA4-39BECE73B8CE}"/>
                      </a:ext>
                    </a:extLst>
                  </p:cNvPr>
                  <p:cNvSpPr txBox="1"/>
                  <p:nvPr/>
                </p:nvSpPr>
                <p:spPr>
                  <a:xfrm>
                    <a:off x="1371576" y="1816240"/>
                    <a:ext cx="3598352" cy="231813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ru-RU" sz="1250" dirty="0">
                        <a:solidFill>
                          <a:schemeClr val="bg1"/>
                        </a:solidFill>
                        <a:latin typeface="Montserrat"/>
                      </a:rPr>
                      <a:t>Авторы сборника сказок «Королевство цифровой финансовой грамотности и безопасности» - лауреаты общественной премии Вольного экономического общества России «Экономическая книга года-2024» в номинации «За вклад в развитие финансовой грамотности»</a:t>
                    </a:r>
                  </a:p>
                </p:txBody>
              </p:sp>
            </p:grpSp>
          </p:grpSp>
        </p:grpSp>
      </p:grpSp>
    </p:spTree>
    <p:extLst>
      <p:ext uri="{BB962C8B-B14F-4D97-AF65-F5344CB8AC3E}">
        <p14:creationId xmlns="" xmlns:p14="http://schemas.microsoft.com/office/powerpoint/2010/main" val="375232187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1311</TotalTime>
  <Words>143</Words>
  <Application>Microsoft Office PowerPoint</Application>
  <PresentationFormat>Экран (16:9)</PresentationFormat>
  <Paragraphs>21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White</vt:lpstr>
      <vt:lpstr>Сказки по финансовой грамотности </vt:lpstr>
      <vt:lpstr>Слайд 2</vt:lpstr>
      <vt:lpstr>ЦЕЛЕВАЯ АУДИТОРИЯ</vt:lpstr>
      <vt:lpstr>Краткое описание 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Perkov</cp:lastModifiedBy>
  <cp:revision>70</cp:revision>
  <dcterms:modified xsi:type="dcterms:W3CDTF">2025-04-09T08:44:11Z</dcterms:modified>
</cp:coreProperties>
</file>