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ebp" ContentType="image/webp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3" r:id="rId5"/>
    <p:sldId id="281" r:id="rId6"/>
    <p:sldId id="261" r:id="rId7"/>
    <p:sldId id="262" r:id="rId8"/>
    <p:sldId id="264" r:id="rId9"/>
    <p:sldId id="265" r:id="rId10"/>
    <p:sldId id="266" r:id="rId11"/>
    <p:sldId id="275" r:id="rId12"/>
    <p:sldId id="276" r:id="rId13"/>
    <p:sldId id="277" r:id="rId14"/>
    <p:sldId id="279" r:id="rId15"/>
    <p:sldId id="280" r:id="rId1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93842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276" y="114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66888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37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3675B-01D3-4E9D-AF36-D76956E5F3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171450"/>
            <a:ext cx="8591550" cy="8001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973836"/>
            <a:ext cx="8595360" cy="37033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B3D87AF-E903-4F35-852D-7690031978EE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00443" y="4667250"/>
            <a:ext cx="234039" cy="227242"/>
          </a:xfrm>
        </p:spPr>
        <p:txBody>
          <a:bodyPr/>
          <a:lstStyle>
            <a:lvl1pPr>
              <a:defRPr/>
            </a:lvl1pPr>
          </a:lstStyle>
          <a:p>
            <a:fld id="{EC8F9795-D1F9-48A2-8069-8D17EA093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66491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9" r:id="rId11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eb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f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fif"/><Relationship Id="rId4" Type="http://schemas.openxmlformats.org/officeDocument/2006/relationships/image" Target="../media/image48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fif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6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1.jpeg"/><Relationship Id="rId11" Type="http://schemas.openxmlformats.org/officeDocument/2006/relationships/image" Target="../media/image65.png"/><Relationship Id="rId5" Type="http://schemas.openxmlformats.org/officeDocument/2006/relationships/image" Target="../media/image60.jpeg"/><Relationship Id="rId10" Type="http://schemas.openxmlformats.org/officeDocument/2006/relationships/image" Target="../media/image64.jpeg"/><Relationship Id="rId4" Type="http://schemas.openxmlformats.org/officeDocument/2006/relationships/image" Target="../media/image59.jpeg"/><Relationship Id="rId9" Type="http://schemas.openxmlformats.org/officeDocument/2006/relationships/image" Target="../media/image22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5179665" y="4280263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3828286"/>
            <a:ext cx="6350680" cy="903955"/>
          </a:xfrm>
        </p:spPr>
        <p:txBody>
          <a:bodyPr>
            <a:noAutofit/>
          </a:bodyPr>
          <a:lstStyle/>
          <a:p>
            <a:r>
              <a:rPr lang="ru-RU" sz="1200" b="0" dirty="0"/>
              <a:t>Финансовое просвещение детей и молодежи</a:t>
            </a:r>
          </a:p>
          <a:p>
            <a:r>
              <a:rPr lang="ru-RU" sz="1200" b="0" dirty="0"/>
              <a:t>Ростовская область </a:t>
            </a:r>
          </a:p>
          <a:p>
            <a:r>
              <a:rPr lang="ru-RU" sz="1200" b="0" dirty="0"/>
              <a:t>Автор практики: МБДОУ «Октябрьский детский сад №19 «Дюймовочка».</a:t>
            </a:r>
          </a:p>
          <a:p>
            <a:r>
              <a:rPr lang="ru-RU" sz="1200" b="0" dirty="0"/>
              <a:t>Каргина Марина Васильевна,</a:t>
            </a:r>
          </a:p>
          <a:p>
            <a:r>
              <a:rPr lang="ru-RU" sz="1200" b="0" dirty="0"/>
              <a:t>тел.8 8635377221, dyimovohka57@mail.ru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8304" y="464195"/>
            <a:ext cx="5503820" cy="1600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занятия </a:t>
            </a:r>
            <a:b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</a:t>
            </a:r>
            <a:b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«От монеты до пластиковой карты» </a:t>
            </a:r>
            <a: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4"/>
          <a:stretch/>
        </p:blipFill>
        <p:spPr bwMode="auto">
          <a:xfrm>
            <a:off x="244314" y="202832"/>
            <a:ext cx="993990" cy="10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" y="112665"/>
            <a:ext cx="2665571" cy="471631"/>
          </a:xfrm>
        </p:spPr>
        <p:txBody>
          <a:bodyPr/>
          <a:lstStyle/>
          <a:p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занятия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9424" y="908769"/>
            <a:ext cx="1875109" cy="395253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</a:p>
          <a:p>
            <a:pPr marL="17145" marR="67945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 встают  полукругом  напротив выставки экспонатов</a:t>
            </a:r>
          </a:p>
          <a:p>
            <a:pPr marL="17145" marR="67945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Рассматривание мини- коллекции монет</a:t>
            </a:r>
          </a:p>
          <a:p>
            <a:pPr marL="17145" marR="67945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Дети. Монеты из метала, круглой формы, они звенят</a:t>
            </a:r>
          </a:p>
          <a:p>
            <a:pPr marL="64135" marR="67945" algn="just">
              <a:buNone/>
            </a:pPr>
            <a:r>
              <a:rPr lang="ru-RU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выполняют работу изображают на заготовках из пластилина рисунок.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>
              <a:buNone/>
            </a:pPr>
            <a:r>
              <a:rPr lang="ru-RU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Готовые работы помещают на стенд, оформляют выставку, рассматривают работы друг друга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67945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C32BC6-3A60-5B5E-253B-9E65809036CA}"/>
              </a:ext>
            </a:extLst>
          </p:cNvPr>
          <p:cNvSpPr txBox="1"/>
          <p:nvPr/>
        </p:nvSpPr>
        <p:spPr>
          <a:xfrm>
            <a:off x="2314098" y="521649"/>
            <a:ext cx="4762499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4135" marR="137160" indent="44450" algn="just">
              <a:buNone/>
            </a:pP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появились первые</a:t>
            </a:r>
            <a:r>
              <a:rPr lang="ru-RU" sz="120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монеты. Монеты изготавливали  стоимости: из меди —</a:t>
            </a:r>
            <a:r>
              <a:rPr lang="ru-RU" sz="1200" b="0" spc="13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подешевле, из </a:t>
            </a: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серебра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подороже, а из золота — </a:t>
            </a: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самые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дорогие.</a:t>
            </a:r>
            <a:r>
              <a:rPr lang="ru-RU" sz="1200" b="0" spc="-2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Кстати,</a:t>
            </a:r>
            <a:r>
              <a:rPr lang="ru-RU" sz="1200" b="0" spc="16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монеты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начали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изготавливать в Российской империи, то на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монетах,</a:t>
            </a:r>
            <a:r>
              <a:rPr lang="ru-RU" sz="1200" b="0" spc="15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выдавливали три,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пять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точек,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 как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население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было неграмотным и не</a:t>
            </a:r>
            <a:r>
              <a:rPr lang="ru-RU" sz="1200" b="0" spc="16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могло прочитать, какая это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монетка.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>
              <a:buNone/>
            </a:pP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И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сейчас мы пройдем в следующий зал музея и посетим «Монетный двор», где мы научимся изготавливать монеты</a:t>
            </a:r>
            <a:r>
              <a:rPr lang="ru-RU" sz="1200" b="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/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Посмотрите, как много здесь разнообразных монет. Из чего сделаны монеты? Какой они формы? Послушайте, что вы слышите? Какие вы знаете монеты?</a:t>
            </a:r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>
              <a:buNone/>
            </a:pP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а хотите вы стать мастерами и изготовить свои монетки? Тогда проходите в нашу мастерскую, выбирайте себе место и присаживайтесь за столы. Перед вами заготовки монет,</a:t>
            </a:r>
            <a:r>
              <a:rPr lang="ru-RU" sz="1200" b="0" spc="11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на них нет никаких обозначений, </a:t>
            </a:r>
            <a:r>
              <a:rPr lang="ru-RU" sz="1200" b="0" spc="11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ними нужно будет поработать,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подумайте,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какая у вас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будет монета, сколько точек вы на нее нанесете, три, пять,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десять. Так же перед вами деревянная палочка, с помощью которой каждый из вас нанесет свой рисунок на монетку. Так мы будем чеканить, а чеканить монеты это - выбивать изображение, узор на поверхности изготовляемого металлического изделия. Приступайте к работе. Палочку берем в руку правильно, как для письма.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A0B26-F8EE-4FAF-EC27-A1BEF44E516E}"/>
              </a:ext>
            </a:extLst>
          </p:cNvPr>
          <p:cNvSpPr txBox="1"/>
          <p:nvPr/>
        </p:nvSpPr>
        <p:spPr>
          <a:xfrm>
            <a:off x="2583180" y="147880"/>
            <a:ext cx="438912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1"/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4D0002-056F-145B-831E-C503F567557D}"/>
              </a:ext>
            </a:extLst>
          </p:cNvPr>
          <p:cNvSpPr txBox="1"/>
          <p:nvPr/>
        </p:nvSpPr>
        <p:spPr>
          <a:xfrm>
            <a:off x="303189" y="1615701"/>
            <a:ext cx="1959292" cy="1526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200" b="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ктивизировать словарь детей- деньги, рубль, монета, купюра, чеканить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творческие способности детей в продуктивной деятельности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A91504-DADC-402F-13B8-E69142F782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6"/>
          <a:stretch/>
        </p:blipFill>
        <p:spPr>
          <a:xfrm>
            <a:off x="270439" y="3238500"/>
            <a:ext cx="2043659" cy="1526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66DCB8-D7C6-A556-64E9-F87314B8D7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9"/>
          <a:stretch/>
        </p:blipFill>
        <p:spPr>
          <a:xfrm>
            <a:off x="326162" y="584296"/>
            <a:ext cx="2043659" cy="967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604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A8E73A6F-F727-E0A5-1C7E-36063D758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/>
          <a:stretch/>
        </p:blipFill>
        <p:spPr>
          <a:xfrm>
            <a:off x="222201" y="2313275"/>
            <a:ext cx="3154363" cy="245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B602FC-55BF-AABC-BC79-1FB1F8D4889B}"/>
              </a:ext>
            </a:extLst>
          </p:cNvPr>
          <p:cNvSpPr txBox="1"/>
          <p:nvPr/>
        </p:nvSpPr>
        <p:spPr>
          <a:xfrm>
            <a:off x="6151451" y="2151244"/>
            <a:ext cx="2667000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4135" marR="67945" algn="just">
              <a:buNone/>
            </a:pP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Ремесло чеканщика было трудоемким и ответственным, давайте прервем нашу экскурсию и немного отдохнем.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buNone/>
            </a:pPr>
            <a:r>
              <a:rPr lang="ru-RU" sz="1200" b="0" spc="-5" dirty="0" err="1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" marR="67945" algn="just">
              <a:buNone/>
            </a:pP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Встали в круг, и повторяем движения за мной)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2, 3, 4, 5 - будем деньги мы считать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Купим дом, машину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И, конечно, же картину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2, 3, 4, 5 - все поедем отдыхать. 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увидим горы, реки и поля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20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наша дружная семья! 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/>
            <a:r>
              <a:rPr lang="ru-RU" sz="1200" b="1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5DF761-55FA-2BB7-922E-BB00772A30E0}"/>
              </a:ext>
            </a:extLst>
          </p:cNvPr>
          <p:cNvSpPr txBox="1"/>
          <p:nvPr/>
        </p:nvSpPr>
        <p:spPr>
          <a:xfrm>
            <a:off x="312419" y="886539"/>
            <a:ext cx="2753793" cy="12647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10"/>
              </a:spcAft>
            </a:pP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Помочь детям отдохнуть, развлечься, снять напряжение от непосредственной образовательной области. Получить ощущение физической разрядки, создать хорошее настроение.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68B7C0-AE84-62D8-EDF3-CF7A01F26D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17820"/>
          <a:stretch/>
        </p:blipFill>
        <p:spPr>
          <a:xfrm>
            <a:off x="3614284" y="562250"/>
            <a:ext cx="2457927" cy="2009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982B429-01BE-F3CA-9806-04CF6570D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45" y="2753199"/>
            <a:ext cx="2387454" cy="2190321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80787" y="0"/>
            <a:ext cx="3437192" cy="938421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EBD2F1-F81C-9F43-7C15-04A84F57C3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1323" r="16465" b="2795"/>
          <a:stretch/>
        </p:blipFill>
        <p:spPr>
          <a:xfrm>
            <a:off x="6620283" y="938421"/>
            <a:ext cx="1903694" cy="1111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3767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9392AF5-1308-BB6C-4C90-526884DA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77" y="1282164"/>
            <a:ext cx="4655820" cy="4023360"/>
          </a:xfrm>
        </p:spPr>
        <p:txBody>
          <a:bodyPr/>
          <a:lstStyle/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150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150" spc="90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spc="90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отдохнули?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продолжить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нашу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экскурсию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150" b="1" spc="9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перейти</a:t>
            </a:r>
            <a:r>
              <a:rPr lang="ru-RU" sz="1150" b="1" spc="22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следующий зал, 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</a:t>
            </a:r>
            <a:r>
              <a:rPr lang="ru-RU" sz="115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где мы носим деньги, монеты и банкноты?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</a:t>
            </a: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деньги лежат в кошельке, они у нас в наличии, и называются они «наличные деньги». Вот это банкноты. Банкноты так же, как монеты бывают разные и имеют разную ценность. 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" indent="35941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Посмотрите, из чего они сделаны? Какой они формы? Какой звук вы слышите? Кто может назвать, какие банкноты бывают? И это наличные деньги.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 перед </a:t>
            </a: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экспонат,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названье </a:t>
            </a:r>
            <a:r>
              <a:rPr lang="ru-RU" sz="1150" b="1" spc="-5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которому,</a:t>
            </a:r>
            <a:r>
              <a:rPr lang="ru-RU" sz="1150" b="1" dirty="0">
                <a:solidFill>
                  <a:srgbClr val="0C0C0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банкомат.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-Как вы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думаете,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для чего нужны банкоматы?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Правильно,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банкоматы нужны для того, чтобы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любое</a:t>
            </a:r>
            <a:r>
              <a:rPr lang="ru-RU" sz="1150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время: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снять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положить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наличные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деньги,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перечислить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деньги, оплатить</a:t>
            </a:r>
            <a:r>
              <a:rPr lang="ru-RU" sz="115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различные</a:t>
            </a:r>
            <a:r>
              <a:rPr lang="ru-RU" sz="1150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услуги.</a:t>
            </a:r>
          </a:p>
          <a:p>
            <a:pPr marL="64135" marR="193675">
              <a:spcBef>
                <a:spcPts val="0"/>
              </a:spcBef>
              <a:spcAft>
                <a:spcPts val="0"/>
              </a:spcAft>
              <a:buNone/>
              <a:tabLst>
                <a:tab pos="168275" algn="l"/>
              </a:tabLst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что нужно, чтобы воспользоваться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банкоматом?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193675">
              <a:spcBef>
                <a:spcPts val="0"/>
              </a:spcBef>
              <a:spcAft>
                <a:spcPts val="0"/>
              </a:spcAft>
              <a:buNone/>
              <a:tabLst>
                <a:tab pos="168275" algn="l"/>
              </a:tabLst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Нужны вот такие пластиковые карты, которые служат вместо денег, ими можно расплатиться в любом магазине.</a:t>
            </a:r>
          </a:p>
          <a:p>
            <a:pPr marL="0" marR="67945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Посмотрите, на каждой карте есть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эмблема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сберегательного банка, номер карты, имя, фамилия владельца и чип, для считывания данных карты.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27AA82-7580-76FF-AFFE-E3DCDAD4F8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040" b="16966"/>
          <a:stretch>
            <a:fillRect/>
          </a:stretch>
        </p:blipFill>
        <p:spPr>
          <a:xfrm>
            <a:off x="4927209" y="3122675"/>
            <a:ext cx="3657600" cy="1883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61870C-5A95-11FC-9A2E-7CCA5CE3BC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8022"/>
          <a:stretch/>
        </p:blipFill>
        <p:spPr>
          <a:xfrm>
            <a:off x="5239941" y="699618"/>
            <a:ext cx="3032136" cy="2231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145277" y="-76838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675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6864FE-2715-AD70-A70F-C854E0467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175" y="1065877"/>
            <a:ext cx="3177540" cy="1928784"/>
          </a:xfrm>
        </p:spPr>
        <p:txBody>
          <a:bodyPr/>
          <a:lstStyle/>
          <a:p>
            <a:pPr marL="64135" marR="67945">
              <a:spcBef>
                <a:spcPts val="375"/>
              </a:spcBef>
              <a:buNone/>
            </a:pPr>
            <a:r>
              <a:rPr lang="ru-RU" sz="14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вот как работает банкомат, вам расскажут наши друзья - </a:t>
            </a:r>
            <a:r>
              <a:rPr lang="ru-RU" sz="1400" b="1" spc="-5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sz="1400" b="1" spc="-5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375"/>
              </a:spcBef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Фиксики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поделились с нами секретом о том , как работает банкомат и как совершаются платежи по банковским картам. </a:t>
            </a:r>
          </a:p>
          <a:p>
            <a:pPr marL="64135" marR="67945">
              <a:spcBef>
                <a:spcPts val="375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увидели, какое это сложное  техническое устройство, которое предназначено для автоматического приема м выдачи наличных средств.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18572-D348-AE22-0E1F-7ECED68F1D98}"/>
              </a:ext>
            </a:extLst>
          </p:cNvPr>
          <p:cNvSpPr txBox="1"/>
          <p:nvPr/>
        </p:nvSpPr>
        <p:spPr>
          <a:xfrm>
            <a:off x="130731" y="1345929"/>
            <a:ext cx="2004060" cy="16599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510"/>
              </a:spcAft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яркий, красочный мультфильм, доступным языком объяснить, что банкомат — это техническое устройство, которое предназначено для автоматического приема м выдачи наличных средств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2BE88-180D-BD33-D1A7-AFC9E54C7819}"/>
              </a:ext>
            </a:extLst>
          </p:cNvPr>
          <p:cNvSpPr txBox="1"/>
          <p:nvPr/>
        </p:nvSpPr>
        <p:spPr>
          <a:xfrm>
            <a:off x="7452360" y="1233259"/>
            <a:ext cx="1600200" cy="3817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Получают знания как работает банкомат и совершаются платежи по банковским картам</a:t>
            </a: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510"/>
              </a:spcAft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экономических понятий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7E928E-71CC-601E-CF51-2B89656A41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72" y="108881"/>
            <a:ext cx="2094545" cy="12679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71A68E-4036-31AE-F753-4A603375F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780" y="1489474"/>
            <a:ext cx="2088833" cy="13166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488F2C-A765-B3DF-769A-92574D3DF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507" y="2850841"/>
            <a:ext cx="2720340" cy="1497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D5F784-0C13-B6C2-29FC-9D74C8ACA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9" y="3090196"/>
            <a:ext cx="2456494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BD0EC3-A9E4-D1FE-18B2-8699D3C32CBE}"/>
              </a:ext>
            </a:extLst>
          </p:cNvPr>
          <p:cNvSpPr txBox="1"/>
          <p:nvPr/>
        </p:nvSpPr>
        <p:spPr>
          <a:xfrm>
            <a:off x="3109435" y="2868967"/>
            <a:ext cx="2925130" cy="17640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4135" marR="67945">
              <a:spcBef>
                <a:spcPts val="375"/>
              </a:spcBef>
              <a:buNone/>
            </a:pP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 как вы думаете, какие      деньги называются безналичные?</a:t>
            </a:r>
            <a:endParaRPr lang="ru-RU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375"/>
              </a:spcBef>
            </a:pPr>
            <a:r>
              <a:rPr lang="ru-RU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деньги хранятся на пластиковой карте (показываю пластиковые карты), то 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такие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называются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безналичными.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ru-RU" b="0" spc="3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пластиковой карты тоже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купить все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необходимое.</a:t>
            </a:r>
            <a:r>
              <a:rPr lang="ru-RU" b="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а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купить за</a:t>
            </a:r>
            <a:r>
              <a:rPr lang="ru-RU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45277" y="-76838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21263" y="-76838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62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02B73-F773-DC91-B6DE-D37C3EA1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9A6E0BB-4CD2-AE2B-6662-1828AB68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156" y="1027467"/>
            <a:ext cx="2247900" cy="3870960"/>
          </a:xfrm>
        </p:spPr>
        <p:txBody>
          <a:bodyPr/>
          <a:lstStyle/>
          <a:p>
            <a:pPr marL="64135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Тогда я 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предлагаю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вам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отгадать загадки </a:t>
            </a:r>
            <a:r>
              <a:rPr lang="ru-RU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«Что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можно, а что нельзя купить</a:t>
            </a:r>
            <a:r>
              <a:rPr lang="ru-RU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деньги?».</a:t>
            </a:r>
            <a:r>
              <a:rPr lang="ru-RU" dirty="0">
                <a:solidFill>
                  <a:srgbClr val="111111"/>
                </a:solidFill>
                <a:effectLst/>
                <a:latin typeface="TimesNewRomanPSMT"/>
                <a:ea typeface="Times New Roman" panose="02020603050405020304" pitchFamily="18" charset="0"/>
                <a:cs typeface="TimesNewRomanPSMT"/>
              </a:rPr>
              <a:t> 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Правила: отгадайте загадки и назовите то, что можно купить за деньги, а что нет.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</a:t>
            </a:r>
            <a:r>
              <a:rPr lang="ru-RU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ответьте на вопрос «Все ли можно купить за деньги?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 очень много вещей которые можно купить за деньги. Но есть в жизни главные ценности: здоровье, жизнь, дружба, семья, природа – которые важнее вещей и их за деньги не купишь, они бесценны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зря говорится в пословице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«Не все продается и не все покупается»</a:t>
            </a:r>
            <a:r>
              <a:rPr lang="ru-RU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FA07BD-2141-41D7-2C7F-ED25FF860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59" y="3235620"/>
            <a:ext cx="2247900" cy="1788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84962E-A2C7-D102-22EF-C1F1567B4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4959" r="5548" b="5826"/>
          <a:stretch/>
        </p:blipFill>
        <p:spPr>
          <a:xfrm>
            <a:off x="4997420" y="1785913"/>
            <a:ext cx="2159392" cy="1674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1938EE-1C9F-1DA0-69E4-52D568397DA6}"/>
              </a:ext>
            </a:extLst>
          </p:cNvPr>
          <p:cNvSpPr txBox="1"/>
          <p:nvPr/>
        </p:nvSpPr>
        <p:spPr>
          <a:xfrm>
            <a:off x="215202" y="1401193"/>
            <a:ext cx="205359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tabLst>
                <a:tab pos="241935" algn="l"/>
              </a:tabLst>
            </a:pP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Уточнять знания детей о том, что</a:t>
            </a:r>
            <a:r>
              <a:rPr lang="ru-RU" sz="1200" b="0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 что нельзя купить за деньги</a:t>
            </a:r>
            <a:r>
              <a:rPr lang="ru-RU" sz="20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9B29FE-FF71-A106-8582-F8D70A2C13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86" y="131543"/>
            <a:ext cx="981843" cy="1616036"/>
          </a:xfrm>
          <a:prstGeom prst="rect">
            <a:avLst/>
          </a:prstGeom>
        </p:spPr>
      </p:pic>
      <p:pic>
        <p:nvPicPr>
          <p:cNvPr id="11" name="Рисунок 10" descr="magnet_PNG17049.png">
            <a:extLst>
              <a:ext uri="{FF2B5EF4-FFF2-40B4-BE49-F238E27FC236}">
                <a16:creationId xmlns:a16="http://schemas.microsoft.com/office/drawing/2014/main" id="{4733F3C7-6DF0-405F-5B67-0A8E1D2A1E2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047" y="2193184"/>
            <a:ext cx="2643185" cy="115364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032672-E8F3-1EB3-CD2D-F91EF81A9A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399" y="1259323"/>
            <a:ext cx="1601732" cy="1426468"/>
          </a:xfrm>
          <a:prstGeom prst="rect">
            <a:avLst/>
          </a:prstGeom>
        </p:spPr>
      </p:pic>
      <p:pic>
        <p:nvPicPr>
          <p:cNvPr id="13" name="Рисунок 12" descr="magnet_PNG17049.png">
            <a:extLst>
              <a:ext uri="{FF2B5EF4-FFF2-40B4-BE49-F238E27FC236}">
                <a16:creationId xmlns:a16="http://schemas.microsoft.com/office/drawing/2014/main" id="{26CA39D0-C8ED-C40A-F55C-70FAE310C3F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650" y="3922255"/>
            <a:ext cx="2351348" cy="10709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48B3AF-A389-2EFB-2587-564BEB27F8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31" y="226327"/>
            <a:ext cx="1276961" cy="14264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736D9C-515F-F85B-D25F-CC44DEBB44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r="13078"/>
          <a:stretch/>
        </p:blipFill>
        <p:spPr>
          <a:xfrm>
            <a:off x="118047" y="3229888"/>
            <a:ext cx="2247900" cy="178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Горизонтальный свиток 14"/>
          <p:cNvSpPr/>
          <p:nvPr/>
        </p:nvSpPr>
        <p:spPr>
          <a:xfrm>
            <a:off x="145277" y="-76838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284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ure background">
            <a:extLst>
              <a:ext uri="{FF2B5EF4-FFF2-40B4-BE49-F238E27FC236}">
                <a16:creationId xmlns:a16="http://schemas.microsoft.com/office/drawing/2014/main" id="{66A4B665-EECE-30C4-E9D7-160519A6D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26" y="818077"/>
            <a:ext cx="1371540" cy="784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0F80EE-9E2D-F362-9C9F-D36320CAEA73}"/>
              </a:ext>
            </a:extLst>
          </p:cNvPr>
          <p:cNvSpPr txBox="1"/>
          <p:nvPr/>
        </p:nvSpPr>
        <p:spPr>
          <a:xfrm>
            <a:off x="320834" y="1195209"/>
            <a:ext cx="274078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endParaRPr lang="ru-RU" sz="1200" b="0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b="0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Учить </a:t>
            </a:r>
            <a:r>
              <a:rPr lang="ru-RU" sz="1200" b="0" kern="0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вырабатывать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своё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мнение,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аргументировано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выражать </a:t>
            </a:r>
            <a:r>
              <a:rPr lang="ru-RU" sz="1200" b="0" kern="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200" b="0" kern="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уважать мнение товарищей</a:t>
            </a:r>
            <a:endParaRPr lang="ru-RU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C10F7-FF88-E0C6-4127-040AD42F2D55}"/>
              </a:ext>
            </a:extLst>
          </p:cNvPr>
          <p:cNvSpPr txBox="1"/>
          <p:nvPr/>
        </p:nvSpPr>
        <p:spPr>
          <a:xfrm>
            <a:off x="7315200" y="3916866"/>
            <a:ext cx="168486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8415">
              <a:buNone/>
            </a:pP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200" b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</a:t>
            </a:r>
            <a:r>
              <a:rPr lang="ru-RU" sz="1200" b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1200" b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рывают</a:t>
            </a:r>
            <a:r>
              <a:rPr lang="ru-RU" sz="1200" b="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spc="-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Копилку» и</a:t>
            </a:r>
            <a:r>
              <a:rPr lang="ru-RU" sz="1200" b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достают</a:t>
            </a:r>
            <a:r>
              <a:rPr lang="ru-RU" sz="1200" b="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шо</a:t>
            </a:r>
            <a:r>
              <a:rPr lang="ru-RU" sz="1200" b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</a:t>
            </a:r>
            <a:r>
              <a:rPr lang="ru-RU" sz="1200" b="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ные</a:t>
            </a:r>
            <a:r>
              <a:rPr lang="ru-RU" sz="1200" b="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</a:t>
            </a:r>
            <a:r>
              <a:rPr lang="ru-RU" sz="1200" b="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етки</a:t>
            </a:r>
            <a:r>
              <a:rPr lang="ru-RU" sz="1200" b="0" spc="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Дети. Спас</a:t>
            </a:r>
            <a:r>
              <a:rPr lang="ru-RU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ибо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145047-FB27-C72C-413E-22F100C4E9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8" t="21846" b="8084"/>
          <a:stretch/>
        </p:blipFill>
        <p:spPr>
          <a:xfrm>
            <a:off x="7560100" y="1725640"/>
            <a:ext cx="706405" cy="63844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43C096-DE8C-7963-B669-D804F5A4E7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r="16342" b="13333"/>
          <a:stretch/>
        </p:blipFill>
        <p:spPr>
          <a:xfrm rot="13653506">
            <a:off x="7448677" y="2489560"/>
            <a:ext cx="802951" cy="7970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D33963-500C-DA61-250E-B582CDA7A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9" t="4436" r="28708" b="16872"/>
          <a:stretch/>
        </p:blipFill>
        <p:spPr>
          <a:xfrm rot="12448760">
            <a:off x="8325847" y="1756234"/>
            <a:ext cx="689274" cy="65911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BA32A5A-CDD8-2C37-CB4D-450126C89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" t="12136" r="27019" b="-7692"/>
          <a:stretch/>
        </p:blipFill>
        <p:spPr>
          <a:xfrm rot="12101033">
            <a:off x="8122612" y="2892364"/>
            <a:ext cx="732283" cy="74415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4A021E9-5CE9-D540-462F-D455E23842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8" t="17037" r="30673" b="11556"/>
          <a:stretch/>
        </p:blipFill>
        <p:spPr>
          <a:xfrm rot="16200000">
            <a:off x="8097857" y="2280187"/>
            <a:ext cx="626756" cy="6313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9E1209-9771-1537-09F6-D33CB35B4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33" y="3729546"/>
            <a:ext cx="1434867" cy="14229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681BF0F-5876-B97D-B9F4-46142873CC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5" y="2255606"/>
            <a:ext cx="2674137" cy="267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Picture background">
            <a:extLst>
              <a:ext uri="{FF2B5EF4-FFF2-40B4-BE49-F238E27FC236}">
                <a16:creationId xmlns:a16="http://schemas.microsoft.com/office/drawing/2014/main" id="{3B08D246-DCC1-EFA1-63F2-386DFB665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899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00" y="1111196"/>
            <a:ext cx="417902" cy="33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icture background">
            <a:extLst>
              <a:ext uri="{FF2B5EF4-FFF2-40B4-BE49-F238E27FC236}">
                <a16:creationId xmlns:a16="http://schemas.microsoft.com/office/drawing/2014/main" id="{493B510A-5A9D-5415-5513-0ABB2D2AA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70" b="93739" l="4943" r="97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647" y="926131"/>
            <a:ext cx="476831" cy="3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Горизонтальный свиток 16"/>
          <p:cNvSpPr/>
          <p:nvPr/>
        </p:nvSpPr>
        <p:spPr>
          <a:xfrm>
            <a:off x="-203982" y="-110713"/>
            <a:ext cx="4029185" cy="1483310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занятия</a:t>
            </a: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61611" y="371408"/>
            <a:ext cx="4232702" cy="10891910"/>
          </a:xfrm>
        </p:spPr>
        <p:txBody>
          <a:bodyPr>
            <a:noAutofit/>
          </a:bodyPr>
          <a:lstStyle/>
          <a:p>
            <a:pPr marL="64135" marR="67945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«Кубик </a:t>
            </a:r>
            <a:r>
              <a:rPr lang="ru-RU" sz="1400" b="1" spc="-5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Блума</a:t>
            </a:r>
            <a:r>
              <a:rPr lang="ru-RU" sz="1400" b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4135" marR="67945" algn="ctr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В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заключении нашей экскурсии, я предлагаю вам поиграть </a:t>
            </a:r>
            <a:r>
              <a:rPr lang="ru-RU" sz="1150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с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этим волшебным кубиком. Правила игры просты: я бросаю кубик, а вы по очереди отвечаете на вопрос выпавшей грани, в случае затруднения можно помогать друг другу.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Молодцы ребята, вы отлично справились с этим непростым заданием, но нам уже пора возвращаться в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сад.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мы и в детском саду.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тебе.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Сорока-белобока,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понравилось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тебе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путешествие в</a:t>
            </a:r>
            <a:r>
              <a:rPr lang="ru-RU" sz="1150" spc="3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</a:p>
          <a:p>
            <a:pPr marL="64135" marR="67945" indent="444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Сорока: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очень, я столько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узнала,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полечу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своим друзьям и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расскажу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</a:t>
            </a:r>
            <a:r>
              <a:rPr lang="ru-RU" sz="115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всем. А для вас я оставила сюрприз. и в ней есть небольшой сюрприз, связанный с нашим сегодняшним путешествием. (Сорока 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улетает).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indent="4445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15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Посмотрите, ребята, у меня в руках копилка, </a:t>
            </a:r>
          </a:p>
          <a:p>
            <a:pPr marL="64135" marR="67945" indent="4445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посмотрим, что в ней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Воспитатель. </a:t>
            </a:r>
            <a:r>
              <a:rPr lang="ru-RU" sz="1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Спасибо и вам, ребята! Вы просто молодцы! Я рада была с вами познакомится. А сейчас наше занятие окончено, давайте попрощаемся</a:t>
            </a:r>
          </a:p>
          <a:p>
            <a:pPr marL="18415" indent="35941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теперь мы улыбнемся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indent="35941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 другу на прощанье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indent="35941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 подарим пожеланье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415" indent="35941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ищи всегда</a:t>
            </a:r>
            <a:endParaRPr lang="ru-RU" sz="11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5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Умным станешь ты тогда!</a:t>
            </a:r>
            <a:endParaRPr lang="ru-RU" sz="115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207" y="83811"/>
            <a:ext cx="7285684" cy="682727"/>
          </a:xfrm>
        </p:spPr>
        <p:txBody>
          <a:bodyPr/>
          <a:lstStyle/>
          <a:p>
            <a:pPr algn="ctr"/>
            <a:r>
              <a:rPr lang="ru-RU" dirty="0"/>
              <a:t>ПРАКТИКА</a:t>
            </a:r>
            <a:br>
              <a:rPr lang="ru-RU" dirty="0"/>
            </a:br>
            <a:r>
              <a:rPr lang="ru-RU" dirty="0" smtClean="0"/>
              <a:t>Тема </a:t>
            </a:r>
            <a:r>
              <a:rPr lang="ru-RU" dirty="0"/>
              <a:t>занятия «От монеты до пластиковой карты»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03891-FA2C-9D6F-FDB0-4D91C5100E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0" b="21090"/>
          <a:stretch>
            <a:fillRect/>
          </a:stretch>
        </p:blipFill>
        <p:spPr>
          <a:xfrm>
            <a:off x="7057310" y="932265"/>
            <a:ext cx="1854573" cy="1542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450226" y="2475145"/>
            <a:ext cx="139973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 </a:t>
            </a:r>
            <a:r>
              <a:rPr lang="ru-RU" sz="1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методическая разработка занятия кружка по финансовой грамотности предназначена для воспитателей, работающих с дошкольниками старших групп</a:t>
            </a:r>
            <a:r>
              <a:rPr lang="ru-RU" sz="16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97443" y="2571750"/>
            <a:ext cx="13927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разработана рабочая программа кружковой деятельности по основам финансовой грамотности для детей старшего дошкольного возраста «Занимательные финансы».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06715" y="1454203"/>
            <a:ext cx="103397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 по финансовой грамотности «От монеты до пластиковой карты» входит в программу кружка для детей старшего дошкольного возраста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4645"/>
          <a:stretch/>
        </p:blipFill>
        <p:spPr>
          <a:xfrm>
            <a:off x="323018" y="1268746"/>
            <a:ext cx="4127208" cy="2412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97" y="2643593"/>
            <a:ext cx="6232173" cy="868334"/>
          </a:xfrm>
        </p:spPr>
        <p:txBody>
          <a:bodyPr/>
          <a:lstStyle/>
          <a:p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Задачи занятия: </a:t>
            </a:r>
            <a: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/>
            </a:r>
            <a:br>
              <a:rPr lang="ru-RU" sz="1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lang="ru-RU" sz="180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1)</a:t>
            </a:r>
            <a:r>
              <a:rPr lang="ru-RU" sz="1800" b="0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образовательные</a:t>
            </a:r>
            <a:r>
              <a:rPr lang="ru-RU" sz="1800" u="sng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:  </a:t>
            </a:r>
            <a: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/>
            </a:r>
            <a:br>
              <a:rPr lang="ru-RU" sz="1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endParaRPr lang="ru-RU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7" y="3316912"/>
            <a:ext cx="6336505" cy="2436019"/>
          </a:xfrm>
        </p:spPr>
        <p:txBody>
          <a:bodyPr/>
          <a:lstStyle/>
          <a:p>
            <a:pPr marR="67945" lvl="0" algn="just">
              <a:buSzPts val="1400"/>
              <a:buFont typeface="Wingdings" panose="05000000000000000000" pitchFamily="2" charset="2"/>
              <a:buChar char="q"/>
              <a:tabLst>
                <a:tab pos="24193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Обогащать</a:t>
            </a:r>
            <a:r>
              <a:rPr lang="ru-RU" sz="1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1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1400" spc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ru-RU" sz="1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денег,</a:t>
            </a:r>
            <a:r>
              <a:rPr lang="ru-RU" sz="1400" spc="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углублять</a:t>
            </a:r>
            <a:r>
              <a:rPr lang="ru-RU" sz="1400" spc="1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прошлом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настоящем;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sz="14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(наличные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безналичные,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монеты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купюры,</a:t>
            </a:r>
            <a:r>
              <a:rPr lang="ru-RU" sz="14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пластиковые</a:t>
            </a:r>
            <a:r>
              <a:rPr lang="ru-RU" sz="140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карты.)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q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Дать представление детям о музеях, как хранителях памяти прошлого и настоящего, а именно музее денег. </a:t>
            </a:r>
          </a:p>
          <a:p>
            <a:pPr lvl="0" algn="just">
              <a:buSzPts val="1400"/>
              <a:buFont typeface="Wingdings" panose="05000000000000000000" pitchFamily="2" charset="2"/>
              <a:buChar char="q"/>
              <a:tabLst>
                <a:tab pos="241935" algn="l"/>
              </a:tabLs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Уточнять знания детей о том, что можно и что нельзя купить за деньги;</a:t>
            </a:r>
          </a:p>
          <a:p>
            <a:endParaRPr lang="ru-RU" sz="105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6482" y="279678"/>
            <a:ext cx="2193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278607" hangingPunct="1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Neue Medium"/>
              </a:rPr>
              <a:t>Цель занятия: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608" y="832612"/>
            <a:ext cx="5284382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расширять представление детей о свойствах и функциях денег; систематизировать знания детей об истории возникновения денежной единицы в России.</a:t>
            </a:r>
          </a:p>
          <a:p>
            <a:pPr lvl="0" defTabSz="278607" hangingPunct="1">
              <a:spcBef>
                <a:spcPts val="400"/>
              </a:spcBef>
              <a:spcAft>
                <a:spcPts val="400"/>
              </a:spcAft>
              <a:buSzPct val="125000"/>
            </a:pPr>
            <a:endParaRPr lang="ru-RU" sz="180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8EB890-841C-7869-AA6D-1E029F7469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6680">
            <a:off x="7221942" y="599337"/>
            <a:ext cx="1729589" cy="1140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870">
            <a:off x="6828729" y="3008233"/>
            <a:ext cx="1891453" cy="1338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7" y="0"/>
            <a:ext cx="5410549" cy="868334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15" y="475420"/>
            <a:ext cx="5177997" cy="2096330"/>
          </a:xfrm>
        </p:spPr>
        <p:txBody>
          <a:bodyPr/>
          <a:lstStyle/>
          <a:p>
            <a:pPr marL="0" indent="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развивающие: </a:t>
            </a:r>
          </a:p>
          <a:p>
            <a:pPr>
              <a:buSzPts val="1400"/>
              <a:buFont typeface="Wingdings" panose="05000000000000000000" pitchFamily="2" charset="2"/>
              <a:buChar char="q"/>
            </a:pP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видеть, наблюдать и размышлять над увиденным; </a:t>
            </a:r>
          </a:p>
          <a:p>
            <a:pPr>
              <a:buSzPts val="1400"/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 детей - деньги, рубль, монета, купюра, чеканить.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с древней мерой расчета – обменом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/>
          </a:p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160045" y="26723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dirty="0"/>
              <a:t>Задачи </a:t>
            </a:r>
            <a:r>
              <a:rPr lang="ru-RU" dirty="0" smtClean="0"/>
              <a:t>занятия:</a:t>
            </a:r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 txBox="1">
            <a:spLocks/>
          </p:cNvSpPr>
          <p:nvPr/>
        </p:nvSpPr>
        <p:spPr>
          <a:xfrm>
            <a:off x="122145" y="3061053"/>
            <a:ext cx="5503511" cy="1133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None/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endParaRPr lang="ru-RU" sz="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</a:t>
            </a:r>
            <a:r>
              <a:rPr lang="ru-RU" sz="1600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вырабатывать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своё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мнение,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аргументировано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1600" spc="1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уважать мнение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товарищей.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разумного поведения в жизненных ситуациях.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6" t="19009" r="4593" b="16171"/>
          <a:stretch/>
        </p:blipFill>
        <p:spPr>
          <a:xfrm rot="21104025">
            <a:off x="6324265" y="619230"/>
            <a:ext cx="2553653" cy="141240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11624" r="5517" b="12206"/>
          <a:stretch/>
        </p:blipFill>
        <p:spPr>
          <a:xfrm>
            <a:off x="7018357" y="3212626"/>
            <a:ext cx="1773951" cy="1193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42161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712" y="2181842"/>
            <a:ext cx="8516679" cy="933077"/>
          </a:xfrm>
        </p:spPr>
        <p:txBody>
          <a:bodyPr/>
          <a:lstStyle/>
          <a:p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Объект 9"/>
          <p:cNvSpPr txBox="1">
            <a:spLocks/>
          </p:cNvSpPr>
          <p:nvPr/>
        </p:nvSpPr>
        <p:spPr>
          <a:xfrm>
            <a:off x="186043" y="1244447"/>
            <a:ext cx="4429232" cy="3740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buNone/>
            </a:pPr>
            <a:r>
              <a:rPr lang="ru-RU" sz="1600" dirty="0"/>
              <a:t>Деятельность воспитателя</a:t>
            </a:r>
          </a:p>
          <a:p>
            <a:pPr hangingPunct="1"/>
            <a:endParaRPr lang="ru-RU" sz="18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/>
          </p:nvPr>
        </p:nvGraphicFramePr>
        <p:xfrm>
          <a:off x="1736651" y="9856380"/>
          <a:ext cx="1254642" cy="1507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72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18909" y="1804398"/>
            <a:ext cx="3135053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5"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Здравствуйте ребята! Давайте познакомимся. Меня зовут Наталья Васильевна.</a:t>
            </a:r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</a:t>
            </a:r>
            <a:r>
              <a:rPr lang="ru-RU" sz="1200" b="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очень рада видеть вас! Сегодня нас ждет увлекательная экскурсия. Пусть она принесет вам радость, много новых открытий и впечатлений. 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Станем рядышком, по кругу, и возьмемся все за руки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Скажем «Здравствуйте!» друг другу.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 здороваться не лень: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Всем «Привет!» и «Добрый день!»;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каждый улыбнётся-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Утро доброе начнётся. </a:t>
            </a:r>
          </a:p>
          <a:p>
            <a:pPr algn="just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-ДОБРОЕ УТРО!</a:t>
            </a:r>
          </a:p>
          <a:p>
            <a:pPr algn="just">
              <a:buNone/>
            </a:pP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Воспитатель:- А еще в группе присутствуют гости, давайте поприветствуем  их.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168460" y="1523080"/>
            <a:ext cx="3136381" cy="3269455"/>
          </a:xfrm>
        </p:spPr>
        <p:txBody>
          <a:bodyPr/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детей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 внимания детей на предстоящую </a:t>
            </a:r>
            <a:r>
              <a:rPr lang="ru-RU" dirty="0">
                <a:latin typeface="Times New Roman" panose="02020603050405020304" pitchFamily="18" charset="0"/>
              </a:rPr>
              <a:t>деятельность, стимулирование интереса к ней.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</a:rPr>
              <a:t>Воспитатель настраивает детей на занятие, называет тему и говорит вступительное слово, чтобы заинтересовать </a:t>
            </a:r>
            <a:r>
              <a:rPr lang="ru-RU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детей, завладеть их вниманием.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53962" y="1132175"/>
            <a:ext cx="2547271" cy="349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100" dirty="0"/>
              <a:t> </a:t>
            </a:r>
            <a:r>
              <a:rPr lang="ru-RU" sz="1600" b="0" dirty="0"/>
              <a:t>Деятельность детей</a:t>
            </a:r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100" dirty="0"/>
          </a:p>
          <a:p>
            <a:pPr algn="l">
              <a:lnSpc>
                <a:spcPct val="115000"/>
              </a:lnSpc>
            </a:pPr>
            <a:endParaRPr lang="ru-RU" sz="1050" dirty="0"/>
          </a:p>
          <a:p>
            <a:pPr algn="l">
              <a:lnSpc>
                <a:spcPct val="115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100" dirty="0"/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</a:p>
          <a:p>
            <a:pPr>
              <a:buNone/>
            </a:pPr>
            <a:r>
              <a:rPr lang="ru-RU" sz="1200" b="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Дети: ДОБРОЕ УТРО!</a:t>
            </a:r>
            <a:endParaRPr lang="ru-RU" sz="1200" b="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FA9EE7-6B90-854E-8253-4884B5237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62" y="2044239"/>
            <a:ext cx="2607469" cy="1944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CB3F2C-8A24-43BD-A04C-04D8DDD45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2" y="3163441"/>
            <a:ext cx="2274282" cy="1650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751556" y="21519"/>
            <a:ext cx="5381958" cy="1453039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занятия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часть.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учебной деятельности воспитанников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976455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9"/>
          <p:cNvSpPr txBox="1">
            <a:spLocks/>
          </p:cNvSpPr>
          <p:nvPr/>
        </p:nvSpPr>
        <p:spPr>
          <a:xfrm>
            <a:off x="542260" y="810695"/>
            <a:ext cx="4951283" cy="3891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3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r" hangingPunct="1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/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hangingPunct="1"/>
            <a:endParaRPr lang="en-US" sz="1800" b="1" dirty="0"/>
          </a:p>
          <a:p>
            <a:pPr hangingPunct="1"/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18649" y="957263"/>
            <a:ext cx="1931608" cy="4600575"/>
          </a:xfrm>
        </p:spPr>
        <p:txBody>
          <a:bodyPr/>
          <a:lstStyle/>
          <a:p>
            <a:pPr marL="0" indent="0" rtl="0">
              <a:buNone/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ать представление детям о музеях, как хранителях памяти прошлого и настоящего, а именно музее денег. Познакомить с историей развития денег</a:t>
            </a:r>
          </a:p>
          <a:p>
            <a:pPr rtl="0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C1E67-82D0-F171-F9E0-B8574E6EF26D}"/>
              </a:ext>
            </a:extLst>
          </p:cNvPr>
          <p:cNvSpPr txBox="1"/>
          <p:nvPr/>
        </p:nvSpPr>
        <p:spPr>
          <a:xfrm>
            <a:off x="2462827" y="-90517"/>
            <a:ext cx="3780069" cy="5324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endParaRPr lang="ru-RU" sz="1100" b="0" spc="-5" dirty="0">
              <a:solidFill>
                <a:srgbClr val="181818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r>
              <a:rPr lang="ru-RU" sz="105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хочу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пригласить</a:t>
            </a:r>
            <a:r>
              <a:rPr lang="ru-RU" sz="1050" b="0" spc="21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(крик птицы, </a:t>
            </a:r>
            <a:r>
              <a:rPr lang="ru-RU" sz="1050" b="0" i="1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экране появляется</a:t>
            </a:r>
            <a:r>
              <a:rPr lang="ru-RU" sz="1050" b="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i="1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«Сорока»)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05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</a:t>
            </a:r>
            <a:r>
              <a:rPr lang="ru-RU" sz="105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Кто это кричит? Здравствуйте, а вы кто?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050" b="0" spc="-5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Сорока: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91465" marR="278130" indent="-226695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Сорока, Сорока-белобока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9485" marR="1719580" indent="-728345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Сорока-белобока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030" marR="1719580" indent="-5562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по лесу летала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030" marR="1249680" indent="-5562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–то круглое увидала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030" marR="1719580" indent="-5562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теперь не знаю я,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1030" marR="1339215" indent="-5562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 же это у меня?».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1465" marR="45720" indent="-226695" algn="just">
              <a:buNone/>
            </a:pP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ребята что это у Сороки?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Воспитатель: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Правильно, 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монетка.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1371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 : А что такое 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монетка,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откуда она 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взялась,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 ней</a:t>
            </a:r>
            <a:r>
              <a:rPr lang="ru-RU" sz="1050" b="0" spc="14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делать?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чтобы ответить на твои вопросы, Сорока, мы и отправляемся все вместе на нашу экскурсию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возьмем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собой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нашу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spc="-5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гостью</a:t>
            </a: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algn="just">
              <a:buNone/>
            </a:pPr>
            <a:r>
              <a:rPr lang="ru-RU" sz="1050" b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Сорока : А куда мы отправимся?</a:t>
            </a:r>
            <a:endParaRPr lang="ru-RU" sz="105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950" marR="45720" indent="-6985" algn="just">
              <a:buNone/>
            </a:pP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«Воспитатель.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отправимся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с вами в музей.</a:t>
            </a:r>
            <a:r>
              <a:rPr lang="ru-RU" sz="1050" b="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встанем парами и пойдем все вместе организованно.</a:t>
            </a:r>
          </a:p>
          <a:p>
            <a:pPr marL="64135" algn="just">
              <a:buNone/>
            </a:pP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Ребята, смотрите - куда мы пришли?</a:t>
            </a:r>
          </a:p>
          <a:p>
            <a:pPr marL="64135" algn="just">
              <a:buNone/>
            </a:pP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думаете, что же это перед нами?</a:t>
            </a:r>
          </a:p>
          <a:p>
            <a:pPr marL="64135" marR="68580" algn="just">
              <a:tabLst>
                <a:tab pos="252730" algn="l"/>
                <a:tab pos="970280" algn="l"/>
                <a:tab pos="1332230" algn="l"/>
                <a:tab pos="2572385" algn="l"/>
                <a:tab pos="3241675" algn="l"/>
                <a:tab pos="3803650" algn="l"/>
                <a:tab pos="4012565" algn="l"/>
                <a:tab pos="4890135" algn="l"/>
                <a:tab pos="5115560" algn="l"/>
              </a:tabLst>
            </a:pP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-Почему мы здесь </a:t>
            </a: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остановились? 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(Макет </a:t>
            </a: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надписью 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05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денежными</a:t>
            </a:r>
            <a:r>
              <a:rPr lang="ru-RU" sz="1050" b="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символами).</a:t>
            </a:r>
            <a:endParaRPr lang="ru-RU" sz="105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8580" algn="just">
              <a:tabLst>
                <a:tab pos="252730" algn="l"/>
                <a:tab pos="970280" algn="l"/>
                <a:tab pos="1332230" algn="l"/>
                <a:tab pos="2572385" algn="l"/>
                <a:tab pos="3241675" algn="l"/>
                <a:tab pos="3803650" algn="l"/>
                <a:tab pos="4012565" algn="l"/>
                <a:tab pos="4890135" algn="l"/>
                <a:tab pos="5115560" algn="l"/>
              </a:tabLst>
            </a:pPr>
            <a:endParaRPr lang="ru-RU" sz="11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E4BAA-59C3-02E3-CB6F-C89A870315EA}"/>
              </a:ext>
            </a:extLst>
          </p:cNvPr>
          <p:cNvSpPr txBox="1"/>
          <p:nvPr/>
        </p:nvSpPr>
        <p:spPr>
          <a:xfrm>
            <a:off x="6136482" y="810695"/>
            <a:ext cx="2666310" cy="39074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050" b="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050" b="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интереса у детей к музейной культуре.</a:t>
            </a: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r>
              <a:rPr lang="ru-RU" sz="1050" b="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истории появления денег.</a:t>
            </a:r>
          </a:p>
          <a:p>
            <a:pPr>
              <a:lnSpc>
                <a:spcPct val="107000"/>
              </a:lnSpc>
              <a:spcAft>
                <a:spcPts val="510"/>
              </a:spcAft>
              <a:buNone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458A29-C0F7-1437-5842-1205E6277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05" y="1340150"/>
            <a:ext cx="2172879" cy="204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9482E62-DB57-5677-EA6E-F4B396C54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724" y="1648822"/>
            <a:ext cx="1434867" cy="1422990"/>
          </a:xfrm>
          <a:prstGeom prst="rect">
            <a:avLst/>
          </a:prstGeom>
        </p:spPr>
      </p:pic>
      <p:pic>
        <p:nvPicPr>
          <p:cNvPr id="18" name="Picture 2" descr="Picture background">
            <a:extLst>
              <a:ext uri="{FF2B5EF4-FFF2-40B4-BE49-F238E27FC236}">
                <a16:creationId xmlns:a16="http://schemas.microsoft.com/office/drawing/2014/main" id="{B65CBB1C-7C95-CBC5-5628-B6828231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0" y="2571751"/>
            <a:ext cx="2123576" cy="2043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:a16="http://schemas.microsoft.com/office/drawing/2014/main" id="{0F2E0986-5F86-DA2D-A989-C7D552D99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70" b="93739" l="4943" r="97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6" y="3315416"/>
            <a:ext cx="958659" cy="8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Picture background">
            <a:extLst>
              <a:ext uri="{FF2B5EF4-FFF2-40B4-BE49-F238E27FC236}">
                <a16:creationId xmlns:a16="http://schemas.microsoft.com/office/drawing/2014/main" id="{7D3F805E-0262-41B2-41B1-C7472A4C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9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0" y="3128963"/>
            <a:ext cx="587232" cy="45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53414" y="-224504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383150"/>
            <a:ext cx="2552701" cy="574113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451" y="1407916"/>
            <a:ext cx="4607718" cy="3664147"/>
          </a:xfrm>
        </p:spPr>
        <p:txBody>
          <a:bodyPr/>
          <a:lstStyle/>
          <a:p>
            <a:pPr marL="6413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что это за музей?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12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12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догадались,</a:t>
            </a:r>
            <a:r>
              <a:rPr lang="ru-RU" sz="12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12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12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ru-RU" sz="12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денег, вы прочитали?</a:t>
            </a:r>
            <a:r>
              <a:rPr lang="ru-RU" sz="12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2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ru-RU" sz="12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2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могли</a:t>
            </a:r>
            <a:r>
              <a:rPr lang="ru-RU" sz="12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читать?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Верно.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 как нужно вести себя посетителям музея?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Посетители не должны шуметь, кричать и громко разговаривать в залах Музея, перебивать экскурсовода, спорить друг с другом и сотрудниками Музея. Посетители не должны мешать друг другу при осмотре экспонатов, загораживать друг другу вид, тесниться у одного экспоната.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Прошу пройти в музей , соблюдая эти правила поведения.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Первый</a:t>
            </a:r>
            <a:r>
              <a:rPr lang="ru-RU" sz="12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экспонат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нашего</a:t>
            </a:r>
            <a:r>
              <a:rPr lang="ru-RU" sz="1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старинная</a:t>
            </a:r>
            <a:r>
              <a:rPr lang="ru-RU" sz="1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шкатулочка.</a:t>
            </a:r>
            <a:r>
              <a:rPr lang="ru-RU" sz="12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Смотрите какой она красивая, с узорами? Из чего она изготовлена?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Послушайте звуки и</a:t>
            </a:r>
            <a:r>
              <a:rPr lang="ru-RU" sz="12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отгадайте, что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в шкатулке? (трясу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сундучок, даю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двум-трём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r>
              <a:rPr lang="ru-RU" sz="1200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потрясти).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откроем эту шкатулку и посмотрим, что в ней.</a:t>
            </a:r>
            <a:r>
              <a:rPr lang="ru-RU" sz="12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это такое?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</a:pPr>
            <a:r>
              <a:rPr lang="ru-RU" sz="12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Скажите,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пожалуйста,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можете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объяснить,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spc="2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музее</a:t>
            </a:r>
            <a:r>
              <a:rPr lang="ru-RU" sz="12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денег,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оказались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ракушки?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6509" y="987475"/>
            <a:ext cx="26995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8121" y="934053"/>
            <a:ext cx="2963069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Деятельность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79169" y="1579727"/>
            <a:ext cx="3755231" cy="341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" marR="67945" algn="l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 встают  полукругом  напротив выставки экспонатов Следуют</a:t>
            </a:r>
            <a:r>
              <a:rPr lang="ru-RU" sz="1200" b="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предположения</a:t>
            </a:r>
            <a:r>
              <a:rPr lang="ru-RU" sz="1200" b="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- </a:t>
            </a:r>
            <a:r>
              <a:rPr lang="ru-RU" sz="1200" b="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l"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l"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видят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там ракушки.</a:t>
            </a:r>
          </a:p>
          <a:p>
            <a:pPr marL="64135" marR="67945" algn="l">
              <a:buNone/>
              <a:tabLst>
                <a:tab pos="1022350" algn="l"/>
                <a:tab pos="1671320" algn="l"/>
                <a:tab pos="2543175" algn="l"/>
                <a:tab pos="3192780" algn="l"/>
                <a:tab pos="4118610" algn="l"/>
                <a:tab pos="4595495" algn="l"/>
                <a:tab pos="5253990" algn="l"/>
                <a:tab pos="5562600" algn="l"/>
                <a:tab pos="5817235" algn="l"/>
              </a:tabLst>
            </a:pP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Дети.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Ракушки</a:t>
            </a:r>
          </a:p>
          <a:p>
            <a:pPr marL="64135" marR="67945" algn="l">
              <a:buNone/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64135" algn="l"/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Ответы детей</a:t>
            </a:r>
          </a:p>
          <a:p>
            <a:pPr lvl="0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C82289-F1F8-3049-F2F2-C5005B495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2" r="8484" b="6776"/>
          <a:stretch/>
        </p:blipFill>
        <p:spPr>
          <a:xfrm>
            <a:off x="5156249" y="1353384"/>
            <a:ext cx="2048262" cy="2010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6" descr="Picture background">
            <a:extLst>
              <a:ext uri="{FF2B5EF4-FFF2-40B4-BE49-F238E27FC236}">
                <a16:creationId xmlns:a16="http://schemas.microsoft.com/office/drawing/2014/main" id="{557F9186-B053-4482-DD89-BA22574C9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122" y="94599"/>
            <a:ext cx="1860539" cy="1145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зыка, внутренний, пончи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57FCAB62-20ED-41B1-2C5E-0042C2010C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 b="1"/>
          <a:stretch/>
        </p:blipFill>
        <p:spPr>
          <a:xfrm rot="639430">
            <a:off x="7629762" y="2356635"/>
            <a:ext cx="1366637" cy="99380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27F354-BEEC-8650-3798-BBB4C2A0FD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0195" b="7847"/>
          <a:stretch>
            <a:fillRect/>
          </a:stretch>
        </p:blipFill>
        <p:spPr>
          <a:xfrm>
            <a:off x="6967400" y="3934234"/>
            <a:ext cx="1724662" cy="103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Горизонтальный свиток 11"/>
          <p:cNvSpPr/>
          <p:nvPr/>
        </p:nvSpPr>
        <p:spPr>
          <a:xfrm>
            <a:off x="171451" y="-127515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Изображение выглядит как музыка, внутренний, пончик, стол&#10;&#10;Автоматически созданное описание">
            <a:extLst>
              <a:ext uri="{FF2B5EF4-FFF2-40B4-BE49-F238E27FC236}">
                <a16:creationId xmlns:a16="http://schemas.microsoft.com/office/drawing/2014/main" id="{57FCAB62-20ED-41B1-2C5E-0042C2010C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" b="1"/>
          <a:stretch/>
        </p:blipFill>
        <p:spPr>
          <a:xfrm rot="21292132">
            <a:off x="7508095" y="1295252"/>
            <a:ext cx="1366637" cy="9938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931" y="308344"/>
            <a:ext cx="2522250" cy="75753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ru-RU" dirty="0"/>
              <a:t> </a:t>
            </a:r>
            <a:r>
              <a:rPr lang="ru-RU" sz="1600" dirty="0"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59296" y="1065876"/>
            <a:ext cx="3210084" cy="386758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  <a:tabLst>
                <a:tab pos="1801495" algn="l"/>
                <a:tab pos="2458720" algn="l"/>
                <a:tab pos="3569335" algn="l"/>
                <a:tab pos="4411980" algn="l"/>
                <a:tab pos="5100955" algn="l"/>
              </a:tabLst>
            </a:pP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Воспитатель.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Мне тоже интересно,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здесь 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ракушки? </a:t>
            </a: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  <a:tabLst>
                <a:tab pos="1801495" algn="l"/>
                <a:tab pos="2458720" algn="l"/>
                <a:tab pos="3569335" algn="l"/>
                <a:tab pos="4411980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на этот вопрос мы узнаем, посетив </a:t>
            </a:r>
            <a:r>
              <a:rPr lang="ru-RU" sz="1200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информационный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музея. Проходите и присаживайтесь на стульчики. Внимание на экран </a:t>
            </a:r>
          </a:p>
          <a:p>
            <a:pPr marL="64135" marR="1106805">
              <a:spcBef>
                <a:spcPts val="0"/>
              </a:spcBef>
              <a:spcAft>
                <a:spcPts val="0"/>
              </a:spcAft>
              <a:buNone/>
              <a:tabLst>
                <a:tab pos="16827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мультфильма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1106805">
              <a:spcBef>
                <a:spcPts val="0"/>
              </a:spcBef>
              <a:spcAft>
                <a:spcPts val="0"/>
              </a:spcAft>
              <a:buNone/>
              <a:tabLst>
                <a:tab pos="168275" algn="l"/>
              </a:tabLst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«Как появились деньги»</a:t>
            </a:r>
            <a:r>
              <a:rPr lang="ru-RU" sz="1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120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8580">
              <a:spcBef>
                <a:spcPts val="0"/>
              </a:spcBef>
              <a:spcAft>
                <a:spcPts val="0"/>
              </a:spcAft>
              <a:buNone/>
              <a:tabLst>
                <a:tab pos="175895" algn="l"/>
              </a:tabLst>
            </a:pPr>
            <a:r>
              <a:rPr lang="ru-RU" sz="1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Ребята, так почему же в шкатулке оказались ракушки?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8580">
              <a:spcBef>
                <a:spcPts val="0"/>
              </a:spcBef>
              <a:spcAft>
                <a:spcPts val="0"/>
              </a:spcAft>
              <a:buNone/>
              <a:tabLst>
                <a:tab pos="175895" algn="l"/>
              </a:tabLst>
            </a:pPr>
            <a:r>
              <a:rPr lang="ru-RU" sz="1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Совершенно, верно. В старину ракушки использовали как средство обмена.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</a:t>
            </a: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думаете,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было </a:t>
            </a: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удобно 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обмениваться друг с другом</a:t>
            </a:r>
            <a:r>
              <a:rPr lang="ru-RU" sz="1200" spc="23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предметами?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13716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Давайте </a:t>
            </a: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попробуем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мы, </a:t>
            </a:r>
            <a:r>
              <a:rPr lang="ru-RU" sz="120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как-когда-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 древние люди обменять один</a:t>
            </a:r>
            <a:r>
              <a:rPr lang="ru-RU" sz="1200" spc="25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товар на другой.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90168" y="850028"/>
            <a:ext cx="2694044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7536B-0EAF-BC6E-E056-DDE8854B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5" y="3333258"/>
            <a:ext cx="2343197" cy="16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D7F8B9-4ED5-CC2E-5CBC-0DC2A62435EB}"/>
              </a:ext>
            </a:extLst>
          </p:cNvPr>
          <p:cNvSpPr txBox="1"/>
          <p:nvPr/>
        </p:nvSpPr>
        <p:spPr>
          <a:xfrm>
            <a:off x="24482" y="2438808"/>
            <a:ext cx="2542599" cy="8694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10"/>
              </a:spcAft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 яркий, красочный мультфильм, доступным языком объясняются различные экономические понятия.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503278-3C59-CFBA-B8D8-E56AC75A2782}"/>
              </a:ext>
            </a:extLst>
          </p:cNvPr>
          <p:cNvSpPr txBox="1"/>
          <p:nvPr/>
        </p:nvSpPr>
        <p:spPr>
          <a:xfrm>
            <a:off x="6469380" y="2067729"/>
            <a:ext cx="2423160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4135" marR="114300">
              <a:buNone/>
              <a:tabLst>
                <a:tab pos="168275" algn="l"/>
              </a:tabLst>
            </a:pP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114300">
              <a:buNone/>
              <a:tabLst>
                <a:tab pos="168275" algn="l"/>
              </a:tabLst>
            </a:pP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</a:t>
            </a: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мультфильма 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«Как появились деньги»</a:t>
            </a:r>
            <a:r>
              <a:rPr lang="ru-RU" sz="1200" b="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4135" marR="114300">
              <a:buNone/>
              <a:tabLst>
                <a:tab pos="168275" algn="l"/>
              </a:tabLst>
            </a:pPr>
            <a:r>
              <a:rPr lang="ru-RU" sz="1200" b="0" spc="1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64135" algn="just"/>
            <a:r>
              <a:rPr lang="ru-RU" sz="12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Древние люди использовали вместо денег ракушки. Ракушка -э то древняя денежка.</a:t>
            </a:r>
            <a:endParaRPr lang="ru-RU" sz="12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B2C560-5EC8-4CA4-3347-C4B9FAD623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3901" r="5187" b="2222"/>
          <a:stretch>
            <a:fillRect/>
          </a:stretch>
        </p:blipFill>
        <p:spPr>
          <a:xfrm>
            <a:off x="6738171" y="3444237"/>
            <a:ext cx="1885578" cy="148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3ACA32-E393-290A-5FDF-18894609C9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4" y="1065877"/>
            <a:ext cx="2542599" cy="1347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ED4BB7B-BDCE-0D24-8863-380C3FFEB9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965" y="1281436"/>
            <a:ext cx="2076450" cy="853859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124095" y="-99141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997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743" y="289559"/>
            <a:ext cx="2570178" cy="616437"/>
          </a:xfrm>
        </p:spPr>
        <p:txBody>
          <a:bodyPr/>
          <a:lstStyle/>
          <a:p>
            <a:pPr algn="ctr"/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D005F-6181-0568-CA2D-ED5AD2A8B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1" b="34502"/>
          <a:stretch/>
        </p:blipFill>
        <p:spPr>
          <a:xfrm>
            <a:off x="4991832" y="1197913"/>
            <a:ext cx="1729589" cy="1440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630551-2C0F-5C3C-6FA4-663ED0A08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38"/>
          <a:stretch/>
        </p:blipFill>
        <p:spPr>
          <a:xfrm>
            <a:off x="4968887" y="3031806"/>
            <a:ext cx="2658425" cy="183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1043FE7-71DA-D73C-0FBA-D8585C2BA9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5" r="20041"/>
          <a:stretch/>
        </p:blipFill>
        <p:spPr>
          <a:xfrm>
            <a:off x="7771773" y="3311926"/>
            <a:ext cx="1267931" cy="1270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A7AFE856-D6F2-EDBF-BD84-AC81AAD93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38" y="854248"/>
            <a:ext cx="2955605" cy="3886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«Обмен»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8D5EBC-1943-A94D-842A-2B1FDE38EAD4}"/>
              </a:ext>
            </a:extLst>
          </p:cNvPr>
          <p:cNvSpPr txBox="1"/>
          <p:nvPr/>
        </p:nvSpPr>
        <p:spPr>
          <a:xfrm>
            <a:off x="124095" y="1261686"/>
            <a:ext cx="2157188" cy="2452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buNone/>
            </a:pPr>
            <a:r>
              <a:rPr lang="ru-RU" sz="1200" b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Ознакомление 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с понятием «обмен». Научить детей договариваться друг с другом; повысить эмоциональный фон каждого ребенка во время игры; воспитывать доброжелательное отношение друг к другу, ввести в словарный запас такие слова, как обмен, поменяться.</a:t>
            </a:r>
          </a:p>
          <a:p>
            <a:pPr>
              <a:lnSpc>
                <a:spcPct val="107000"/>
              </a:lnSpc>
              <a:spcAft>
                <a:spcPts val="51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973CA4-27DA-72EE-D22C-5B6D99BAA3B6}"/>
              </a:ext>
            </a:extLst>
          </p:cNvPr>
          <p:cNvSpPr txBox="1"/>
          <p:nvPr/>
        </p:nvSpPr>
        <p:spPr>
          <a:xfrm>
            <a:off x="2334425" y="887522"/>
            <a:ext cx="2491189" cy="48064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воспитателя</a:t>
            </a:r>
          </a:p>
          <a:p>
            <a:pPr algn="just">
              <a:buNone/>
            </a:pPr>
            <a:r>
              <a:rPr lang="ru-RU" sz="12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Воспитатель. Каждому из вас я дам товар, который вы должны обменять, сейчас мы встанем, и по цепочке вы попробуете обменять собственный товар на необходимый. Во время обмена не забывайте говорить: «Спасибо».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/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Понравилось вам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обмениваться своим товаром? Получили</a:t>
            </a:r>
            <a:r>
              <a:rPr lang="ru-RU" sz="1200" b="0" spc="11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желаемый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результат?</a:t>
            </a:r>
            <a:r>
              <a:rPr lang="ru-RU" sz="12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это было неудобно, ведь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денег нужно было постоянно носить какой-то товар с </a:t>
            </a:r>
            <a:r>
              <a:rPr lang="ru-RU" sz="1200" b="0" spc="-5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собой,</a:t>
            </a:r>
            <a:r>
              <a:rPr lang="ru-RU" sz="1200" b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надо было найти того, кто бы захотел обменяться на ваш товар.</a:t>
            </a:r>
          </a:p>
          <a:p>
            <a:pPr marL="64135" marR="67945" algn="just"/>
            <a:r>
              <a:rPr lang="ru-RU" sz="1200" b="0" dirty="0">
                <a:solidFill>
                  <a:srgbClr val="0101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обратимся к нашему информационному центру и узнаем, что же придумали древние люди, чтобы упростить обмен.</a:t>
            </a:r>
          </a:p>
          <a:p>
            <a:pPr marL="64135" marR="67945" algn="just">
              <a:spcBef>
                <a:spcPts val="320"/>
              </a:spcBef>
            </a:pPr>
            <a:endParaRPr lang="ru-RU" sz="1200" b="0" dirty="0">
              <a:solidFill>
                <a:srgbClr val="01010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" marR="67945" algn="just">
              <a:spcBef>
                <a:spcPts val="320"/>
              </a:spcBef>
            </a:pPr>
            <a:endParaRPr lang="ru-RU" sz="2000" b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B4B42B-8D3A-8CC1-66D0-FFF67C3D8D91}"/>
              </a:ext>
            </a:extLst>
          </p:cNvPr>
          <p:cNvSpPr txBox="1"/>
          <p:nvPr/>
        </p:nvSpPr>
        <p:spPr>
          <a:xfrm>
            <a:off x="6941296" y="1017467"/>
            <a:ext cx="1988239" cy="1928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4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детей</a:t>
            </a:r>
          </a:p>
          <a:p>
            <a:r>
              <a:rPr lang="ru-RU" sz="1200" b="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должны договориться об обмене.</a:t>
            </a:r>
          </a:p>
          <a:p>
            <a:r>
              <a:rPr lang="ru-RU" sz="1200" b="0" dirty="0">
                <a:latin typeface="Times New Roman" panose="02020603050405020304" pitchFamily="18" charset="0"/>
              </a:rPr>
              <a:t>Представлен наглядный материал для расширения знаний детей о возникновении денег, о том, что служило деньгами для древних людей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DE2D8D-5645-CCDD-C144-29397E786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" r="71231" b="59625"/>
          <a:stretch/>
        </p:blipFill>
        <p:spPr>
          <a:xfrm>
            <a:off x="232747" y="3552000"/>
            <a:ext cx="1937717" cy="1301940"/>
          </a:xfrm>
          <a:prstGeom prst="rect">
            <a:avLst/>
          </a:prstGeom>
        </p:spPr>
      </p:pic>
      <p:sp>
        <p:nvSpPr>
          <p:cNvPr id="13" name="Горизонтальный свиток 12"/>
          <p:cNvSpPr/>
          <p:nvPr/>
        </p:nvSpPr>
        <p:spPr>
          <a:xfrm>
            <a:off x="124095" y="-224854"/>
            <a:ext cx="4029185" cy="1422767"/>
          </a:xfrm>
          <a:prstGeom prst="horizontalScroll">
            <a:avLst>
              <a:gd name="adj" fmla="val 247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endParaRPr lang="ru-RU" sz="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25500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</a:p>
          <a:p>
            <a:pPr defTabSz="825500"/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10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2105</Words>
  <Application>Microsoft Office PowerPoint</Application>
  <PresentationFormat>Экран (16:9)</PresentationFormat>
  <Paragraphs>259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Helvetica Neue</vt:lpstr>
      <vt:lpstr>Helvetica Neue Light</vt:lpstr>
      <vt:lpstr>Helvetica Neue Medium</vt:lpstr>
      <vt:lpstr>Proxima Nova Rg</vt:lpstr>
      <vt:lpstr>Times New Roman</vt:lpstr>
      <vt:lpstr>TimesNewRomanPSMT</vt:lpstr>
      <vt:lpstr>Wingdings</vt:lpstr>
      <vt:lpstr>White</vt:lpstr>
      <vt:lpstr>            Методическая разработка занятия  по финансовой грамотности  «От монеты до пластиковой карты»  </vt:lpstr>
      <vt:lpstr>ПРАКТИКА Тема занятия «От монеты до пластиковой карты» </vt:lpstr>
      <vt:lpstr>Задачи занятия:  1)образовательные:   </vt:lpstr>
      <vt:lpstr>Задачи занятия:</vt:lpstr>
      <vt:lpstr>    </vt:lpstr>
      <vt:lpstr>Презентация PowerPoint</vt:lpstr>
      <vt:lpstr> </vt:lpstr>
      <vt:lpstr>  </vt:lpstr>
      <vt:lpstr> </vt:lpstr>
      <vt:lpstr>Этапы занятия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</dc:creator>
  <cp:lastModifiedBy>Власова Анна Викторовна</cp:lastModifiedBy>
  <cp:revision>170</cp:revision>
  <dcterms:modified xsi:type="dcterms:W3CDTF">2025-04-03T14:09:58Z</dcterms:modified>
</cp:coreProperties>
</file>