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60" r:id="rId4"/>
    <p:sldId id="265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96" d="100"/>
          <a:sy n="96" d="100"/>
        </p:scale>
        <p:origin x="-2028" y="-9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222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74" y="1427357"/>
            <a:ext cx="7813964" cy="118516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ПЕРЕВОД АУДИОЛЕКЦИИ БАНКА РОССИИ </a:t>
            </a:r>
            <a:br>
              <a:rPr lang="ru-RU" sz="1800" dirty="0" smtClean="0"/>
            </a:br>
            <a:r>
              <a:rPr lang="ru-RU" sz="1800" dirty="0" smtClean="0"/>
              <a:t>ПО ТЕМЕ «ПРОГРАММА ДОЛГОСРОЧНЫХ СБЕРЕЖЕНИЙ» </a:t>
            </a:r>
            <a:br>
              <a:rPr lang="ru-RU" sz="1800" dirty="0" smtClean="0"/>
            </a:br>
            <a:r>
              <a:rPr lang="ru-RU" sz="1800" dirty="0" smtClean="0"/>
              <a:t>НА ОСНОВНЫЕ НАЦИОНАЛЬНЫЕ ЯЗЫКИ </a:t>
            </a:r>
            <a:br>
              <a:rPr lang="ru-RU" sz="1800" dirty="0" smtClean="0"/>
            </a:br>
            <a:r>
              <a:rPr lang="ru-RU" sz="1800" dirty="0" smtClean="0"/>
              <a:t>КАРАЧАЕВО-ЧЕРКЕССКОЙ РЕСПУБЛИКИ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6" y="161189"/>
            <a:ext cx="538847" cy="559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68" y="79875"/>
            <a:ext cx="722130" cy="722130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18345" y="3826004"/>
            <a:ext cx="8763729" cy="1233355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Направление: 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b="0" dirty="0">
                <a:latin typeface="Calibri" pitchFamily="34" charset="0"/>
                <a:cs typeface="Calibri" pitchFamily="34" charset="0"/>
              </a:rPr>
              <a:t>проекты со СМИ, </a:t>
            </a:r>
            <a:r>
              <a:rPr lang="ru-RU" sz="1200" b="0" dirty="0" err="1">
                <a:latin typeface="Calibri" pitchFamily="34" charset="0"/>
                <a:cs typeface="Calibri" pitchFamily="34" charset="0"/>
              </a:rPr>
              <a:t>блогерами</a:t>
            </a:r>
            <a:r>
              <a:rPr lang="ru-RU" sz="1200" b="0" dirty="0">
                <a:latin typeface="Calibri" pitchFamily="34" charset="0"/>
                <a:cs typeface="Calibri" pitchFamily="34" charset="0"/>
              </a:rPr>
              <a:t> и в 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социальных сетях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Субъект: 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Карачаево-Черкесская Республика</a:t>
            </a:r>
            <a:endParaRPr lang="ru-RU" sz="1200" b="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Автор практики: </a:t>
            </a:r>
            <a:r>
              <a:rPr lang="ru-RU" sz="1200" b="0" dirty="0">
                <a:latin typeface="Calibri" pitchFamily="34" charset="0"/>
                <a:cs typeface="Calibri" pitchFamily="34" charset="0"/>
              </a:rPr>
              <a:t>Отделение-Национальный банк по 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Карачаево-Черкесской Республике </a:t>
            </a:r>
            <a:r>
              <a:rPr lang="ru-RU" sz="1200" b="0" dirty="0">
                <a:latin typeface="Calibri" pitchFamily="34" charset="0"/>
                <a:cs typeface="Calibri" pitchFamily="34" charset="0"/>
              </a:rPr>
              <a:t>Южного главного 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управления Центрального банка </a:t>
            </a:r>
            <a:r>
              <a:rPr lang="ru-RU" sz="1200" b="0" dirty="0">
                <a:latin typeface="Calibri" pitchFamily="34" charset="0"/>
                <a:cs typeface="Calibri" pitchFamily="34" charset="0"/>
              </a:rPr>
              <a:t>Российской 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Федерации</a:t>
            </a:r>
          </a:p>
          <a:p>
            <a:r>
              <a:rPr lang="ru-RU" sz="1200" b="0" dirty="0" err="1" smtClean="0">
                <a:latin typeface="Calibri" pitchFamily="34" charset="0"/>
                <a:cs typeface="Calibri" pitchFamily="34" charset="0"/>
              </a:rPr>
              <a:t>Акбаева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0" dirty="0">
                <a:latin typeface="Calibri" pitchFamily="34" charset="0"/>
                <a:cs typeface="Calibri" pitchFamily="34" charset="0"/>
              </a:rPr>
              <a:t>Светлана </a:t>
            </a:r>
            <a:r>
              <a:rPr lang="ru-RU" sz="1200" b="0" dirty="0" err="1" smtClean="0">
                <a:latin typeface="Calibri" pitchFamily="34" charset="0"/>
                <a:cs typeface="Calibri" pitchFamily="34" charset="0"/>
              </a:rPr>
              <a:t>Султанмуратовна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, т.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8 (8782) 29-11-54, эл. </a:t>
            </a:r>
            <a:r>
              <a:rPr lang="ru-RU" sz="1200" b="0" dirty="0">
                <a:latin typeface="Calibri" pitchFamily="34" charset="0"/>
                <a:cs typeface="Calibri" pitchFamily="34" charset="0"/>
              </a:rPr>
              <a:t>а</a:t>
            </a:r>
            <a:r>
              <a:rPr lang="ru-RU" sz="1200" b="0" dirty="0" smtClean="0">
                <a:latin typeface="Calibri" pitchFamily="34" charset="0"/>
                <a:cs typeface="Calibri" pitchFamily="34" charset="0"/>
              </a:rPr>
              <a:t>дрес: 91</a:t>
            </a:r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media@cbr.ru</a:t>
            </a:r>
            <a:endParaRPr lang="ru-RU" sz="12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176294" y="3745311"/>
            <a:ext cx="2640612" cy="19902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50468" y="4421529"/>
            <a:ext cx="2640612" cy="19902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53359" y="1595029"/>
            <a:ext cx="1663547" cy="215403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04109" y="1294961"/>
            <a:ext cx="1663547" cy="215403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497374" y="2142133"/>
            <a:ext cx="1287913" cy="870332"/>
          </a:xfrm>
          <a:prstGeom prst="rightArrow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5287" y="1595028"/>
            <a:ext cx="1663547" cy="215403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ПЕРЕВОД АУДИОЛЕКЦИ НА НИЦИОНАЛЬНЫЕ ЯЗЫКИ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23480" y="3292050"/>
            <a:ext cx="50677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Прямоугольник 12"/>
          <p:cNvSpPr/>
          <p:nvPr/>
        </p:nvSpPr>
        <p:spPr>
          <a:xfrm>
            <a:off x="457318" y="3990642"/>
            <a:ext cx="27863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Отделение-НБ </a:t>
            </a:r>
            <a:r>
              <a:rPr lang="ru-RU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Карачаево-Черкесская </a:t>
            </a: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Республика </a:t>
            </a:r>
            <a:r>
              <a:rPr lang="ru-RU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Южного ГУ </a:t>
            </a: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Банка </a:t>
            </a:r>
            <a:r>
              <a:rPr lang="ru-RU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России</a:t>
            </a:r>
            <a:endParaRPr lang="ru-RU" sz="1100" b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10" y="2122982"/>
            <a:ext cx="1663165" cy="11690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926913" y="888229"/>
            <a:ext cx="17620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ru-RU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елерадиокомпания ГТРК </a:t>
            </a:r>
          </a:p>
          <a:p>
            <a:r>
              <a:rPr lang="ru-RU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Карачаево-Черкесия»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0" y="1529558"/>
            <a:ext cx="1986215" cy="192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41" y="1595029"/>
            <a:ext cx="2041068" cy="196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323480" y="3292050"/>
            <a:ext cx="0" cy="914036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/>
          <p:cNvCxnSpPr>
            <a:stCxn id="13" idx="1"/>
          </p:cNvCxnSpPr>
          <p:nvPr/>
        </p:nvCxnSpPr>
        <p:spPr>
          <a:xfrm flipH="1">
            <a:off x="323480" y="4206086"/>
            <a:ext cx="133838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31624" y="1114689"/>
            <a:ext cx="865751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-108" r="15211" b="108"/>
          <a:stretch/>
        </p:blipFill>
        <p:spPr>
          <a:xfrm>
            <a:off x="6880487" y="1460341"/>
            <a:ext cx="1989335" cy="198865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Овальная выноска 34"/>
          <p:cNvSpPr/>
          <p:nvPr/>
        </p:nvSpPr>
        <p:spPr>
          <a:xfrm>
            <a:off x="6141330" y="888229"/>
            <a:ext cx="1339486" cy="706800"/>
          </a:xfrm>
          <a:prstGeom prst="wedgeEllipseCallout">
            <a:avLst>
              <a:gd name="adj1" fmla="val 29170"/>
              <a:gd name="adj2" fmla="val 83912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497375" y="1103672"/>
            <a:ext cx="0" cy="112948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Прямоугольник 35"/>
          <p:cNvSpPr/>
          <p:nvPr/>
        </p:nvSpPr>
        <p:spPr>
          <a:xfrm>
            <a:off x="6153205" y="949783"/>
            <a:ext cx="1339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 ПДС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07493" y="1187239"/>
            <a:ext cx="12309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многое </a:t>
            </a:r>
            <a:r>
              <a:rPr lang="ru-RU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другое</a:t>
            </a:r>
            <a:endParaRPr lang="ru-R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04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95" y="647065"/>
            <a:ext cx="4480602" cy="405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1" t="55743"/>
          <a:stretch/>
        </p:blipFill>
        <p:spPr>
          <a:xfrm>
            <a:off x="172939" y="2968831"/>
            <a:ext cx="3894364" cy="2276351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ПРОГРАММА ДОЛГОСРОЧНЫХ СБЕРЕЖЕНИЙ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593656" y="916330"/>
            <a:ext cx="4353310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Слушайте лекции о новом сберегательном 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инструменте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565" y="1585357"/>
            <a:ext cx="26716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 КАРАЧАЕВСКОМ</a:t>
            </a:r>
          </a:p>
          <a:p>
            <a:pPr lvl="0" algn="l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 ЧЕРКЕССКОМ</a:t>
            </a:r>
          </a:p>
          <a:p>
            <a:pPr lvl="0" algn="l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 АБАЗИНСКОМ</a:t>
            </a:r>
          </a:p>
          <a:p>
            <a:pPr lvl="0" algn="l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 НОГАЙСКОМ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91740" y="1139000"/>
            <a:ext cx="23680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0750" y="1139000"/>
            <a:ext cx="9010" cy="1787607"/>
          </a:xfrm>
          <a:prstGeom prst="line">
            <a:avLst/>
          </a:prstGeom>
          <a:ln w="28575">
            <a:solidFill>
              <a:srgbClr val="F58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20778" y="2142578"/>
            <a:ext cx="236804" cy="1836"/>
          </a:xfrm>
          <a:prstGeom prst="line">
            <a:avLst/>
          </a:prstGeom>
          <a:ln w="28575">
            <a:solidFill>
              <a:srgbClr val="D919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20777" y="2522659"/>
            <a:ext cx="236804" cy="183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20778" y="2906408"/>
            <a:ext cx="236804" cy="183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0777" y="1755151"/>
            <a:ext cx="236804" cy="1836"/>
          </a:xfrm>
          <a:prstGeom prst="line">
            <a:avLst/>
          </a:prstGeom>
          <a:ln w="28575">
            <a:solidFill>
              <a:srgbClr val="F58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0778" y="3116049"/>
            <a:ext cx="2671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конечно, на русском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Группа 2048"/>
          <p:cNvGrpSpPr/>
          <p:nvPr/>
        </p:nvGrpSpPr>
        <p:grpSpPr>
          <a:xfrm>
            <a:off x="3292967" y="782776"/>
            <a:ext cx="5542635" cy="4196985"/>
            <a:chOff x="178025" y="775824"/>
            <a:chExt cx="5542635" cy="419698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178025" y="1366797"/>
              <a:ext cx="5542635" cy="3606012"/>
              <a:chOff x="178025" y="1366797"/>
              <a:chExt cx="5542635" cy="3606012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025" y="1366797"/>
                <a:ext cx="5542635" cy="3606012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023" y="1700688"/>
                <a:ext cx="3924638" cy="2257677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987228" y="1563134"/>
                <a:ext cx="3948914" cy="89002"/>
              </a:xfrm>
              <a:prstGeom prst="rect">
                <a:avLst/>
              </a:prstGeom>
            </p:spPr>
          </p:pic>
        </p:grpSp>
        <p:pic>
          <p:nvPicPr>
            <p:cNvPr id="2048" name="Рисунок 20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3901">
              <a:off x="2299938" y="775824"/>
              <a:ext cx="1803860" cy="907191"/>
            </a:xfrm>
            <a:prstGeom prst="rect">
              <a:avLst/>
            </a:prstGeom>
          </p:spPr>
        </p:pic>
      </p:grpSp>
      <p:sp>
        <p:nvSpPr>
          <p:cNvPr id="40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ДОСТУПНО О ВАЖНОМ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57" name="Группа 2056"/>
          <p:cNvGrpSpPr/>
          <p:nvPr/>
        </p:nvGrpSpPr>
        <p:grpSpPr>
          <a:xfrm>
            <a:off x="40460" y="970135"/>
            <a:ext cx="3671980" cy="599951"/>
            <a:chOff x="-95300" y="1139837"/>
            <a:chExt cx="3671980" cy="599951"/>
          </a:xfrm>
        </p:grpSpPr>
        <p:pic>
          <p:nvPicPr>
            <p:cNvPr id="2056" name="Picture 8" descr="https://www.wickfire.com/wp-content/uploads/2016/07/shutterstock_594273617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35" b="27649"/>
            <a:stretch/>
          </p:blipFill>
          <p:spPr bwMode="auto">
            <a:xfrm>
              <a:off x="163646" y="1139837"/>
              <a:ext cx="3413034" cy="59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Прямоугольник 2054"/>
            <p:cNvSpPr/>
            <p:nvPr/>
          </p:nvSpPr>
          <p:spPr>
            <a:xfrm>
              <a:off x="485522" y="1277215"/>
              <a:ext cx="1165253" cy="24083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-95300" y="1217498"/>
              <a:ext cx="30786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2792C7"/>
                  </a:solidFill>
                  <a:latin typeface="Calibri" pitchFamily="34" charset="0"/>
                  <a:cs typeface="Calibri" pitchFamily="34" charset="0"/>
                </a:rPr>
                <a:t>https://</a:t>
              </a:r>
              <a:r>
                <a:rPr lang="en-US" sz="1800" dirty="0" smtClean="0">
                  <a:solidFill>
                    <a:srgbClr val="2792C7"/>
                  </a:solidFill>
                  <a:latin typeface="Calibri" pitchFamily="34" charset="0"/>
                  <a:cs typeface="Calibri" pitchFamily="34" charset="0"/>
                </a:rPr>
                <a:t>gtrkkchr.ru</a:t>
              </a:r>
              <a:endParaRPr lang="ru-RU" sz="1800" dirty="0">
                <a:solidFill>
                  <a:srgbClr val="2792C7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059" name="Рисунок 20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6" y="1483325"/>
            <a:ext cx="3034925" cy="366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5267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106</Words>
  <Application>Microsoft Office PowerPoint</Application>
  <PresentationFormat>Экран (16:9)</PresentationFormat>
  <Paragraphs>21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White</vt:lpstr>
      <vt:lpstr>ПЕРЕВОД АУДИОЛЕКЦИИ БАНКА РОССИИ  ПО ТЕМЕ «ПРОГРАММА ДОЛГОСРОЧНЫХ СБЕРЕЖЕНИЙ»  НА ОСНОВНЫЕ НАЦИОНАЛЬНЫЕ ЯЗЫКИ  КАРАЧАЕВО-ЧЕРКЕССКОЙ РЕСПУБЛИКИ</vt:lpstr>
      <vt:lpstr>ПЕРЕВОД АУДИОЛЕКЦИ НА НИЦИОНАЛЬНЫЕ ЯЗЫКИ</vt:lpstr>
      <vt:lpstr>ПРОГРАММА ДОЛГОСРОЧНЫХ СБЕРЕЖЕНИЙ</vt:lpstr>
      <vt:lpstr>ДОСТУПНО О ВАЖНОМ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d_belousova</cp:lastModifiedBy>
  <cp:revision>60</cp:revision>
  <dcterms:modified xsi:type="dcterms:W3CDTF">2025-04-30T09:34:07Z</dcterms:modified>
</cp:coreProperties>
</file>