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2" r:id="rId4"/>
    <p:sldId id="266" r:id="rId5"/>
    <p:sldId id="267" r:id="rId6"/>
    <p:sldId id="258" r:id="rId7"/>
    <p:sldId id="263" r:id="rId8"/>
    <p:sldId id="264" r:id="rId9"/>
  </p:sldIdLst>
  <p:sldSz cx="9144000" cy="5143500" type="screen16x9"/>
  <p:notesSz cx="6797675" cy="9872663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  <a:srgbClr val="8D42C6"/>
    <a:srgbClr val="FFFF99"/>
    <a:srgbClr val="FFFF66"/>
    <a:srgbClr val="81FFC9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57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Финансовое просвещение детей и молодежи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Волгоградская область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Комитет финансов Волгоградской области, Завьялов Дмитрий Юрьевич, </a:t>
            </a:r>
            <a:r>
              <a:rPr lang="ru-RU" sz="1200" dirty="0"/>
              <a:t>контактные данные </a:t>
            </a:r>
            <a:r>
              <a:rPr lang="ru-RU" sz="1200" dirty="0" smtClean="0"/>
              <a:t>(+79093920880, </a:t>
            </a:r>
            <a:r>
              <a:rPr lang="en-US" sz="1200" dirty="0" smtClean="0"/>
              <a:t>zavy-2010@yandex.ru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00" y="1418400"/>
            <a:ext cx="5591268" cy="13389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ОБРАЗОВАТЕЛЬНЫЕ ИНТЕНСИВЫ ПО ФИНАНСОВОЙ ГРАМОТНОСТИ «ФИНАНСОВАЯ ГРАМОТНОСТЬ PRO»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" y="133367"/>
            <a:ext cx="2506861" cy="97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92" y="2378427"/>
            <a:ext cx="1134701" cy="1178191"/>
          </a:xfrm>
          <a:prstGeom prst="rect">
            <a:avLst/>
          </a:prstGeom>
          <a:solidFill>
            <a:srgbClr val="FFFF00">
              <a:alpha val="31000"/>
            </a:srgbClr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623" y="2753762"/>
            <a:ext cx="1795091" cy="54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ОРГАНИЗАТОР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ПРОЕКТА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7" y="2703902"/>
            <a:ext cx="2145443" cy="951566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-408832" y="22182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atin typeface="Monotype Corsiva" panose="03010101010201010101" pitchFamily="66" charset="0"/>
              </a:rPr>
              <a:t>Команда, работающая над реализацией </a:t>
            </a:r>
          </a:p>
          <a:p>
            <a:pPr algn="ctr" hangingPunct="1"/>
            <a:r>
              <a:rPr lang="ru-RU" dirty="0" smtClean="0">
                <a:latin typeface="Monotype Corsiva" panose="03010101010201010101" pitchFamily="66" charset="0"/>
              </a:rPr>
              <a:t> проекта</a:t>
            </a:r>
          </a:p>
          <a:p>
            <a:pPr algn="ctr" hangingPunct="1"/>
            <a:r>
              <a:rPr lang="ru-RU" dirty="0" smtClean="0">
                <a:latin typeface="Monotype Corsiva" panose="03010101010201010101" pitchFamily="66" charset="0"/>
              </a:rPr>
              <a:t>«ФИНАНСОВАЯ ГРАМОТНОСТЬ PRO»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3" y="3339064"/>
            <a:ext cx="1934871" cy="942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19" y="4087206"/>
            <a:ext cx="2145443" cy="921841"/>
          </a:xfrm>
          <a:prstGeom prst="rect">
            <a:avLst/>
          </a:prstGeom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695817" y="3702061"/>
            <a:ext cx="1983847" cy="38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rtl="0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rtl="0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rtl="0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rtl="0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rtl="0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rtl="0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rtl="0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rtl="0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rtl="0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ПАРТНЕРЫ ПРОЕКТА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443" y="589383"/>
            <a:ext cx="1134701" cy="1178191"/>
          </a:xfrm>
          <a:prstGeom prst="rect">
            <a:avLst/>
          </a:prstGeom>
          <a:solidFill>
            <a:srgbClr val="FFFF00">
              <a:alpha val="31000"/>
            </a:srgbClr>
          </a:solidFill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60514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Об «Образовательном </a:t>
            </a:r>
            <a:r>
              <a:rPr lang="ru-RU" dirty="0" err="1" smtClean="0">
                <a:latin typeface="Monotype Corsiva" panose="03010101010201010101" pitchFamily="66" charset="0"/>
              </a:rPr>
              <a:t>интенсиве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«Финансовая грамотность PRO» </a:t>
            </a:r>
            <a:r>
              <a:rPr lang="ru-RU" dirty="0" smtClean="0">
                <a:latin typeface="Monotype Corsiva" panose="03010101010201010101" pitchFamily="66" charset="0"/>
              </a:rPr>
              <a:t>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123" y="556632"/>
            <a:ext cx="5017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интенсивы «Финансовая грамотность PRO» – это специализированная лагерная смена на базе городского оздоровительного центра для детей и молодежи «Орленок». </a:t>
            </a:r>
          </a:p>
          <a:p>
            <a:pPr algn="just"/>
            <a:endParaRPr lang="ru-RU" sz="1400" b="0" dirty="0" smtClean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1400" b="0" dirty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ормирование основ финансовой грамотности и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экономического мышления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развитие финансовой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культуры у обучающихся с целью их дальнейшего активного вовлечения в проекты финансового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 опорой на приобретенные в процессе обучения компетенции.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Целевая аудитория </a:t>
            </a:r>
            <a:r>
              <a:rPr lang="ru-RU" sz="1400" b="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дети и подростки 11-17 лет, обучающиеся в общеобразовательных учреждениях Волгоградской области.</a:t>
            </a:r>
          </a:p>
          <a:p>
            <a:pPr algn="just"/>
            <a:endParaRPr lang="ru-RU" sz="1400" b="0" dirty="0" smtClean="0">
              <a:solidFill>
                <a:srgbClr val="111827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Покрытие: </a:t>
            </a:r>
            <a:r>
              <a:rPr lang="ru-RU" sz="1400" b="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 городские округа и муниципальные районы Волгоградской области.</a:t>
            </a:r>
          </a:p>
          <a:p>
            <a:pPr algn="just"/>
            <a:endParaRPr lang="ru-RU" sz="1400" b="0" dirty="0" smtClean="0">
              <a:solidFill>
                <a:srgbClr val="111827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Периодичность проведения: </a:t>
            </a:r>
            <a:r>
              <a:rPr lang="ru-RU" sz="1400" b="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раз в год.</a:t>
            </a:r>
          </a:p>
          <a:p>
            <a:pPr algn="just"/>
            <a:endParaRPr lang="ru-RU" sz="1400" b="0" dirty="0" smtClean="0">
              <a:solidFill>
                <a:srgbClr val="111827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Количество участников проекта:</a:t>
            </a:r>
            <a:r>
              <a:rPr lang="ru-RU" sz="1400" b="0" dirty="0" smtClean="0">
                <a:solidFill>
                  <a:srgbClr val="111827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 250 человек в смену.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8" y="843241"/>
            <a:ext cx="1392853" cy="16141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7" y="2544417"/>
            <a:ext cx="3201723" cy="24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rehova-jv\Desktop\photo_7_2025-03-11_11-20-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19" y="620314"/>
            <a:ext cx="2449389" cy="18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Об «Образовательном </a:t>
            </a:r>
            <a:r>
              <a:rPr lang="ru-RU" dirty="0" err="1" smtClean="0">
                <a:latin typeface="Monotype Corsiva" panose="03010101010201010101" pitchFamily="66" charset="0"/>
              </a:rPr>
              <a:t>интенсиве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«Финансовая грамотность PRO»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5332" y="1595807"/>
            <a:ext cx="4707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Интенсивы призваны подготовить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молодых людей добровольцев, которым будет интересно самим развиваться в области экономики и популяризировать финансовую культуру и грамотность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финансового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направлены на решение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уровня финансовой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 и развития финансовой культуры среди населения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21" y="1276511"/>
            <a:ext cx="2458327" cy="2552549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413468" y="1424200"/>
            <a:ext cx="914400" cy="914400"/>
          </a:xfrm>
          <a:prstGeom prst="star5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00932" y="2864711"/>
            <a:ext cx="914400" cy="914400"/>
          </a:xfrm>
          <a:prstGeom prst="star5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3633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60514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Об «Образовательном </a:t>
            </a:r>
            <a:r>
              <a:rPr lang="ru-RU" dirty="0" err="1" smtClean="0">
                <a:latin typeface="Monotype Corsiva" panose="03010101010201010101" pitchFamily="66" charset="0"/>
              </a:rPr>
              <a:t>интенсиве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«Финансовая грамотность PRO» </a:t>
            </a:r>
            <a:r>
              <a:rPr lang="ru-RU" dirty="0" smtClean="0">
                <a:latin typeface="Monotype Corsiva" panose="03010101010201010101" pitchFamily="66" charset="0"/>
              </a:rPr>
              <a:t>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124" y="556632"/>
            <a:ext cx="53591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200" dirty="0" err="1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интенсивов</a:t>
            </a:r>
            <a:r>
              <a:rPr lang="ru-RU" sz="120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ru-RU" sz="1200" dirty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день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заезд участников, знакомство команд, интерактивные лекции и игры по финансовой грамотности от преподавателей Волгоградского института управления – филиала </a:t>
            </a:r>
            <a:r>
              <a:rPr lang="ru-RU" sz="1200" b="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игротехников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 ОЦ «Орленок». </a:t>
            </a:r>
            <a:endParaRPr lang="ru-RU" sz="1200" b="0" dirty="0" smtClean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b="0" dirty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день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Посещение Спектакля по финансовой грамотности (Царицынская опера), лекции и мастер-классы от спикеров Центра информационных технологий на тему практического применения искусственного интеллекта и финансовой безопасности в сети Интернет. </a:t>
            </a:r>
            <a:endParaRPr lang="ru-RU" sz="1200" b="0" dirty="0" smtClean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b="0" dirty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день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интерактивные лекции и игры по финансовой грамотности от преподавателей Волгоградского института управления – филиала </a:t>
            </a:r>
            <a:r>
              <a:rPr lang="ru-RU" sz="1200" b="0" dirty="0" err="1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sz="1200" b="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игротехников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 ОЦ «Орленок</a:t>
            </a:r>
            <a:r>
              <a:rPr lang="ru-RU" sz="1200" b="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На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полученных знаний участники самостоятельно создают волонтерские проекты по финансовой грамотности с помощью ИИ. </a:t>
            </a:r>
            <a:endParaRPr lang="ru-RU" sz="1200" b="0" dirty="0" smtClean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b="0" dirty="0">
              <a:solidFill>
                <a:srgbClr val="1118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день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участники </a:t>
            </a:r>
            <a:r>
              <a:rPr lang="ru-RU" sz="1200" b="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интенсива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демонстрируют творческие постановки в виде финансового спектакля «Финансовые приключения друзей в стране под названием </a:t>
            </a:r>
            <a:r>
              <a:rPr lang="ru-RU" sz="1200" b="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Гденьги</a:t>
            </a:r>
            <a:r>
              <a:rPr lang="ru-RU" sz="1200" b="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120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волонтерских проектов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 Финансовой </a:t>
            </a:r>
            <a:r>
              <a:rPr lang="ru-RU" sz="1200" b="0" dirty="0" smtClean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грамотности. </a:t>
            </a:r>
            <a:r>
              <a:rPr lang="ru-RU" sz="1200" b="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защиты определяются направления доработки и совершенствования проектов с целью реализации их в своих образовательных организациях.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8" y="843241"/>
            <a:ext cx="1392853" cy="1614115"/>
          </a:xfrm>
          <a:prstGeom prst="rect">
            <a:avLst/>
          </a:prstGeom>
        </p:spPr>
      </p:pic>
      <p:pic>
        <p:nvPicPr>
          <p:cNvPr id="2050" name="Picture 2" descr="C:\Users\brehova-jv\Desktop\photo_2025-03-12_12-51-24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29" y="2934032"/>
            <a:ext cx="3356332" cy="18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04" y="914400"/>
            <a:ext cx="2306415" cy="172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00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2" y="437492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Достигнутые </a:t>
            </a:r>
            <a:r>
              <a:rPr lang="ru-RU" dirty="0">
                <a:latin typeface="Monotype Corsiva" panose="03010101010201010101" pitchFamily="66" charset="0"/>
              </a:rPr>
              <a:t>результаты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5508" y="666612"/>
            <a:ext cx="1375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Формирование пула </a:t>
            </a:r>
            <a:r>
              <a:rPr lang="ru-RU" sz="1200" b="0" dirty="0">
                <a:latin typeface="Proxima Nova Rg"/>
                <a:ea typeface="Times New Roman" panose="02020603050405020304" pitchFamily="18" charset="0"/>
              </a:rPr>
              <a:t>волонтеров финансового просвещения из числа участников </a:t>
            </a:r>
            <a:r>
              <a:rPr lang="ru-RU" sz="1200" b="0" dirty="0" err="1">
                <a:latin typeface="Proxima Nova Rg"/>
                <a:ea typeface="Times New Roman" panose="02020603050405020304" pitchFamily="18" charset="0"/>
              </a:rPr>
              <a:t>интенсива</a:t>
            </a:r>
            <a:endParaRPr lang="ru-RU" sz="1200" b="0" dirty="0">
              <a:latin typeface="Proxima Nova Rg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1409" y="3281169"/>
            <a:ext cx="204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Участие в проекте обучающихся из всех городских </a:t>
            </a:r>
            <a:r>
              <a:rPr lang="ru-RU" sz="1200" b="0" dirty="0">
                <a:latin typeface="Proxima Nova Rg"/>
                <a:ea typeface="Times New Roman" panose="02020603050405020304" pitchFamily="18" charset="0"/>
              </a:rPr>
              <a:t>округов </a:t>
            </a:r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и муниципальных районов Волгоградской области (250 чел/год)</a:t>
            </a:r>
            <a:endParaRPr lang="ru-RU" sz="1200" b="0" dirty="0">
              <a:latin typeface="Proxima Nova Rg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9640" y="182916"/>
            <a:ext cx="193073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Proxima Nova Rg"/>
              </a:rPr>
              <a:t>Создание волонтерских проектов </a:t>
            </a:r>
            <a:r>
              <a:rPr lang="ru-RU" b="0" dirty="0">
                <a:latin typeface="Proxima Nova Rg"/>
              </a:rPr>
              <a:t>в сфере финансовой грамотности </a:t>
            </a:r>
            <a:r>
              <a:rPr lang="ru-RU" b="0" dirty="0" smtClean="0">
                <a:latin typeface="Proxima Nova Rg"/>
              </a:rPr>
              <a:t>в каждом муниципальном районе области</a:t>
            </a:r>
            <a:endParaRPr lang="ru-RU" sz="1200" b="0" dirty="0">
              <a:latin typeface="Proxima Nova Rg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5830" y="1103401"/>
            <a:ext cx="2258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latin typeface="Proxima Nova Rg"/>
                <a:ea typeface="Calibri" panose="020F0502020204030204" pitchFamily="34" charset="0"/>
              </a:rPr>
              <a:t>Развитие профильной волонтерской деятельности </a:t>
            </a:r>
            <a:r>
              <a:rPr lang="ru-RU" sz="1200" b="0" dirty="0" smtClean="0">
                <a:latin typeface="Proxima Nova Rg"/>
                <a:ea typeface="Calibri" panose="020F0502020204030204" pitchFamily="34" charset="0"/>
              </a:rPr>
              <a:t>- новый </a:t>
            </a:r>
            <a:r>
              <a:rPr lang="ru-RU" sz="1200" b="0" dirty="0">
                <a:latin typeface="Proxima Nova Rg"/>
                <a:ea typeface="Calibri" panose="020F0502020204030204" pitchFamily="34" charset="0"/>
              </a:rPr>
              <a:t>компонент региональной программы по повышению финансовой грамотности населения, которая реализуется в Волгоградской области.</a:t>
            </a:r>
            <a:endParaRPr lang="ru-RU" b="0" dirty="0">
              <a:latin typeface="Proxima Nova Rg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21555"/>
            <a:ext cx="1948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latin typeface="Proxima Nova Rg"/>
              </a:rPr>
              <a:t>Организация и проведение </a:t>
            </a:r>
          </a:p>
          <a:p>
            <a:r>
              <a:rPr lang="ru-RU" sz="1200" b="0" dirty="0" smtClean="0">
                <a:latin typeface="Proxima Nova Rg"/>
              </a:rPr>
              <a:t>Образовательных </a:t>
            </a:r>
            <a:r>
              <a:rPr lang="ru-RU" sz="1200" b="0" dirty="0" err="1" smtClean="0">
                <a:latin typeface="Proxima Nova Rg"/>
              </a:rPr>
              <a:t>интенсивов</a:t>
            </a:r>
            <a:r>
              <a:rPr lang="ru-RU" sz="1200" b="0" dirty="0" smtClean="0">
                <a:latin typeface="Proxima Nova Rg"/>
              </a:rPr>
              <a:t> </a:t>
            </a:r>
          </a:p>
          <a:p>
            <a:r>
              <a:rPr lang="ru-RU" sz="1200" b="0" dirty="0" smtClean="0">
                <a:latin typeface="Proxima Nova Rg"/>
              </a:rPr>
              <a:t>«</a:t>
            </a:r>
            <a:r>
              <a:rPr lang="ru-RU" sz="1200" b="0" dirty="0">
                <a:latin typeface="Proxima Nova Rg"/>
              </a:rPr>
              <a:t>Финансовая </a:t>
            </a:r>
            <a:endParaRPr lang="ru-RU" sz="1200" b="0" dirty="0" smtClean="0">
              <a:latin typeface="Proxima Nova Rg"/>
            </a:endParaRPr>
          </a:p>
          <a:p>
            <a:r>
              <a:rPr lang="ru-RU" sz="1200" b="0" dirty="0" smtClean="0">
                <a:latin typeface="Proxima Nova Rg"/>
              </a:rPr>
              <a:t>грамотность </a:t>
            </a:r>
            <a:r>
              <a:rPr lang="en-US" sz="1200" b="0" dirty="0" smtClean="0">
                <a:latin typeface="Proxima Nova Rg"/>
              </a:rPr>
              <a:t>PRO</a:t>
            </a:r>
            <a:r>
              <a:rPr lang="ru-RU" sz="1200" b="0" dirty="0" smtClean="0">
                <a:latin typeface="Proxima Nova Rg"/>
              </a:rPr>
              <a:t>» </a:t>
            </a:r>
          </a:p>
          <a:p>
            <a:endParaRPr lang="ru-RU" sz="1200" b="0" dirty="0">
              <a:latin typeface="Proxima Nova Rg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76" y="3339548"/>
            <a:ext cx="900339" cy="9348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Возможности </a:t>
            </a:r>
            <a:r>
              <a:rPr lang="ru-RU" dirty="0">
                <a:latin typeface="Monotype Corsiva" panose="03010101010201010101" pitchFamily="66" charset="0"/>
              </a:rPr>
              <a:t>и инструменты для тиражирования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2" y="931719"/>
            <a:ext cx="5181490" cy="1876796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61222" y="769440"/>
            <a:ext cx="5438646" cy="303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algn="just"/>
            <a:endParaRPr lang="ru-RU" sz="1400" dirty="0" smtClean="0"/>
          </a:p>
          <a:p>
            <a:pPr algn="just"/>
            <a:r>
              <a:rPr lang="ru-RU" sz="1400" dirty="0" smtClean="0"/>
              <a:t>Использование концепции </a:t>
            </a:r>
            <a:r>
              <a:rPr lang="ru-RU" sz="1400" dirty="0"/>
              <a:t>проведения </a:t>
            </a:r>
            <a:r>
              <a:rPr lang="ru-RU" sz="1400" dirty="0" smtClean="0"/>
              <a:t>Образовательного </a:t>
            </a:r>
            <a:r>
              <a:rPr lang="ru-RU" sz="1400" dirty="0" err="1" smtClean="0"/>
              <a:t>интенсива</a:t>
            </a:r>
            <a:r>
              <a:rPr lang="ru-RU" sz="1400" dirty="0" smtClean="0"/>
              <a:t> </a:t>
            </a:r>
            <a:r>
              <a:rPr lang="ru-RU" sz="1400" dirty="0"/>
              <a:t>«Финансовая грамотность PRO» </a:t>
            </a:r>
            <a:r>
              <a:rPr lang="ru-RU" sz="1400" dirty="0" smtClean="0"/>
              <a:t>для других возрастных аудиторий.</a:t>
            </a:r>
          </a:p>
          <a:p>
            <a:pPr algn="just"/>
            <a:r>
              <a:rPr lang="ru-RU" sz="1400" dirty="0" smtClean="0"/>
              <a:t>Формование учебно-методического комплекта по проведению образовательного </a:t>
            </a:r>
            <a:r>
              <a:rPr lang="ru-RU" sz="1400" dirty="0" err="1" smtClean="0"/>
              <a:t>интенсива</a:t>
            </a:r>
            <a:r>
              <a:rPr lang="ru-RU" sz="1400" dirty="0"/>
              <a:t> по финансовой грамотности </a:t>
            </a:r>
            <a:r>
              <a:rPr lang="ru-RU" sz="1400" dirty="0" smtClean="0"/>
              <a:t>«Финансовая </a:t>
            </a:r>
            <a:r>
              <a:rPr lang="ru-RU" sz="1400" dirty="0"/>
              <a:t>грамотность PRO»</a:t>
            </a:r>
            <a:r>
              <a:rPr lang="ru-RU" sz="1400" dirty="0" smtClean="0"/>
              <a:t> и  его распространение на  </a:t>
            </a:r>
            <a:r>
              <a:rPr lang="ru-RU" sz="1400" dirty="0"/>
              <a:t>специализированных </a:t>
            </a:r>
            <a:r>
              <a:rPr lang="ru-RU" sz="1400" dirty="0" smtClean="0"/>
              <a:t>электронных ресурсах</a:t>
            </a:r>
            <a:r>
              <a:rPr lang="ru-RU" sz="1400" dirty="0"/>
              <a:t>, посвященных финансовому </a:t>
            </a:r>
            <a:r>
              <a:rPr lang="ru-RU" sz="1400" dirty="0" smtClean="0"/>
              <a:t>просвещению.   </a:t>
            </a:r>
            <a:endParaRPr lang="ru-RU" sz="1400" dirty="0"/>
          </a:p>
          <a:p>
            <a:pPr algn="just"/>
            <a:r>
              <a:rPr lang="ru-RU" sz="1400" dirty="0" smtClean="0"/>
              <a:t>Тиражирование </a:t>
            </a:r>
            <a:r>
              <a:rPr lang="ru-RU" sz="1400" dirty="0"/>
              <a:t>практики </a:t>
            </a:r>
            <a:r>
              <a:rPr lang="ru-RU" sz="1400" dirty="0" smtClean="0"/>
              <a:t>реализации образовательного </a:t>
            </a:r>
            <a:r>
              <a:rPr lang="ru-RU" sz="1400" dirty="0" err="1"/>
              <a:t>интенсива</a:t>
            </a:r>
            <a:r>
              <a:rPr lang="ru-RU" sz="1400" dirty="0"/>
              <a:t> «Финансовая грамотность PRO» </a:t>
            </a:r>
            <a:r>
              <a:rPr lang="ru-RU" sz="1400" dirty="0" smtClean="0"/>
              <a:t>через организации отдыха и оздоровления детей в Волгоградской области и за ее пределами.</a:t>
            </a:r>
          </a:p>
          <a:p>
            <a:pPr algn="just"/>
            <a:r>
              <a:rPr lang="ru-RU" sz="1400" dirty="0"/>
              <a:t>Распространение опыта реализации волонтерских проектов финансового просвещения среди образовательных </a:t>
            </a:r>
            <a:r>
              <a:rPr lang="ru-RU" sz="1400" dirty="0" smtClean="0"/>
              <a:t>организаций Волгоградской области.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lvl="0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0" y="1236816"/>
            <a:ext cx="2458327" cy="25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9" y="173012"/>
            <a:ext cx="2006928" cy="797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47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556</Words>
  <Application>Microsoft Office PowerPoint</Application>
  <PresentationFormat>Экран (16:9)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Helvetica Neue</vt:lpstr>
      <vt:lpstr>Helvetica Neue Light</vt:lpstr>
      <vt:lpstr>Helvetica Neue Medium</vt:lpstr>
      <vt:lpstr>Monotype Corsiva</vt:lpstr>
      <vt:lpstr>Proxima Nova Rg</vt:lpstr>
      <vt:lpstr>Times New Roman</vt:lpstr>
      <vt:lpstr>White</vt:lpstr>
      <vt:lpstr> ОБРАЗОВАТЕЛЬНЫЕ ИНТЕНСИВЫ ПО ФИНАНСОВОЙ ГРАМОТНОСТИ «ФИНАНСОВАЯ ГРАМОТНОСТЬ PRO»</vt:lpstr>
      <vt:lpstr>ОРГАНИЗАТОР  ПРОЕКТА   </vt:lpstr>
      <vt:lpstr>Об «Образовательном интенсиве «Финансовая грамотность PRO» :</vt:lpstr>
      <vt:lpstr>Об «Образовательном интенсиве «Финансовая грамотность PRO» </vt:lpstr>
      <vt:lpstr>Об «Образовательном интенсиве «Финансовая грамотность PRO» :</vt:lpstr>
      <vt:lpstr>Достигнутые результаты </vt:lpstr>
      <vt:lpstr>Возможности и инструменты для тиражирования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brehova-jv</dc:creator>
  <cp:lastModifiedBy>Калинина Людмила Ивановна</cp:lastModifiedBy>
  <cp:revision>100</cp:revision>
  <cp:lastPrinted>2025-04-18T09:40:37Z</cp:lastPrinted>
  <dcterms:modified xsi:type="dcterms:W3CDTF">2025-04-21T14:12:30Z</dcterms:modified>
</cp:coreProperties>
</file>