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9"/>
  </p:notesMasterIdLst>
  <p:handoutMasterIdLst>
    <p:handoutMasterId r:id="rId10"/>
  </p:handoutMasterIdLst>
  <p:sldIdLst>
    <p:sldId id="256" r:id="rId3"/>
    <p:sldId id="263" r:id="rId4"/>
    <p:sldId id="264" r:id="rId5"/>
    <p:sldId id="265" r:id="rId6"/>
    <p:sldId id="268" r:id="rId7"/>
    <p:sldId id="266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300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D67B8-9318-45E7-962F-CF2EC93B431B}" type="slidenum">
              <a:rPr kumimoji="0" lang="ru-RU" sz="117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7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507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9B9A4-540B-4966-BA1B-4B2D0E739E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910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2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8849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60438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811016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948363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69075804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931961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25397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531913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09764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0BBD3-0A5D-47D5-BD07-8B5281F990E7}" type="datetime1">
              <a:rPr kumimoji="0" lang="ru-RU" sz="117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28.04.2025</a:t>
            </a:fld>
            <a:endParaRPr kumimoji="0" lang="ru-RU" sz="117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7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2046" y="4667250"/>
            <a:ext cx="230832" cy="227242"/>
          </a:xfr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CCCFB-7317-4133-92AD-5A4B27B57254}" type="slidenum">
              <a:rPr kumimoji="0" lang="ru-RU" sz="81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81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1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1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144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Специальные проекты для людей с ОВЗ </a:t>
            </a:r>
            <a:endParaRPr lang="ru-RU" sz="1200" dirty="0" smtClean="0"/>
          </a:p>
          <a:p>
            <a:r>
              <a:rPr lang="ru-RU" sz="1200" dirty="0" smtClean="0"/>
              <a:t>Волгоградская область</a:t>
            </a:r>
          </a:p>
          <a:p>
            <a:r>
              <a:rPr lang="ru-RU" sz="1200" dirty="0" smtClean="0"/>
              <a:t>Автор </a:t>
            </a:r>
            <a:r>
              <a:rPr lang="ru-RU" sz="1200" dirty="0"/>
              <a:t>практики: Отделение по Волгоградской области Южного главного управления Центрального банка Российской Федерации, </a:t>
            </a:r>
            <a:r>
              <a:rPr lang="ru-RU" sz="1200" dirty="0" smtClean="0"/>
              <a:t>Конина Екатерина Ивановна, </a:t>
            </a:r>
            <a:r>
              <a:rPr lang="en-US" sz="1200" dirty="0" smtClean="0"/>
              <a:t>18svcfingram@cbr.ru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Серия видеороликов по финансовой </a:t>
            </a:r>
            <a:r>
              <a:rPr lang="ru-RU" dirty="0" smtClean="0"/>
              <a:t>грамотности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лиц с ОВЗ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27740-3F1B-4AEF-9FDF-75CD1998E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2917" r="49044"/>
          <a:stretch/>
        </p:blipFill>
        <p:spPr>
          <a:xfrm>
            <a:off x="232824" y="243709"/>
            <a:ext cx="1698424" cy="5751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0993AD8-062E-4052-B8FF-61EA75B46FC5}"/>
              </a:ext>
            </a:extLst>
          </p:cNvPr>
          <p:cNvSpPr/>
          <p:nvPr/>
        </p:nvSpPr>
        <p:spPr>
          <a:xfrm>
            <a:off x="283586" y="-22122"/>
            <a:ext cx="551719" cy="655435"/>
          </a:xfrm>
          <a:prstGeom prst="rect">
            <a:avLst/>
          </a:prstGeom>
          <a:solidFill>
            <a:srgbClr val="EFEEE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509" y="2531390"/>
            <a:ext cx="1755000" cy="2145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16834" y="2531390"/>
            <a:ext cx="1755000" cy="2145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41392" y="2531390"/>
            <a:ext cx="1755000" cy="2145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283770" y="693846"/>
            <a:ext cx="8576459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 marR="0" lvl="0" indent="-300038" algn="just" defTabSz="321945" rtl="0" eaLnBrk="1" fontAlgn="auto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79E0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  <a:sym typeface="Helvetica Neue"/>
              </a:rPr>
              <a:t>Повышение уровня финансовой грамотности и финансовой культуры людей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Proxima Nova Rg"/>
                <a:cs typeface="Arial" panose="020B0604020202020204" pitchFamily="34" charset="0"/>
                <a:sym typeface="Helvetica Neue"/>
              </a:rPr>
              <a:t>с ограничениями по слуху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Proxima Nova Rg"/>
                <a:cs typeface="Arial" panose="020B0604020202020204" pitchFamily="34" charset="0"/>
                <a:sym typeface="Helvetica Neue"/>
              </a:rPr>
              <a:t>путем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  <a:sym typeface="Helvetica Neue"/>
              </a:rPr>
              <a:t>предоставления понятной и качественной информации</a:t>
            </a:r>
          </a:p>
          <a:p>
            <a:pPr marL="300038" marR="0" lvl="0" indent="-300038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79E0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  <a:sym typeface="Helvetica Neue"/>
              </a:rPr>
              <a:t>Преодоление неуверенности при использовании финансовых инструментов, снижение риска потери сбережений в связи с мошенничеством и применение на практике взвешенного подхода при принятии финансовых решений</a:t>
            </a:r>
          </a:p>
          <a:p>
            <a:pPr marL="300038" marR="0" lvl="0" indent="-300038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79E0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Proxima Nova Rg"/>
                <a:cs typeface="Arial" panose="020B0604020202020204" pitchFamily="34" charset="0"/>
                <a:sym typeface="Helvetica Neue"/>
              </a:rPr>
              <a:t>Сокращение числа экономических преступлений в отношении лиц с ограничениями по слуху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F161A"/>
              </a:solidFill>
              <a:effectLst/>
              <a:uLnTx/>
              <a:uFillTx/>
              <a:latin typeface="Proxima Nova Rg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99593" y="154400"/>
            <a:ext cx="7082621" cy="5315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 Narrow"/>
                <a:sym typeface="Helvetica Neue"/>
              </a:rPr>
              <a:t>Цели и задачи проекта</a:t>
            </a:r>
          </a:p>
        </p:txBody>
      </p:sp>
      <p:sp>
        <p:nvSpPr>
          <p:cNvPr id="18" name="Номер слайда 9">
            <a:extLst>
              <a:ext uri="{FF2B5EF4-FFF2-40B4-BE49-F238E27FC236}">
                <a16:creationId xmlns:a16="http://schemas.microsoft.com/office/drawing/2014/main" id="{71B4617E-BDB7-418D-94AF-0A7BFACBC07C}"/>
              </a:ext>
            </a:extLst>
          </p:cNvPr>
          <p:cNvSpPr txBox="1">
            <a:spLocks/>
          </p:cNvSpPr>
          <p:nvPr/>
        </p:nvSpPr>
        <p:spPr>
          <a:xfrm>
            <a:off x="283137" y="222648"/>
            <a:ext cx="54778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2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sym typeface="Helvetica Neue"/>
              </a:rPr>
              <a:t>2</a:t>
            </a:r>
          </a:p>
        </p:txBody>
      </p:sp>
      <p:sp>
        <p:nvSpPr>
          <p:cNvPr id="23" name="Подзаголовок 4"/>
          <p:cNvSpPr txBox="1">
            <a:spLocks/>
          </p:cNvSpPr>
          <p:nvPr/>
        </p:nvSpPr>
        <p:spPr>
          <a:xfrm>
            <a:off x="666478" y="3419889"/>
            <a:ext cx="1499177" cy="48723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3575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elvetica Neue"/>
              </a:rPr>
              <a:t>Заложить установки грамотного, рационального и взвешенного финансового поведения</a:t>
            </a:r>
          </a:p>
        </p:txBody>
      </p:sp>
      <p:sp>
        <p:nvSpPr>
          <p:cNvPr id="24" name="Подзаголовок 4"/>
          <p:cNvSpPr txBox="1">
            <a:spLocks/>
          </p:cNvSpPr>
          <p:nvPr/>
        </p:nvSpPr>
        <p:spPr>
          <a:xfrm>
            <a:off x="2750004" y="3419889"/>
            <a:ext cx="1501663" cy="5594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elvetica Neue"/>
              </a:rPr>
              <a:t>Помочь людям разобраться с определением мошеннических схем</a:t>
            </a:r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>
          <a:xfrm>
            <a:off x="4932617" y="3419889"/>
            <a:ext cx="1558221" cy="53324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elvetica Neue"/>
              </a:rPr>
              <a:t>Проинформировать о способах защиты своих прав, как потребителя финансовых услуг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489" y="2385629"/>
            <a:ext cx="810000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881" y="3436151"/>
            <a:ext cx="79826" cy="124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6128" y="2385629"/>
            <a:ext cx="810000" cy="810000"/>
          </a:xfrm>
          <a:prstGeom prst="rect">
            <a:avLst/>
          </a:prstGeom>
          <a:solidFill>
            <a:srgbClr val="2C8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5520" y="3436151"/>
            <a:ext cx="79826" cy="1242000"/>
          </a:xfrm>
          <a:prstGeom prst="rect">
            <a:avLst/>
          </a:prstGeom>
          <a:solidFill>
            <a:srgbClr val="2C8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2385629"/>
            <a:ext cx="810000" cy="810000"/>
          </a:xfrm>
          <a:prstGeom prst="rect">
            <a:avLst/>
          </a:prstGeom>
          <a:solidFill>
            <a:srgbClr val="DD1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DD1C0E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31392" y="3436151"/>
            <a:ext cx="79826" cy="1242000"/>
          </a:xfrm>
          <a:prstGeom prst="rect">
            <a:avLst/>
          </a:prstGeom>
          <a:solidFill>
            <a:srgbClr val="DD1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grpSp>
        <p:nvGrpSpPr>
          <p:cNvPr id="31" name="Google Shape;9227;p76"/>
          <p:cNvGrpSpPr/>
          <p:nvPr/>
        </p:nvGrpSpPr>
        <p:grpSpPr>
          <a:xfrm>
            <a:off x="453127" y="2489629"/>
            <a:ext cx="540000" cy="540000"/>
            <a:chOff x="6870193" y="2295620"/>
            <a:chExt cx="360356" cy="343462"/>
          </a:xfrm>
          <a:solidFill>
            <a:schemeClr val="bg1"/>
          </a:solidFill>
        </p:grpSpPr>
        <p:sp>
          <p:nvSpPr>
            <p:cNvPr id="32" name="Google Shape;9228;p76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3" name="Google Shape;9229;p76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34" name="Google Shape;10452;p78"/>
          <p:cNvGrpSpPr/>
          <p:nvPr/>
        </p:nvGrpSpPr>
        <p:grpSpPr>
          <a:xfrm>
            <a:off x="2542868" y="2514417"/>
            <a:ext cx="540000" cy="540000"/>
            <a:chOff x="3539102" y="2427549"/>
            <a:chExt cx="355099" cy="355481"/>
          </a:xfrm>
          <a:solidFill>
            <a:schemeClr val="bg1"/>
          </a:solidFill>
        </p:grpSpPr>
        <p:sp>
          <p:nvSpPr>
            <p:cNvPr id="35" name="Google Shape;10453;p78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6" name="Google Shape;10454;p78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7" name="Google Shape;10233;p78"/>
          <p:cNvSpPr/>
          <p:nvPr/>
        </p:nvSpPr>
        <p:spPr>
          <a:xfrm>
            <a:off x="4706604" y="2516798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F161A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DE3A708-6421-42DB-95D2-CFE37EDC12DE}"/>
              </a:ext>
            </a:extLst>
          </p:cNvPr>
          <p:cNvSpPr/>
          <p:nvPr/>
        </p:nvSpPr>
        <p:spPr>
          <a:xfrm>
            <a:off x="6909491" y="2531390"/>
            <a:ext cx="1755000" cy="2145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315E539-D292-4A8A-AD99-782C1EF1A0FF}"/>
              </a:ext>
            </a:extLst>
          </p:cNvPr>
          <p:cNvSpPr/>
          <p:nvPr/>
        </p:nvSpPr>
        <p:spPr>
          <a:xfrm>
            <a:off x="6740099" y="2385629"/>
            <a:ext cx="810000" cy="810000"/>
          </a:xfrm>
          <a:prstGeom prst="rect">
            <a:avLst/>
          </a:prstGeom>
          <a:solidFill>
            <a:srgbClr val="315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CCFD1C7-E020-4E7C-980B-24DCD6636F6D}"/>
              </a:ext>
            </a:extLst>
          </p:cNvPr>
          <p:cNvSpPr/>
          <p:nvPr/>
        </p:nvSpPr>
        <p:spPr>
          <a:xfrm>
            <a:off x="6899491" y="3436151"/>
            <a:ext cx="79826" cy="1242000"/>
          </a:xfrm>
          <a:prstGeom prst="rect">
            <a:avLst/>
          </a:prstGeom>
          <a:solidFill>
            <a:srgbClr val="315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42" name="Подзаголовок 4">
            <a:extLst>
              <a:ext uri="{FF2B5EF4-FFF2-40B4-BE49-F238E27FC236}">
                <a16:creationId xmlns:a16="http://schemas.microsoft.com/office/drawing/2014/main" id="{1AE6FAE0-26F3-4C5D-A576-0BA67774A2A8}"/>
              </a:ext>
            </a:extLst>
          </p:cNvPr>
          <p:cNvSpPr txBox="1">
            <a:spLocks/>
          </p:cNvSpPr>
          <p:nvPr/>
        </p:nvSpPr>
        <p:spPr>
          <a:xfrm>
            <a:off x="7076989" y="3419889"/>
            <a:ext cx="1558221" cy="53324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elvetica Neue"/>
              </a:rPr>
              <a:t>Познакомить с рекомендациями по оперативным действиям в случае совершения мошеннической схемы</a:t>
            </a:r>
          </a:p>
        </p:txBody>
      </p:sp>
      <p:grpSp>
        <p:nvGrpSpPr>
          <p:cNvPr id="45" name="Google Shape;10150;p78">
            <a:extLst>
              <a:ext uri="{FF2B5EF4-FFF2-40B4-BE49-F238E27FC236}">
                <a16:creationId xmlns:a16="http://schemas.microsoft.com/office/drawing/2014/main" id="{7DB4411A-C8BE-4CA6-B18B-721CA68A0191}"/>
              </a:ext>
            </a:extLst>
          </p:cNvPr>
          <p:cNvGrpSpPr/>
          <p:nvPr/>
        </p:nvGrpSpPr>
        <p:grpSpPr>
          <a:xfrm>
            <a:off x="6868800" y="2546530"/>
            <a:ext cx="564388" cy="533249"/>
            <a:chOff x="6671087" y="2009304"/>
            <a:chExt cx="332757" cy="281833"/>
          </a:xfrm>
          <a:solidFill>
            <a:schemeClr val="bg1"/>
          </a:solidFill>
        </p:grpSpPr>
        <p:sp>
          <p:nvSpPr>
            <p:cNvPr id="46" name="Google Shape;10151;p78">
              <a:extLst>
                <a:ext uri="{FF2B5EF4-FFF2-40B4-BE49-F238E27FC236}">
                  <a16:creationId xmlns:a16="http://schemas.microsoft.com/office/drawing/2014/main" id="{4B33BB8C-C3D2-4BD6-8846-3DE3E047D1EF}"/>
                </a:ext>
              </a:extLst>
            </p:cNvPr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7" name="Google Shape;10152;p78">
              <a:extLst>
                <a:ext uri="{FF2B5EF4-FFF2-40B4-BE49-F238E27FC236}">
                  <a16:creationId xmlns:a16="http://schemas.microsoft.com/office/drawing/2014/main" id="{566743CA-8FE6-4074-9C6E-8D6BC8FDAF9A}"/>
                </a:ext>
              </a:extLst>
            </p:cNvPr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5845872" y="1327557"/>
            <a:ext cx="3051000" cy="135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45872" y="2965136"/>
            <a:ext cx="3051000" cy="135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91325" y="2965136"/>
            <a:ext cx="3051000" cy="135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91325" y="1327557"/>
            <a:ext cx="3051000" cy="135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612" y="1327558"/>
            <a:ext cx="1026000" cy="1343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612" y="2965136"/>
            <a:ext cx="1026000" cy="1350000"/>
          </a:xfrm>
          <a:prstGeom prst="rect">
            <a:avLst/>
          </a:prstGeom>
          <a:solidFill>
            <a:srgbClr val="DD1C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8641" y="1327557"/>
            <a:ext cx="1026000" cy="1350000"/>
          </a:xfrm>
          <a:prstGeom prst="rect">
            <a:avLst/>
          </a:prstGeom>
          <a:solidFill>
            <a:srgbClr val="2C81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8641" y="2965136"/>
            <a:ext cx="1026000" cy="1350000"/>
          </a:xfrm>
          <a:prstGeom prst="rect">
            <a:avLst/>
          </a:prstGeom>
          <a:solidFill>
            <a:srgbClr val="315D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1381920" y="1760334"/>
            <a:ext cx="305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В роликах представлены реальные истории людей, которые столкнулись с мошенниками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5867528" y="1671423"/>
            <a:ext cx="3025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В роликах описана позиция экспертов Банка России 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способах защиты от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мошеннически</a:t>
            </a:r>
            <a:r>
              <a:rPr lang="ru-RU" sz="1200" b="0" dirty="0">
                <a:solidFill>
                  <a:srgbClr val="0F161A"/>
                </a:solidFill>
                <a:cs typeface="Arial" panose="020B0604020202020204" pitchFamily="34" charset="0"/>
              </a:rPr>
              <a:t>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действий 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даны рекомендации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F161A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по оперативным действиям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1388805" y="3348878"/>
            <a:ext cx="3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Серия видеороликов отражает самые актуальные на текущий период схемы мошенников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5867528" y="3348878"/>
            <a:ext cx="302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В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каждом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ролике </a:t>
            </a:r>
            <a:r>
              <a:rPr lang="ru-RU" sz="1200" b="0" dirty="0" smtClean="0">
                <a:cs typeface="Arial" panose="020B0604020202020204" pitchFamily="34" charset="0"/>
              </a:rPr>
              <a:t>используется русский жестовой язык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8" name="Заголовок 3"/>
          <p:cNvSpPr txBox="1">
            <a:spLocks/>
          </p:cNvSpPr>
          <p:nvPr/>
        </p:nvSpPr>
        <p:spPr>
          <a:xfrm>
            <a:off x="1388805" y="1369729"/>
            <a:ext cx="2972520" cy="27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"/>
              </a:rPr>
              <a:t>Реальные истории</a:t>
            </a:r>
          </a:p>
        </p:txBody>
      </p:sp>
      <p:sp>
        <p:nvSpPr>
          <p:cNvPr id="79" name="Заголовок 3"/>
          <p:cNvSpPr txBox="1">
            <a:spLocks/>
          </p:cNvSpPr>
          <p:nvPr/>
        </p:nvSpPr>
        <p:spPr>
          <a:xfrm>
            <a:off x="5867529" y="1369729"/>
            <a:ext cx="2948344" cy="270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"/>
              </a:rPr>
              <a:t>Экспертная оценка</a:t>
            </a:r>
          </a:p>
        </p:txBody>
      </p:sp>
      <p:sp>
        <p:nvSpPr>
          <p:cNvPr id="80" name="Заголовок 3"/>
          <p:cNvSpPr txBox="1">
            <a:spLocks/>
          </p:cNvSpPr>
          <p:nvPr/>
        </p:nvSpPr>
        <p:spPr>
          <a:xfrm>
            <a:off x="1388805" y="3008068"/>
            <a:ext cx="2776618" cy="270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"/>
              </a:rPr>
              <a:t>Актуальные темы</a:t>
            </a:r>
          </a:p>
        </p:txBody>
      </p:sp>
      <p:sp>
        <p:nvSpPr>
          <p:cNvPr id="81" name="Заголовок 3"/>
          <p:cNvSpPr txBox="1">
            <a:spLocks/>
          </p:cNvSpPr>
          <p:nvPr/>
        </p:nvSpPr>
        <p:spPr>
          <a:xfrm>
            <a:off x="5867529" y="3008068"/>
            <a:ext cx="2776618" cy="270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"/>
              </a:rPr>
              <a:t>Удобный формат</a:t>
            </a:r>
          </a:p>
        </p:txBody>
      </p:sp>
      <p:grpSp>
        <p:nvGrpSpPr>
          <p:cNvPr id="25" name="Google Shape;12807;p82"/>
          <p:cNvGrpSpPr/>
          <p:nvPr/>
        </p:nvGrpSpPr>
        <p:grpSpPr>
          <a:xfrm>
            <a:off x="417612" y="1602368"/>
            <a:ext cx="810000" cy="675000"/>
            <a:chOff x="854332" y="2447736"/>
            <a:chExt cx="376358" cy="330109"/>
          </a:xfrm>
          <a:solidFill>
            <a:schemeClr val="bg1"/>
          </a:solidFill>
        </p:grpSpPr>
        <p:sp>
          <p:nvSpPr>
            <p:cNvPr id="26" name="Google Shape;12808;p82"/>
            <p:cNvSpPr/>
            <p:nvPr/>
          </p:nvSpPr>
          <p:spPr>
            <a:xfrm>
              <a:off x="854332" y="2483353"/>
              <a:ext cx="376358" cy="294491"/>
            </a:xfrm>
            <a:custGeom>
              <a:avLst/>
              <a:gdLst/>
              <a:ahLst/>
              <a:cxnLst/>
              <a:rect l="l" t="t" r="r" b="b"/>
              <a:pathLst>
                <a:path w="11824" h="9252" extrusionOk="0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1" name="Google Shape;12809;p82"/>
            <p:cNvSpPr/>
            <p:nvPr/>
          </p:nvSpPr>
          <p:spPr>
            <a:xfrm>
              <a:off x="983561" y="2677389"/>
              <a:ext cx="23140" cy="11395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2" name="Google Shape;12810;p82"/>
            <p:cNvSpPr/>
            <p:nvPr/>
          </p:nvSpPr>
          <p:spPr>
            <a:xfrm>
              <a:off x="1030925" y="2447736"/>
              <a:ext cx="187638" cy="183086"/>
            </a:xfrm>
            <a:custGeom>
              <a:avLst/>
              <a:gdLst/>
              <a:ahLst/>
              <a:cxnLst/>
              <a:rect l="l" t="t" r="r" b="b"/>
              <a:pathLst>
                <a:path w="5895" h="5752" extrusionOk="0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3" name="Google Shape;12811;p82"/>
            <p:cNvSpPr/>
            <p:nvPr/>
          </p:nvSpPr>
          <p:spPr>
            <a:xfrm>
              <a:off x="1066574" y="2483353"/>
              <a:ext cx="28806" cy="11045"/>
            </a:xfrm>
            <a:custGeom>
              <a:avLst/>
              <a:gdLst/>
              <a:ahLst/>
              <a:cxnLst/>
              <a:rect l="l" t="t" r="r" b="b"/>
              <a:pathLst>
                <a:path w="905" h="347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4" name="Google Shape;12812;p82"/>
            <p:cNvSpPr/>
            <p:nvPr/>
          </p:nvSpPr>
          <p:spPr>
            <a:xfrm>
              <a:off x="1107126" y="2483353"/>
              <a:ext cx="76201" cy="11045"/>
            </a:xfrm>
            <a:custGeom>
              <a:avLst/>
              <a:gdLst/>
              <a:ahLst/>
              <a:cxnLst/>
              <a:rect l="l" t="t" r="r" b="b"/>
              <a:pathLst>
                <a:path w="2394" h="347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5" name="Google Shape;12813;p82"/>
            <p:cNvSpPr/>
            <p:nvPr/>
          </p:nvSpPr>
          <p:spPr>
            <a:xfrm>
              <a:off x="1065810" y="2512542"/>
              <a:ext cx="117516" cy="11395"/>
            </a:xfrm>
            <a:custGeom>
              <a:avLst/>
              <a:gdLst/>
              <a:ahLst/>
              <a:cxnLst/>
              <a:rect l="l" t="t" r="r" b="b"/>
              <a:pathLst>
                <a:path w="3692" h="358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6" name="Google Shape;12814;p82"/>
            <p:cNvSpPr/>
            <p:nvPr/>
          </p:nvSpPr>
          <p:spPr>
            <a:xfrm>
              <a:off x="1065810" y="2542112"/>
              <a:ext cx="76583" cy="11395"/>
            </a:xfrm>
            <a:custGeom>
              <a:avLst/>
              <a:gdLst/>
              <a:ahLst/>
              <a:cxnLst/>
              <a:rect l="l" t="t" r="r" b="b"/>
              <a:pathLst>
                <a:path w="24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7" name="Google Shape;12815;p82"/>
            <p:cNvSpPr/>
            <p:nvPr/>
          </p:nvSpPr>
          <p:spPr>
            <a:xfrm>
              <a:off x="1154489" y="2542112"/>
              <a:ext cx="28838" cy="11395"/>
            </a:xfrm>
            <a:custGeom>
              <a:avLst/>
              <a:gdLst/>
              <a:ahLst/>
              <a:cxnLst/>
              <a:rect l="l" t="t" r="r" b="b"/>
              <a:pathLst>
                <a:path w="9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grpSp>
        <p:nvGrpSpPr>
          <p:cNvPr id="38" name="Google Shape;10154;p78"/>
          <p:cNvGrpSpPr/>
          <p:nvPr/>
        </p:nvGrpSpPr>
        <p:grpSpPr>
          <a:xfrm>
            <a:off x="4863185" y="1602992"/>
            <a:ext cx="810000" cy="810000"/>
            <a:chOff x="2201806" y="1976585"/>
            <a:chExt cx="349784" cy="349434"/>
          </a:xfrm>
          <a:solidFill>
            <a:schemeClr val="bg1"/>
          </a:solidFill>
        </p:grpSpPr>
        <p:sp>
          <p:nvSpPr>
            <p:cNvPr id="39" name="Google Shape;10155;p78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0" name="Google Shape;10156;p78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1" name="Google Shape;10157;p78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2" name="Google Shape;10158;p78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grpSp>
        <p:nvGrpSpPr>
          <p:cNvPr id="43" name="Google Shape;10015;p78"/>
          <p:cNvGrpSpPr/>
          <p:nvPr/>
        </p:nvGrpSpPr>
        <p:grpSpPr>
          <a:xfrm>
            <a:off x="4961454" y="3215651"/>
            <a:ext cx="675000" cy="810000"/>
            <a:chOff x="910723" y="1508212"/>
            <a:chExt cx="251660" cy="350166"/>
          </a:xfrm>
          <a:solidFill>
            <a:schemeClr val="bg1"/>
          </a:solidFill>
        </p:grpSpPr>
        <p:sp>
          <p:nvSpPr>
            <p:cNvPr id="44" name="Google Shape;10016;p78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5" name="Google Shape;10017;p78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6" name="Google Shape;10018;p78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7" name="Google Shape;10019;p78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9" name="Google Shape;10020;p78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0" name="Google Shape;10021;p78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1" name="Google Shape;10022;p78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2" name="Google Shape;10023;p78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3" name="Google Shape;10024;p78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4" name="Google Shape;10025;p78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5" name="Google Shape;10026;p78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6" name="Google Shape;10027;p78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7" name="Google Shape;10028;p78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8" name="Google Shape;10029;p78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9" name="Google Shape;10030;p78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0" name="Google Shape;10031;p78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1" name="Google Shape;10032;p78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sp>
        <p:nvSpPr>
          <p:cNvPr id="62" name="Google Shape;11228;p79"/>
          <p:cNvSpPr/>
          <p:nvPr/>
        </p:nvSpPr>
        <p:spPr>
          <a:xfrm>
            <a:off x="407589" y="3176767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78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0" name="Заголовок 3">
            <a:extLst>
              <a:ext uri="{FF2B5EF4-FFF2-40B4-BE49-F238E27FC236}">
                <a16:creationId xmlns:a16="http://schemas.microsoft.com/office/drawing/2014/main" id="{00DD9DEF-A4A6-4A44-9EBA-92AA6A6F97CD}"/>
              </a:ext>
            </a:extLst>
          </p:cNvPr>
          <p:cNvSpPr txBox="1">
            <a:spLocks/>
          </p:cNvSpPr>
          <p:nvPr/>
        </p:nvSpPr>
        <p:spPr>
          <a:xfrm>
            <a:off x="901015" y="148310"/>
            <a:ext cx="7082621" cy="5315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Преимущества проекта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0993AD8-062E-4052-B8FF-61EA75B46FC5}"/>
              </a:ext>
            </a:extLst>
          </p:cNvPr>
          <p:cNvSpPr/>
          <p:nvPr/>
        </p:nvSpPr>
        <p:spPr>
          <a:xfrm>
            <a:off x="287366" y="-23004"/>
            <a:ext cx="551719" cy="655435"/>
          </a:xfrm>
          <a:prstGeom prst="rect">
            <a:avLst/>
          </a:prstGeom>
          <a:solidFill>
            <a:srgbClr val="EFEEE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62AD48-0F53-44AB-BFAC-198EE78A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741" y="277157"/>
            <a:ext cx="285335" cy="333425"/>
          </a:xfrm>
        </p:spPr>
        <p:txBody>
          <a:bodyPr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CCCFB-7317-4133-92AD-5A4B27B57254}" type="slidenum">
              <a:rPr kumimoji="0" lang="ru-RU" sz="1500" b="0" i="0" u="none" strike="noStrike" kern="0" cap="none" spc="0" normalizeH="0" baseline="0" noProof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sym typeface="Helvetica Neue Light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Bahnschrift SemiLight Condensed" panose="020B0502040204020203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454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923926" y="134633"/>
            <a:ext cx="3637442" cy="5315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Helvetica Neue"/>
              </a:rPr>
              <a:t>Проблематика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6A213A1-1A5E-4629-8E3E-746551E3143A}"/>
              </a:ext>
            </a:extLst>
          </p:cNvPr>
          <p:cNvSpPr/>
          <p:nvPr/>
        </p:nvSpPr>
        <p:spPr>
          <a:xfrm>
            <a:off x="278606" y="1014920"/>
            <a:ext cx="2700000" cy="481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F952269-A1F0-4A3D-A6DA-1DD818523256}"/>
              </a:ext>
            </a:extLst>
          </p:cNvPr>
          <p:cNvSpPr/>
          <p:nvPr/>
        </p:nvSpPr>
        <p:spPr>
          <a:xfrm>
            <a:off x="3228251" y="1015938"/>
            <a:ext cx="2754000" cy="481622"/>
          </a:xfrm>
          <a:prstGeom prst="rect">
            <a:avLst/>
          </a:prstGeom>
          <a:solidFill>
            <a:srgbClr val="DD1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>
              <a:ln>
                <a:noFill/>
              </a:ln>
              <a:solidFill>
                <a:srgbClr val="004E9E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A8F9D5E-5451-4D9D-A009-2C8CF89D045C}"/>
              </a:ext>
            </a:extLst>
          </p:cNvPr>
          <p:cNvSpPr/>
          <p:nvPr/>
        </p:nvSpPr>
        <p:spPr>
          <a:xfrm>
            <a:off x="1872373" y="1014920"/>
            <a:ext cx="1278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людей с ограничениями </a:t>
            </a:r>
          </a:p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по слуху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7809DBA-256C-4171-AD96-006AC97F908B}"/>
              </a:ext>
            </a:extLst>
          </p:cNvPr>
          <p:cNvSpPr/>
          <p:nvPr/>
        </p:nvSpPr>
        <p:spPr>
          <a:xfrm>
            <a:off x="902632" y="977186"/>
            <a:ext cx="12171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  <a:sym typeface="Helvetica Neue"/>
              </a:rPr>
              <a:t>13 млн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A3A684C-61AE-4133-9528-7948CFF6F8DC}"/>
              </a:ext>
            </a:extLst>
          </p:cNvPr>
          <p:cNvSpPr/>
          <p:nvPr/>
        </p:nvSpPr>
        <p:spPr>
          <a:xfrm>
            <a:off x="3788630" y="977186"/>
            <a:ext cx="1212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  <a:sym typeface="Helvetica Neue"/>
              </a:rPr>
              <a:t>5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  <a:sym typeface="Helvetica Neue"/>
              </a:rPr>
              <a:t>,2 </a:t>
            </a: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  <a:sym typeface="Helvetica Neue"/>
              </a:rPr>
              <a:t>млн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2DAB2EB-A44D-4A77-8A60-2C469999E512}"/>
              </a:ext>
            </a:extLst>
          </p:cNvPr>
          <p:cNvSpPr/>
          <p:nvPr/>
        </p:nvSpPr>
        <p:spPr>
          <a:xfrm>
            <a:off x="4905425" y="1026624"/>
            <a:ext cx="9212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AF7E6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людей пожилого</a:t>
            </a:r>
          </a:p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AF7E6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возраста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93B0E1C-B551-4DC7-84E9-DEF3131F30A9}"/>
              </a:ext>
            </a:extLst>
          </p:cNvPr>
          <p:cNvSpPr/>
          <p:nvPr/>
        </p:nvSpPr>
        <p:spPr>
          <a:xfrm>
            <a:off x="6193844" y="1014920"/>
            <a:ext cx="2700000" cy="481622"/>
          </a:xfrm>
          <a:prstGeom prst="rect">
            <a:avLst/>
          </a:prstGeom>
          <a:solidFill>
            <a:srgbClr val="315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627A8F-49FD-4134-B147-18FE812DB19B}"/>
              </a:ext>
            </a:extLst>
          </p:cNvPr>
          <p:cNvSpPr/>
          <p:nvPr/>
        </p:nvSpPr>
        <p:spPr>
          <a:xfrm>
            <a:off x="7636937" y="1230110"/>
            <a:ext cx="8437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дети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E6AB481-FACA-4D0F-85BB-7234A921C351}"/>
              </a:ext>
            </a:extLst>
          </p:cNvPr>
          <p:cNvSpPr/>
          <p:nvPr/>
        </p:nvSpPr>
        <p:spPr>
          <a:xfrm>
            <a:off x="6808331" y="995755"/>
            <a:ext cx="12171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  <a:sym typeface="Helvetica Neue"/>
              </a:rPr>
              <a:t>1 млн</a:t>
            </a:r>
          </a:p>
        </p:txBody>
      </p:sp>
      <p:grpSp>
        <p:nvGrpSpPr>
          <p:cNvPr id="64" name="Google Shape;9871;p77">
            <a:extLst>
              <a:ext uri="{FF2B5EF4-FFF2-40B4-BE49-F238E27FC236}">
                <a16:creationId xmlns:a16="http://schemas.microsoft.com/office/drawing/2014/main" id="{DE37632B-B079-4E0A-A41C-D9585E7CA4E5}"/>
              </a:ext>
            </a:extLst>
          </p:cNvPr>
          <p:cNvGrpSpPr/>
          <p:nvPr/>
        </p:nvGrpSpPr>
        <p:grpSpPr>
          <a:xfrm>
            <a:off x="6348779" y="1081379"/>
            <a:ext cx="405000" cy="351000"/>
            <a:chOff x="3042703" y="1529137"/>
            <a:chExt cx="411535" cy="315587"/>
          </a:xfrm>
          <a:solidFill>
            <a:schemeClr val="bg1"/>
          </a:solidFill>
        </p:grpSpPr>
        <p:sp>
          <p:nvSpPr>
            <p:cNvPr id="65" name="Google Shape;9872;p77">
              <a:extLst>
                <a:ext uri="{FF2B5EF4-FFF2-40B4-BE49-F238E27FC236}">
                  <a16:creationId xmlns:a16="http://schemas.microsoft.com/office/drawing/2014/main" id="{E425927B-1200-432E-B6F3-A99B81D14200}"/>
                </a:ext>
              </a:extLst>
            </p:cNvPr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6" name="Google Shape;9873;p77">
              <a:extLst>
                <a:ext uri="{FF2B5EF4-FFF2-40B4-BE49-F238E27FC236}">
                  <a16:creationId xmlns:a16="http://schemas.microsoft.com/office/drawing/2014/main" id="{88C0056C-8414-44AE-B2E0-3BBC27904C76}"/>
                </a:ext>
              </a:extLst>
            </p:cNvPr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7" name="Google Shape;9874;p77">
              <a:extLst>
                <a:ext uri="{FF2B5EF4-FFF2-40B4-BE49-F238E27FC236}">
                  <a16:creationId xmlns:a16="http://schemas.microsoft.com/office/drawing/2014/main" id="{E5610DAC-F1FE-4D74-B3AB-254EED90EFCF}"/>
                </a:ext>
              </a:extLst>
            </p:cNvPr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8" name="Google Shape;9875;p77">
              <a:extLst>
                <a:ext uri="{FF2B5EF4-FFF2-40B4-BE49-F238E27FC236}">
                  <a16:creationId xmlns:a16="http://schemas.microsoft.com/office/drawing/2014/main" id="{2D0A1B35-493F-447B-A864-925273A1F4FC}"/>
                </a:ext>
              </a:extLst>
            </p:cNvPr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9" name="Google Shape;9876;p77">
              <a:extLst>
                <a:ext uri="{FF2B5EF4-FFF2-40B4-BE49-F238E27FC236}">
                  <a16:creationId xmlns:a16="http://schemas.microsoft.com/office/drawing/2014/main" id="{D69B263B-9AD2-47D4-A230-F9E4444FB585}"/>
                </a:ext>
              </a:extLst>
            </p:cNvPr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0" name="Google Shape;9877;p77">
              <a:extLst>
                <a:ext uri="{FF2B5EF4-FFF2-40B4-BE49-F238E27FC236}">
                  <a16:creationId xmlns:a16="http://schemas.microsoft.com/office/drawing/2014/main" id="{B70A3BF8-798D-4C95-8590-DB92D2C5DB5F}"/>
                </a:ext>
              </a:extLst>
            </p:cNvPr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1" name="Google Shape;9878;p77">
              <a:extLst>
                <a:ext uri="{FF2B5EF4-FFF2-40B4-BE49-F238E27FC236}">
                  <a16:creationId xmlns:a16="http://schemas.microsoft.com/office/drawing/2014/main" id="{C7B152D3-F4F9-4038-85BA-E3E6AC74ECA3}"/>
                </a:ext>
              </a:extLst>
            </p:cNvPr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2" name="Google Shape;9879;p77">
              <a:extLst>
                <a:ext uri="{FF2B5EF4-FFF2-40B4-BE49-F238E27FC236}">
                  <a16:creationId xmlns:a16="http://schemas.microsoft.com/office/drawing/2014/main" id="{151DE4FE-9D5F-471D-8549-EEEC5C8E7E04}"/>
                </a:ext>
              </a:extLst>
            </p:cNvPr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3" name="Google Shape;9880;p77">
              <a:extLst>
                <a:ext uri="{FF2B5EF4-FFF2-40B4-BE49-F238E27FC236}">
                  <a16:creationId xmlns:a16="http://schemas.microsoft.com/office/drawing/2014/main" id="{38E160BD-6F27-4C6A-B6B1-033DB4BA3444}"/>
                </a:ext>
              </a:extLst>
            </p:cNvPr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4" name="Google Shape;9881;p77">
              <a:extLst>
                <a:ext uri="{FF2B5EF4-FFF2-40B4-BE49-F238E27FC236}">
                  <a16:creationId xmlns:a16="http://schemas.microsoft.com/office/drawing/2014/main" id="{9C03BB25-4BEC-4521-B725-985CFC733672}"/>
                </a:ext>
              </a:extLst>
            </p:cNvPr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grpSp>
        <p:nvGrpSpPr>
          <p:cNvPr id="75" name="Google Shape;10578;p78">
            <a:extLst>
              <a:ext uri="{FF2B5EF4-FFF2-40B4-BE49-F238E27FC236}">
                <a16:creationId xmlns:a16="http://schemas.microsoft.com/office/drawing/2014/main" id="{07F6D8DF-1080-45F3-9C3C-14F21AB76F99}"/>
              </a:ext>
            </a:extLst>
          </p:cNvPr>
          <p:cNvGrpSpPr/>
          <p:nvPr/>
        </p:nvGrpSpPr>
        <p:grpSpPr>
          <a:xfrm>
            <a:off x="3333170" y="1081379"/>
            <a:ext cx="405000" cy="351000"/>
            <a:chOff x="848978" y="4297637"/>
            <a:chExt cx="377824" cy="324418"/>
          </a:xfrm>
          <a:solidFill>
            <a:schemeClr val="bg1"/>
          </a:solidFill>
        </p:grpSpPr>
        <p:sp>
          <p:nvSpPr>
            <p:cNvPr id="76" name="Google Shape;10579;p78">
              <a:extLst>
                <a:ext uri="{FF2B5EF4-FFF2-40B4-BE49-F238E27FC236}">
                  <a16:creationId xmlns:a16="http://schemas.microsoft.com/office/drawing/2014/main" id="{51A40B16-7EA1-41DB-9886-9B47A94B06D0}"/>
                </a:ext>
              </a:extLst>
            </p:cNvPr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7" name="Google Shape;10580;p78">
              <a:extLst>
                <a:ext uri="{FF2B5EF4-FFF2-40B4-BE49-F238E27FC236}">
                  <a16:creationId xmlns:a16="http://schemas.microsoft.com/office/drawing/2014/main" id="{BAC1227D-3CD1-405C-8B7D-42B1C46A4E63}"/>
                </a:ext>
              </a:extLst>
            </p:cNvPr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sp>
        <p:nvSpPr>
          <p:cNvPr id="130" name="TextBox 1">
            <a:extLst>
              <a:ext uri="{FF2B5EF4-FFF2-40B4-BE49-F238E27FC236}">
                <a16:creationId xmlns:a16="http://schemas.microsoft.com/office/drawing/2014/main" id="{F09D14E4-A1FC-489D-A42B-262029007757}"/>
              </a:ext>
            </a:extLst>
          </p:cNvPr>
          <p:cNvSpPr txBox="1"/>
          <p:nvPr/>
        </p:nvSpPr>
        <p:spPr>
          <a:xfrm>
            <a:off x="212743" y="1837955"/>
            <a:ext cx="2765863" cy="17498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cs typeface="Arial" panose="020B0604020202020204" pitchFamily="34" charset="0"/>
                <a:sym typeface="Helvetica Neue"/>
              </a:rPr>
              <a:t>Все процессуальные документы, все юридически важные документы составляются в текстовом формате. </a:t>
            </a:r>
            <a:r>
              <a:rPr lang="ru-RU" sz="1200" b="0" dirty="0">
                <a:cs typeface="Arial" panose="020B0604020202020204" pitchFamily="34" charset="0"/>
              </a:rPr>
              <a:t>Слова, а также юридические </a:t>
            </a:r>
            <a:r>
              <a:rPr lang="ru-RU" sz="1200" b="0" dirty="0" smtClean="0">
                <a:cs typeface="Arial" panose="020B0604020202020204" pitchFamily="34" charset="0"/>
              </a:rPr>
              <a:t>термины, </a:t>
            </a:r>
            <a:r>
              <a:rPr lang="ru-RU" sz="1200" b="0" dirty="0">
                <a:cs typeface="Arial" panose="020B0604020202020204" pitchFamily="34" charset="0"/>
              </a:rPr>
              <a:t>которые употребляются в документах и отсутствуют в ежедневной речи и в общении лиц с </a:t>
            </a:r>
            <a:r>
              <a:rPr lang="ru-RU" sz="1200" b="0" dirty="0" smtClean="0">
                <a:cs typeface="Arial" panose="020B0604020202020204" pitchFamily="34" charset="0"/>
              </a:rPr>
              <a:t>ОВЗ, </a:t>
            </a:r>
            <a:r>
              <a:rPr lang="ru-RU" sz="1200" b="0" dirty="0">
                <a:cs typeface="Arial" panose="020B0604020202020204" pitchFamily="34" charset="0"/>
              </a:rPr>
              <a:t>им не знакомы и не </a:t>
            </a:r>
            <a:r>
              <a:rPr lang="ru-RU" sz="1200" b="0" dirty="0" smtClean="0">
                <a:cs typeface="Arial" panose="020B0604020202020204" pitchFamily="34" charset="0"/>
              </a:rPr>
              <a:t>понятны.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0993AD8-062E-4052-B8FF-61EA75B46FC5}"/>
              </a:ext>
            </a:extLst>
          </p:cNvPr>
          <p:cNvSpPr/>
          <p:nvPr/>
        </p:nvSpPr>
        <p:spPr>
          <a:xfrm>
            <a:off x="283586" y="-22122"/>
            <a:ext cx="551719" cy="655435"/>
          </a:xfrm>
          <a:prstGeom prst="rect">
            <a:avLst/>
          </a:prstGeom>
          <a:solidFill>
            <a:srgbClr val="EFEEE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58" name="Номер слайда 1">
            <a:extLst>
              <a:ext uri="{FF2B5EF4-FFF2-40B4-BE49-F238E27FC236}">
                <a16:creationId xmlns:a16="http://schemas.microsoft.com/office/drawing/2014/main" id="{5E01C1B5-B105-4122-8A93-5FEFA1B6572D}"/>
              </a:ext>
            </a:extLst>
          </p:cNvPr>
          <p:cNvSpPr txBox="1">
            <a:spLocks/>
          </p:cNvSpPr>
          <p:nvPr/>
        </p:nvSpPr>
        <p:spPr>
          <a:xfrm>
            <a:off x="283136" y="277157"/>
            <a:ext cx="5521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CCCFB-7317-4133-92AD-5A4B27B57254}" type="slidenum"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sym typeface="Helvetica Neu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Tx/>
              <a:latin typeface="Bahnschrift SemiLight Condensed" panose="020B0502040204020203" pitchFamily="34" charset="0"/>
              <a:sym typeface="Helvetica Neue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6216758" y="1873461"/>
            <a:ext cx="2677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Инвалиды детства по слуху имеют свои особенности развития и социальной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адаптации, которые связаны не только с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трудностями  в коммуникациях,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но и с замедленным развитием других функций опосредовано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связанных со слухом, таких как чтение и письмо. </a:t>
            </a:r>
          </a:p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Arial" panose="020B0604020202020204" pitchFamily="34" charset="0"/>
                <a:sym typeface="Helvetica Neue"/>
              </a:rPr>
              <a:t>Уровень грамотности, в частности уровень знаний письменного русского языка, у инвалидов по слуху является значительно ниже, чем у слышащего человека.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53141" y="3668286"/>
            <a:ext cx="172102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oogle Shape;10664;p78">
            <a:extLst>
              <a:ext uri="{FF2B5EF4-FFF2-40B4-BE49-F238E27FC236}">
                <a16:creationId xmlns:a16="http://schemas.microsoft.com/office/drawing/2014/main" id="{66B4A6B6-957B-40DD-B8D6-B2D4D7122772}"/>
              </a:ext>
            </a:extLst>
          </p:cNvPr>
          <p:cNvGrpSpPr/>
          <p:nvPr/>
        </p:nvGrpSpPr>
        <p:grpSpPr>
          <a:xfrm>
            <a:off x="364141" y="1064282"/>
            <a:ext cx="378000" cy="378000"/>
            <a:chOff x="4890434" y="4287389"/>
            <a:chExt cx="345997" cy="346029"/>
          </a:xfrm>
          <a:solidFill>
            <a:schemeClr val="bg1"/>
          </a:solidFill>
        </p:grpSpPr>
        <p:sp>
          <p:nvSpPr>
            <p:cNvPr id="48" name="Google Shape;10665;p78">
              <a:extLst>
                <a:ext uri="{FF2B5EF4-FFF2-40B4-BE49-F238E27FC236}">
                  <a16:creationId xmlns:a16="http://schemas.microsoft.com/office/drawing/2014/main" id="{2F99E8E3-B4BB-4A9B-95DC-63AC91731BDE}"/>
                </a:ext>
              </a:extLst>
            </p:cNvPr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49" name="Google Shape;10666;p78">
              <a:extLst>
                <a:ext uri="{FF2B5EF4-FFF2-40B4-BE49-F238E27FC236}">
                  <a16:creationId xmlns:a16="http://schemas.microsoft.com/office/drawing/2014/main" id="{4EA859B4-6E36-47C7-8ED2-05E02057D7BA}"/>
                </a:ext>
              </a:extLst>
            </p:cNvPr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50" name="Google Shape;10667;p78">
              <a:extLst>
                <a:ext uri="{FF2B5EF4-FFF2-40B4-BE49-F238E27FC236}">
                  <a16:creationId xmlns:a16="http://schemas.microsoft.com/office/drawing/2014/main" id="{329CAFF8-C7A8-454A-A3C3-2C65918835BF}"/>
                </a:ext>
              </a:extLst>
            </p:cNvPr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8" name="Google Shape;10668;p78">
              <a:extLst>
                <a:ext uri="{FF2B5EF4-FFF2-40B4-BE49-F238E27FC236}">
                  <a16:creationId xmlns:a16="http://schemas.microsoft.com/office/drawing/2014/main" id="{AF53DFBF-AC4E-41D6-AB92-6CDAE638CB1A}"/>
                </a:ext>
              </a:extLst>
            </p:cNvPr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9" name="Google Shape;10669;p78">
              <a:extLst>
                <a:ext uri="{FF2B5EF4-FFF2-40B4-BE49-F238E27FC236}">
                  <a16:creationId xmlns:a16="http://schemas.microsoft.com/office/drawing/2014/main" id="{5348E73D-1DBE-4B28-A844-86BD0E5A31A6}"/>
                </a:ext>
              </a:extLst>
            </p:cNvPr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88" name="Google Shape;10670;p78">
              <a:extLst>
                <a:ext uri="{FF2B5EF4-FFF2-40B4-BE49-F238E27FC236}">
                  <a16:creationId xmlns:a16="http://schemas.microsoft.com/office/drawing/2014/main" id="{FE09E522-0D06-4087-824D-D7E8F5890ACB}"/>
                </a:ext>
              </a:extLst>
            </p:cNvPr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89" name="Google Shape;10671;p78">
              <a:extLst>
                <a:ext uri="{FF2B5EF4-FFF2-40B4-BE49-F238E27FC236}">
                  <a16:creationId xmlns:a16="http://schemas.microsoft.com/office/drawing/2014/main" id="{2A176370-5272-4675-A5DE-31419BB5A389}"/>
                </a:ext>
              </a:extLst>
            </p:cNvPr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7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28251" y="1860492"/>
            <a:ext cx="275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Банки и другие коммерческие структуры почти не предоставляют информацию на русском жестовом языке. </a:t>
            </a:r>
          </a:p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just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Злоумышленники пользуются незнанием глухих, а незнание порождает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доверчивость.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3700854" y="3495486"/>
            <a:ext cx="1721027" cy="1"/>
          </a:xfrm>
          <a:prstGeom prst="line">
            <a:avLst/>
          </a:prstGeom>
          <a:ln w="19050">
            <a:solidFill>
              <a:srgbClr val="DD1C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759617" y="4610638"/>
            <a:ext cx="1721027" cy="1"/>
          </a:xfrm>
          <a:prstGeom prst="line">
            <a:avLst/>
          </a:prstGeom>
          <a:ln w="19050">
            <a:solidFill>
              <a:srgbClr val="315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4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993AD8-062E-4052-B8FF-61EA75B46FC5}"/>
              </a:ext>
            </a:extLst>
          </p:cNvPr>
          <p:cNvSpPr/>
          <p:nvPr/>
        </p:nvSpPr>
        <p:spPr>
          <a:xfrm>
            <a:off x="316769" y="-22122"/>
            <a:ext cx="551719" cy="835669"/>
          </a:xfrm>
          <a:prstGeom prst="rect">
            <a:avLst/>
          </a:prstGeom>
          <a:solidFill>
            <a:srgbClr val="EFEEE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 hangingPunct="1">
              <a:defRPr/>
            </a:pPr>
            <a:endParaRPr lang="ru-RU" sz="1350" b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49960" y="279324"/>
            <a:ext cx="285335" cy="333425"/>
          </a:xfrm>
        </p:spPr>
        <p:txBody>
          <a:bodyPr/>
          <a:lstStyle/>
          <a:p>
            <a:pPr defTabSz="685800" hangingPunct="1">
              <a:defRPr/>
            </a:pPr>
            <a:fld id="{197CCCFB-7317-4133-92AD-5A4B27B57254}" type="slidenum">
              <a:rPr lang="ru-RU" sz="1500" kern="1200">
                <a:solidFill>
                  <a:srgbClr val="F5F5F5">
                    <a:lumMod val="10000"/>
                  </a:srgbClr>
                </a:solidFill>
                <a:latin typeface="Bahnschrift SemiLight Condensed" panose="020B0502040204020203" pitchFamily="34" charset="0"/>
                <a:ea typeface="+mn-ea"/>
                <a:cs typeface="+mn-cs"/>
              </a:rPr>
              <a:pPr defTabSz="685800" hangingPunct="1">
                <a:defRPr/>
              </a:pPr>
              <a:t>5</a:t>
            </a:fld>
            <a:endParaRPr lang="ru-RU" sz="1500" kern="1200" dirty="0">
              <a:solidFill>
                <a:srgbClr val="F5F5F5">
                  <a:lumMod val="10000"/>
                </a:srgbClr>
              </a:solidFill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1A7B6F4-A916-40DC-AEC8-F946D7C7151A}"/>
              </a:ext>
            </a:extLst>
          </p:cNvPr>
          <p:cNvSpPr txBox="1">
            <a:spLocks/>
          </p:cNvSpPr>
          <p:nvPr/>
        </p:nvSpPr>
        <p:spPr>
          <a:xfrm>
            <a:off x="907541" y="363998"/>
            <a:ext cx="7424168" cy="5315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ru-RU" sz="2250" dirty="0">
                <a:solidFill>
                  <a:srgbClr val="F5F5F5">
                    <a:lumMod val="10000"/>
                  </a:srgbClr>
                </a:solidFill>
                <a:latin typeface="Arial Narrow"/>
              </a:rPr>
              <a:t>Ознакомиться с видеороликами можно по </a:t>
            </a:r>
            <a:r>
              <a:rPr lang="en-US" sz="2250" dirty="0">
                <a:solidFill>
                  <a:srgbClr val="F5F5F5">
                    <a:lumMod val="10000"/>
                  </a:srgbClr>
                </a:solidFill>
                <a:latin typeface="Arial Narrow"/>
              </a:rPr>
              <a:t>QR </a:t>
            </a:r>
            <a:r>
              <a:rPr lang="ru-RU" sz="2250" dirty="0" smtClean="0">
                <a:solidFill>
                  <a:srgbClr val="F5F5F5">
                    <a:lumMod val="10000"/>
                  </a:srgbClr>
                </a:solidFill>
                <a:latin typeface="Arial Narrow"/>
              </a:rPr>
              <a:t>ниже</a:t>
            </a:r>
            <a:r>
              <a:rPr lang="en-US" sz="2250" dirty="0">
                <a:solidFill>
                  <a:srgbClr val="F5F5F5">
                    <a:lumMod val="10000"/>
                  </a:srgbClr>
                </a:solidFill>
                <a:latin typeface="Arial Narrow"/>
              </a:rPr>
              <a:t>:</a:t>
            </a:r>
            <a:endParaRPr lang="ru-RU" sz="2250" dirty="0">
              <a:solidFill>
                <a:srgbClr val="F5F5F5">
                  <a:lumMod val="10000"/>
                </a:srgbClr>
              </a:solidFill>
              <a:latin typeface="Arial Narrow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7809DBA-256C-4171-AD96-006AC97F908B}"/>
              </a:ext>
            </a:extLst>
          </p:cNvPr>
          <p:cNvSpPr/>
          <p:nvPr/>
        </p:nvSpPr>
        <p:spPr>
          <a:xfrm>
            <a:off x="2779162" y="2521938"/>
            <a:ext cx="121718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hangingPunct="1">
              <a:defRPr/>
            </a:pPr>
            <a:r>
              <a:rPr lang="en-US" sz="2625" b="0" kern="1200" dirty="0">
                <a:solidFill>
                  <a:srgbClr val="FFFFFF"/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11</a:t>
            </a:r>
            <a:endParaRPr lang="ru-RU" sz="2625" b="0" kern="1200" dirty="0">
              <a:solidFill>
                <a:srgbClr val="FFFFFF"/>
              </a:solidFill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E6AB481-FACA-4D0F-85BB-7234A921C351}"/>
              </a:ext>
            </a:extLst>
          </p:cNvPr>
          <p:cNvSpPr/>
          <p:nvPr/>
        </p:nvSpPr>
        <p:spPr>
          <a:xfrm>
            <a:off x="2779163" y="1363548"/>
            <a:ext cx="121718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hangingPunct="1">
              <a:defRPr/>
            </a:pPr>
            <a:r>
              <a:rPr lang="ru-RU" sz="2625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11</a:t>
            </a:r>
            <a:endParaRPr lang="ru-RU" sz="2625" b="0" kern="1200" dirty="0">
              <a:solidFill>
                <a:srgbClr val="FFFFFF"/>
              </a:solidFill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51" name="Google Shape;9871;p77">
            <a:extLst>
              <a:ext uri="{FF2B5EF4-FFF2-40B4-BE49-F238E27FC236}">
                <a16:creationId xmlns:a16="http://schemas.microsoft.com/office/drawing/2014/main" id="{DE37632B-B079-4E0A-A41C-D9585E7CA4E5}"/>
              </a:ext>
            </a:extLst>
          </p:cNvPr>
          <p:cNvGrpSpPr/>
          <p:nvPr/>
        </p:nvGrpSpPr>
        <p:grpSpPr>
          <a:xfrm>
            <a:off x="2335283" y="1503480"/>
            <a:ext cx="389813" cy="330567"/>
            <a:chOff x="3042703" y="1529137"/>
            <a:chExt cx="411535" cy="315587"/>
          </a:xfrm>
          <a:solidFill>
            <a:schemeClr val="bg1"/>
          </a:solidFill>
        </p:grpSpPr>
        <p:sp>
          <p:nvSpPr>
            <p:cNvPr id="52" name="Google Shape;9872;p77">
              <a:extLst>
                <a:ext uri="{FF2B5EF4-FFF2-40B4-BE49-F238E27FC236}">
                  <a16:creationId xmlns:a16="http://schemas.microsoft.com/office/drawing/2014/main" id="{E425927B-1200-432E-B6F3-A99B81D14200}"/>
                </a:ext>
              </a:extLst>
            </p:cNvPr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9873;p77">
              <a:extLst>
                <a:ext uri="{FF2B5EF4-FFF2-40B4-BE49-F238E27FC236}">
                  <a16:creationId xmlns:a16="http://schemas.microsoft.com/office/drawing/2014/main" id="{88C0056C-8414-44AE-B2E0-3BBC27904C76}"/>
                </a:ext>
              </a:extLst>
            </p:cNvPr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9874;p77">
              <a:extLst>
                <a:ext uri="{FF2B5EF4-FFF2-40B4-BE49-F238E27FC236}">
                  <a16:creationId xmlns:a16="http://schemas.microsoft.com/office/drawing/2014/main" id="{E5610DAC-F1FE-4D74-B3AB-254EED90EFCF}"/>
                </a:ext>
              </a:extLst>
            </p:cNvPr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9875;p77">
              <a:extLst>
                <a:ext uri="{FF2B5EF4-FFF2-40B4-BE49-F238E27FC236}">
                  <a16:creationId xmlns:a16="http://schemas.microsoft.com/office/drawing/2014/main" id="{2D0A1B35-493F-447B-A864-925273A1F4FC}"/>
                </a:ext>
              </a:extLst>
            </p:cNvPr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9876;p77">
              <a:extLst>
                <a:ext uri="{FF2B5EF4-FFF2-40B4-BE49-F238E27FC236}">
                  <a16:creationId xmlns:a16="http://schemas.microsoft.com/office/drawing/2014/main" id="{D69B263B-9AD2-47D4-A230-F9E4444FB585}"/>
                </a:ext>
              </a:extLst>
            </p:cNvPr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9877;p77">
              <a:extLst>
                <a:ext uri="{FF2B5EF4-FFF2-40B4-BE49-F238E27FC236}">
                  <a16:creationId xmlns:a16="http://schemas.microsoft.com/office/drawing/2014/main" id="{B70A3BF8-798D-4C95-8590-DB92D2C5DB5F}"/>
                </a:ext>
              </a:extLst>
            </p:cNvPr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9878;p77">
              <a:extLst>
                <a:ext uri="{FF2B5EF4-FFF2-40B4-BE49-F238E27FC236}">
                  <a16:creationId xmlns:a16="http://schemas.microsoft.com/office/drawing/2014/main" id="{C7B152D3-F4F9-4038-85BA-E3E6AC74ECA3}"/>
                </a:ext>
              </a:extLst>
            </p:cNvPr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9879;p77">
              <a:extLst>
                <a:ext uri="{FF2B5EF4-FFF2-40B4-BE49-F238E27FC236}">
                  <a16:creationId xmlns:a16="http://schemas.microsoft.com/office/drawing/2014/main" id="{151DE4FE-9D5F-471D-8549-EEEC5C8E7E04}"/>
                </a:ext>
              </a:extLst>
            </p:cNvPr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9880;p77">
              <a:extLst>
                <a:ext uri="{FF2B5EF4-FFF2-40B4-BE49-F238E27FC236}">
                  <a16:creationId xmlns:a16="http://schemas.microsoft.com/office/drawing/2014/main" id="{38E160BD-6F27-4C6A-B6B1-033DB4BA3444}"/>
                </a:ext>
              </a:extLst>
            </p:cNvPr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9881;p77">
              <a:extLst>
                <a:ext uri="{FF2B5EF4-FFF2-40B4-BE49-F238E27FC236}">
                  <a16:creationId xmlns:a16="http://schemas.microsoft.com/office/drawing/2014/main" id="{9C03BB25-4BEC-4521-B725-985CFC733672}"/>
                </a:ext>
              </a:extLst>
            </p:cNvPr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oogle Shape;10664;p78">
            <a:extLst>
              <a:ext uri="{FF2B5EF4-FFF2-40B4-BE49-F238E27FC236}">
                <a16:creationId xmlns:a16="http://schemas.microsoft.com/office/drawing/2014/main" id="{66B4A6B6-957B-40DD-B8D6-B2D4D7122772}"/>
              </a:ext>
            </a:extLst>
          </p:cNvPr>
          <p:cNvGrpSpPr/>
          <p:nvPr/>
        </p:nvGrpSpPr>
        <p:grpSpPr>
          <a:xfrm>
            <a:off x="360224" y="1479764"/>
            <a:ext cx="378000" cy="378000"/>
            <a:chOff x="4890434" y="4287389"/>
            <a:chExt cx="345997" cy="346029"/>
          </a:xfrm>
          <a:solidFill>
            <a:schemeClr val="bg1"/>
          </a:solidFill>
        </p:grpSpPr>
        <p:sp>
          <p:nvSpPr>
            <p:cNvPr id="63" name="Google Shape;10665;p78">
              <a:extLst>
                <a:ext uri="{FF2B5EF4-FFF2-40B4-BE49-F238E27FC236}">
                  <a16:creationId xmlns:a16="http://schemas.microsoft.com/office/drawing/2014/main" id="{2F99E8E3-B4BB-4A9B-95DC-63AC91731BDE}"/>
                </a:ext>
              </a:extLst>
            </p:cNvPr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10666;p78">
              <a:extLst>
                <a:ext uri="{FF2B5EF4-FFF2-40B4-BE49-F238E27FC236}">
                  <a16:creationId xmlns:a16="http://schemas.microsoft.com/office/drawing/2014/main" id="{4EA859B4-6E36-47C7-8ED2-05E02057D7BA}"/>
                </a:ext>
              </a:extLst>
            </p:cNvPr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 dirty="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10667;p78">
              <a:extLst>
                <a:ext uri="{FF2B5EF4-FFF2-40B4-BE49-F238E27FC236}">
                  <a16:creationId xmlns:a16="http://schemas.microsoft.com/office/drawing/2014/main" id="{329CAFF8-C7A8-454A-A3C3-2C65918835BF}"/>
                </a:ext>
              </a:extLst>
            </p:cNvPr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10668;p78">
              <a:extLst>
                <a:ext uri="{FF2B5EF4-FFF2-40B4-BE49-F238E27FC236}">
                  <a16:creationId xmlns:a16="http://schemas.microsoft.com/office/drawing/2014/main" id="{AF53DFBF-AC4E-41D6-AB92-6CDAE638CB1A}"/>
                </a:ext>
              </a:extLst>
            </p:cNvPr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10669;p78">
              <a:extLst>
                <a:ext uri="{FF2B5EF4-FFF2-40B4-BE49-F238E27FC236}">
                  <a16:creationId xmlns:a16="http://schemas.microsoft.com/office/drawing/2014/main" id="{5348E73D-1DBE-4B28-A844-86BD0E5A31A6}"/>
                </a:ext>
              </a:extLst>
            </p:cNvPr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10670;p78">
              <a:extLst>
                <a:ext uri="{FF2B5EF4-FFF2-40B4-BE49-F238E27FC236}">
                  <a16:creationId xmlns:a16="http://schemas.microsoft.com/office/drawing/2014/main" id="{FE09E522-0D06-4087-824D-D7E8F5890ACB}"/>
                </a:ext>
              </a:extLst>
            </p:cNvPr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10671;p78">
              <a:extLst>
                <a:ext uri="{FF2B5EF4-FFF2-40B4-BE49-F238E27FC236}">
                  <a16:creationId xmlns:a16="http://schemas.microsoft.com/office/drawing/2014/main" id="{2A176370-5272-4675-A5DE-31419BB5A389}"/>
                </a:ext>
              </a:extLst>
            </p:cNvPr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89" y="2604907"/>
            <a:ext cx="2093217" cy="2093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45" y="2675586"/>
            <a:ext cx="377985" cy="377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978131"/>
            <a:ext cx="2813736" cy="3772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272" y="1445179"/>
            <a:ext cx="1676545" cy="481626"/>
          </a:xfrm>
          <a:prstGeom prst="rect">
            <a:avLst/>
          </a:prstGeom>
        </p:spPr>
      </p:pic>
      <p:grpSp>
        <p:nvGrpSpPr>
          <p:cNvPr id="38" name="Google Shape;9871;p77">
            <a:extLst>
              <a:ext uri="{FF2B5EF4-FFF2-40B4-BE49-F238E27FC236}">
                <a16:creationId xmlns:a16="http://schemas.microsoft.com/office/drawing/2014/main" id="{DE37632B-B079-4E0A-A41C-D9585E7CA4E5}"/>
              </a:ext>
            </a:extLst>
          </p:cNvPr>
          <p:cNvGrpSpPr/>
          <p:nvPr/>
        </p:nvGrpSpPr>
        <p:grpSpPr>
          <a:xfrm>
            <a:off x="5129017" y="1529271"/>
            <a:ext cx="389813" cy="330567"/>
            <a:chOff x="3042703" y="1529137"/>
            <a:chExt cx="411535" cy="315587"/>
          </a:xfrm>
          <a:solidFill>
            <a:schemeClr val="bg1"/>
          </a:solidFill>
        </p:grpSpPr>
        <p:sp>
          <p:nvSpPr>
            <p:cNvPr id="39" name="Google Shape;9872;p77">
              <a:extLst>
                <a:ext uri="{FF2B5EF4-FFF2-40B4-BE49-F238E27FC236}">
                  <a16:creationId xmlns:a16="http://schemas.microsoft.com/office/drawing/2014/main" id="{E425927B-1200-432E-B6F3-A99B81D14200}"/>
                </a:ext>
              </a:extLst>
            </p:cNvPr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9873;p77">
              <a:extLst>
                <a:ext uri="{FF2B5EF4-FFF2-40B4-BE49-F238E27FC236}">
                  <a16:creationId xmlns:a16="http://schemas.microsoft.com/office/drawing/2014/main" id="{88C0056C-8414-44AE-B2E0-3BBC27904C76}"/>
                </a:ext>
              </a:extLst>
            </p:cNvPr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9874;p77">
              <a:extLst>
                <a:ext uri="{FF2B5EF4-FFF2-40B4-BE49-F238E27FC236}">
                  <a16:creationId xmlns:a16="http://schemas.microsoft.com/office/drawing/2014/main" id="{E5610DAC-F1FE-4D74-B3AB-254EED90EFCF}"/>
                </a:ext>
              </a:extLst>
            </p:cNvPr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9875;p77">
              <a:extLst>
                <a:ext uri="{FF2B5EF4-FFF2-40B4-BE49-F238E27FC236}">
                  <a16:creationId xmlns:a16="http://schemas.microsoft.com/office/drawing/2014/main" id="{2D0A1B35-493F-447B-A864-925273A1F4FC}"/>
                </a:ext>
              </a:extLst>
            </p:cNvPr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9876;p77">
              <a:extLst>
                <a:ext uri="{FF2B5EF4-FFF2-40B4-BE49-F238E27FC236}">
                  <a16:creationId xmlns:a16="http://schemas.microsoft.com/office/drawing/2014/main" id="{D69B263B-9AD2-47D4-A230-F9E4444FB585}"/>
                </a:ext>
              </a:extLst>
            </p:cNvPr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9877;p77">
              <a:extLst>
                <a:ext uri="{FF2B5EF4-FFF2-40B4-BE49-F238E27FC236}">
                  <a16:creationId xmlns:a16="http://schemas.microsoft.com/office/drawing/2014/main" id="{B70A3BF8-798D-4C95-8590-DB92D2C5DB5F}"/>
                </a:ext>
              </a:extLst>
            </p:cNvPr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9878;p77">
              <a:extLst>
                <a:ext uri="{FF2B5EF4-FFF2-40B4-BE49-F238E27FC236}">
                  <a16:creationId xmlns:a16="http://schemas.microsoft.com/office/drawing/2014/main" id="{C7B152D3-F4F9-4038-85BA-E3E6AC74ECA3}"/>
                </a:ext>
              </a:extLst>
            </p:cNvPr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9879;p77">
              <a:extLst>
                <a:ext uri="{FF2B5EF4-FFF2-40B4-BE49-F238E27FC236}">
                  <a16:creationId xmlns:a16="http://schemas.microsoft.com/office/drawing/2014/main" id="{151DE4FE-9D5F-471D-8549-EEEC5C8E7E04}"/>
                </a:ext>
              </a:extLst>
            </p:cNvPr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9880;p77">
              <a:extLst>
                <a:ext uri="{FF2B5EF4-FFF2-40B4-BE49-F238E27FC236}">
                  <a16:creationId xmlns:a16="http://schemas.microsoft.com/office/drawing/2014/main" id="{38E160BD-6F27-4C6A-B6B1-033DB4BA3444}"/>
                </a:ext>
              </a:extLst>
            </p:cNvPr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9881;p77">
              <a:extLst>
                <a:ext uri="{FF2B5EF4-FFF2-40B4-BE49-F238E27FC236}">
                  <a16:creationId xmlns:a16="http://schemas.microsoft.com/office/drawing/2014/main" id="{9C03BB25-4BEC-4521-B725-985CFC733672}"/>
                </a:ext>
              </a:extLst>
            </p:cNvPr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defTabSz="685800" hangingPunct="1">
                <a:defRPr/>
              </a:pPr>
              <a:endParaRPr sz="1350" b="0" kern="1200">
                <a:solidFill>
                  <a:srgbClr val="0F161A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BE6AB481-FACA-4D0F-85BB-7234A921C351}"/>
              </a:ext>
            </a:extLst>
          </p:cNvPr>
          <p:cNvSpPr/>
          <p:nvPr/>
        </p:nvSpPr>
        <p:spPr>
          <a:xfrm>
            <a:off x="5566783" y="1378810"/>
            <a:ext cx="121718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hangingPunct="1">
              <a:defRPr/>
            </a:pPr>
            <a:r>
              <a:rPr lang="ru-RU" sz="2625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11</a:t>
            </a:r>
            <a:endParaRPr lang="ru-RU" sz="2625" b="0" kern="1200" dirty="0">
              <a:solidFill>
                <a:srgbClr val="FFFFFF"/>
              </a:solidFill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E627A8F-49FD-4134-B147-18FE812DB19B}"/>
              </a:ext>
            </a:extLst>
          </p:cNvPr>
          <p:cNvSpPr/>
          <p:nvPr/>
        </p:nvSpPr>
        <p:spPr>
          <a:xfrm>
            <a:off x="5547442" y="1729141"/>
            <a:ext cx="13265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hangingPunct="1">
              <a:defRPr/>
            </a:pPr>
            <a:r>
              <a:rPr lang="ru-RU" sz="900" b="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э</a:t>
            </a:r>
            <a:r>
              <a:rPr lang="ru-RU" sz="900" b="0" kern="1200" dirty="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t>кспертов</a:t>
            </a:r>
            <a:endParaRPr lang="ru-RU" sz="900" b="0" kern="12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6A213A1-1A5E-4629-8E3E-746551E3143A}"/>
              </a:ext>
            </a:extLst>
          </p:cNvPr>
          <p:cNvSpPr/>
          <p:nvPr/>
        </p:nvSpPr>
        <p:spPr>
          <a:xfrm>
            <a:off x="5036524" y="2069493"/>
            <a:ext cx="1674000" cy="48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hangingPunct="1">
              <a:defRPr/>
            </a:pPr>
            <a:endParaRPr lang="ru-RU" sz="1350" b="0" kern="12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656" y="2110524"/>
            <a:ext cx="377985" cy="377985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7809DBA-256C-4171-AD96-006AC97F908B}"/>
              </a:ext>
            </a:extLst>
          </p:cNvPr>
          <p:cNvSpPr/>
          <p:nvPr/>
        </p:nvSpPr>
        <p:spPr>
          <a:xfrm>
            <a:off x="5602140" y="1965929"/>
            <a:ext cx="121718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hangingPunct="1">
              <a:defRPr/>
            </a:pPr>
            <a:r>
              <a:rPr lang="en-US" sz="2625" b="0" kern="1200" dirty="0">
                <a:solidFill>
                  <a:srgbClr val="FFFFFF"/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11</a:t>
            </a:r>
            <a:endParaRPr lang="ru-RU" sz="2625" b="0" kern="1200" dirty="0">
              <a:solidFill>
                <a:srgbClr val="FFFFFF"/>
              </a:solidFill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A8F9D5E-5451-4D9D-A009-2C8CF89D045C}"/>
              </a:ext>
            </a:extLst>
          </p:cNvPr>
          <p:cNvSpPr/>
          <p:nvPr/>
        </p:nvSpPr>
        <p:spPr>
          <a:xfrm>
            <a:off x="5589859" y="2346803"/>
            <a:ext cx="11769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hangingPunct="1">
              <a:defRPr/>
            </a:pPr>
            <a:r>
              <a:rPr lang="ru-RU" sz="900" b="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видеороликов</a:t>
            </a:r>
            <a:endParaRPr lang="ru-RU" sz="900" b="0" kern="12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74" y="237176"/>
            <a:ext cx="7789470" cy="45114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60942"/>
            <a:ext cx="5915025" cy="5300437"/>
          </a:xfrm>
          <a:custGeom>
            <a:avLst/>
            <a:gdLst>
              <a:gd name="connsiteX0" fmla="*/ 0 w 6493032"/>
              <a:gd name="connsiteY0" fmla="*/ 0 h 6870701"/>
              <a:gd name="connsiteX1" fmla="*/ 6493032 w 6493032"/>
              <a:gd name="connsiteY1" fmla="*/ 0 h 6870701"/>
              <a:gd name="connsiteX2" fmla="*/ 6493032 w 6493032"/>
              <a:gd name="connsiteY2" fmla="*/ 6870701 h 6870701"/>
              <a:gd name="connsiteX3" fmla="*/ 0 w 6493032"/>
              <a:gd name="connsiteY3" fmla="*/ 6870701 h 6870701"/>
              <a:gd name="connsiteX4" fmla="*/ 0 w 6493032"/>
              <a:gd name="connsiteY4" fmla="*/ 0 h 6870701"/>
              <a:gd name="connsiteX0" fmla="*/ 0 w 6493032"/>
              <a:gd name="connsiteY0" fmla="*/ 0 h 6870701"/>
              <a:gd name="connsiteX1" fmla="*/ 6493032 w 6493032"/>
              <a:gd name="connsiteY1" fmla="*/ 0 h 6870701"/>
              <a:gd name="connsiteX2" fmla="*/ 6493032 w 6493032"/>
              <a:gd name="connsiteY2" fmla="*/ 6870701 h 6870701"/>
              <a:gd name="connsiteX3" fmla="*/ 4140200 w 6493032"/>
              <a:gd name="connsiteY3" fmla="*/ 6858001 h 6870701"/>
              <a:gd name="connsiteX4" fmla="*/ 0 w 6493032"/>
              <a:gd name="connsiteY4" fmla="*/ 6870701 h 6870701"/>
              <a:gd name="connsiteX5" fmla="*/ 0 w 6493032"/>
              <a:gd name="connsiteY5" fmla="*/ 0 h 6870701"/>
              <a:gd name="connsiteX0" fmla="*/ 0 w 6493032"/>
              <a:gd name="connsiteY0" fmla="*/ 0 h 6870701"/>
              <a:gd name="connsiteX1" fmla="*/ 6493032 w 6493032"/>
              <a:gd name="connsiteY1" fmla="*/ 0 h 6870701"/>
              <a:gd name="connsiteX2" fmla="*/ 4140200 w 6493032"/>
              <a:gd name="connsiteY2" fmla="*/ 6858001 h 6870701"/>
              <a:gd name="connsiteX3" fmla="*/ 0 w 6493032"/>
              <a:gd name="connsiteY3" fmla="*/ 6870701 h 6870701"/>
              <a:gd name="connsiteX4" fmla="*/ 0 w 6493032"/>
              <a:gd name="connsiteY4" fmla="*/ 0 h 6870701"/>
              <a:gd name="connsiteX0" fmla="*/ 0 w 6366032"/>
              <a:gd name="connsiteY0" fmla="*/ 0 h 6870701"/>
              <a:gd name="connsiteX1" fmla="*/ 6366032 w 6366032"/>
              <a:gd name="connsiteY1" fmla="*/ 12700 h 6870701"/>
              <a:gd name="connsiteX2" fmla="*/ 4140200 w 6366032"/>
              <a:gd name="connsiteY2" fmla="*/ 6858001 h 6870701"/>
              <a:gd name="connsiteX3" fmla="*/ 0 w 6366032"/>
              <a:gd name="connsiteY3" fmla="*/ 6870701 h 6870701"/>
              <a:gd name="connsiteX4" fmla="*/ 0 w 6366032"/>
              <a:gd name="connsiteY4" fmla="*/ 0 h 6870701"/>
              <a:gd name="connsiteX0" fmla="*/ 0 w 6366032"/>
              <a:gd name="connsiteY0" fmla="*/ 0 h 6870701"/>
              <a:gd name="connsiteX1" fmla="*/ 6366032 w 6366032"/>
              <a:gd name="connsiteY1" fmla="*/ 12700 h 6870701"/>
              <a:gd name="connsiteX2" fmla="*/ 4216400 w 6366032"/>
              <a:gd name="connsiteY2" fmla="*/ 6858001 h 6870701"/>
              <a:gd name="connsiteX3" fmla="*/ 0 w 6366032"/>
              <a:gd name="connsiteY3" fmla="*/ 6870701 h 6870701"/>
              <a:gd name="connsiteX4" fmla="*/ 0 w 6366032"/>
              <a:gd name="connsiteY4" fmla="*/ 0 h 6870701"/>
              <a:gd name="connsiteX0" fmla="*/ 0 w 6366032"/>
              <a:gd name="connsiteY0" fmla="*/ 0 h 6870701"/>
              <a:gd name="connsiteX1" fmla="*/ 6366032 w 6366032"/>
              <a:gd name="connsiteY1" fmla="*/ 12700 h 6870701"/>
              <a:gd name="connsiteX2" fmla="*/ 4575194 w 6366032"/>
              <a:gd name="connsiteY2" fmla="*/ 6845654 h 6870701"/>
              <a:gd name="connsiteX3" fmla="*/ 0 w 6366032"/>
              <a:gd name="connsiteY3" fmla="*/ 6870701 h 6870701"/>
              <a:gd name="connsiteX4" fmla="*/ 0 w 6366032"/>
              <a:gd name="connsiteY4" fmla="*/ 0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032" h="6870701">
                <a:moveTo>
                  <a:pt x="0" y="0"/>
                </a:moveTo>
                <a:lnTo>
                  <a:pt x="6366032" y="12700"/>
                </a:lnTo>
                <a:lnTo>
                  <a:pt x="4575194" y="6845654"/>
                </a:lnTo>
                <a:lnTo>
                  <a:pt x="0" y="6870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9924" r="7593" b="22915"/>
          <a:stretch/>
        </p:blipFill>
        <p:spPr>
          <a:xfrm>
            <a:off x="230073" y="244133"/>
            <a:ext cx="1120953" cy="305714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>
            <a:off x="0" y="1566181"/>
            <a:ext cx="5382757" cy="1331372"/>
          </a:xfrm>
          <a:custGeom>
            <a:avLst/>
            <a:gdLst>
              <a:gd name="connsiteX0" fmla="*/ 0 w 6934201"/>
              <a:gd name="connsiteY0" fmla="*/ 0 h 1775162"/>
              <a:gd name="connsiteX1" fmla="*/ 6934201 w 6934201"/>
              <a:gd name="connsiteY1" fmla="*/ 0 h 1775162"/>
              <a:gd name="connsiteX2" fmla="*/ 6934201 w 6934201"/>
              <a:gd name="connsiteY2" fmla="*/ 291706 h 1775162"/>
              <a:gd name="connsiteX3" fmla="*/ 6912637 w 6934201"/>
              <a:gd name="connsiteY3" fmla="*/ 19515 h 1775162"/>
              <a:gd name="connsiteX4" fmla="*/ 6328622 w 6934201"/>
              <a:gd name="connsiteY4" fmla="*/ 1775162 h 1775162"/>
              <a:gd name="connsiteX5" fmla="*/ 0 w 6934201"/>
              <a:gd name="connsiteY5" fmla="*/ 1775162 h 17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1" h="1775162">
                <a:moveTo>
                  <a:pt x="0" y="0"/>
                </a:moveTo>
                <a:lnTo>
                  <a:pt x="6934201" y="0"/>
                </a:lnTo>
                <a:lnTo>
                  <a:pt x="6934201" y="291706"/>
                </a:lnTo>
                <a:lnTo>
                  <a:pt x="6912637" y="19515"/>
                </a:lnTo>
                <a:lnTo>
                  <a:pt x="6328622" y="1775162"/>
                </a:lnTo>
                <a:lnTo>
                  <a:pt x="0" y="1775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120036">
            <a:off x="5198138" y="-139296"/>
            <a:ext cx="132476" cy="3784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120036">
            <a:off x="4975248" y="751377"/>
            <a:ext cx="116243" cy="348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120036">
            <a:off x="4725129" y="1908376"/>
            <a:ext cx="116243" cy="3402000"/>
          </a:xfrm>
          <a:prstGeom prst="rect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58" name="Подзаголовок 4"/>
          <p:cNvSpPr txBox="1">
            <a:spLocks/>
          </p:cNvSpPr>
          <p:nvPr/>
        </p:nvSpPr>
        <p:spPr>
          <a:xfrm>
            <a:off x="263081" y="2271630"/>
            <a:ext cx="4453113" cy="4492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21" name="Подзаголовок 4">
            <a:extLst>
              <a:ext uri="{FF2B5EF4-FFF2-40B4-BE49-F238E27FC236}">
                <a16:creationId xmlns:a16="http://schemas.microsoft.com/office/drawing/2014/main" id="{331C2318-F3EA-4F5F-946A-65BEA7D7851C}"/>
              </a:ext>
            </a:extLst>
          </p:cNvPr>
          <p:cNvSpPr txBox="1">
            <a:spLocks/>
          </p:cNvSpPr>
          <p:nvPr/>
        </p:nvSpPr>
        <p:spPr>
          <a:xfrm>
            <a:off x="496691" y="1543510"/>
            <a:ext cx="4477167" cy="4399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4E9E"/>
                </a:solidFill>
                <a:effectLst/>
                <a:uLnTx/>
                <a:uFillTx/>
                <a:latin typeface="Arial Narrow"/>
                <a:cs typeface="Arial" panose="020B0604020202020204" pitchFamily="34" charset="0"/>
                <a:sym typeface="Helvetica Neue"/>
              </a:rPr>
              <a:t>Истории о мошенничестве – грабли, на которые лучше не наступать!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CB6707-A2AA-402A-95E9-07B80F0D9F8F}"/>
              </a:ext>
            </a:extLst>
          </p:cNvPr>
          <p:cNvSpPr/>
          <p:nvPr/>
        </p:nvSpPr>
        <p:spPr>
          <a:xfrm>
            <a:off x="230073" y="3133986"/>
            <a:ext cx="8313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Отделение по Волгоградской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области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Южного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главного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управления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Центрального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банка Российской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"/>
              </a:rPr>
              <a:t>Федерации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E9E"/>
                </a:solidFill>
                <a:effectLst/>
                <a:uLnTx/>
                <a:uFillTx/>
                <a:latin typeface="Helvetica Neue Light"/>
                <a:sym typeface="Helvetica Neue"/>
              </a:rPr>
              <a:t>18svcfingram@cbr.ru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4E9E"/>
              </a:solidFill>
              <a:effectLst/>
              <a:uLnTx/>
              <a:uFillTx/>
              <a:latin typeface="Helvetica Neue Ligh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184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377</Words>
  <Application>Microsoft Office PowerPoint</Application>
  <PresentationFormat>Экран (16:9)</PresentationFormat>
  <Paragraphs>54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Bahnschrift SemiBold Condensed</vt:lpstr>
      <vt:lpstr>Bahnschrift SemiLight Condensed</vt:lpstr>
      <vt:lpstr>Helvetica Neue</vt:lpstr>
      <vt:lpstr>Helvetica Neue Light</vt:lpstr>
      <vt:lpstr>Helvetica Neue Medium</vt:lpstr>
      <vt:lpstr>Proxima Nova Rg</vt:lpstr>
      <vt:lpstr>Wingdings</vt:lpstr>
      <vt:lpstr>White</vt:lpstr>
      <vt:lpstr>1_White</vt:lpstr>
      <vt:lpstr>Серия видеороликов по финансовой грамотности для лиц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Конина Екатерина Ивановна</dc:creator>
  <cp:lastModifiedBy>Конина Екатерина Ивановна</cp:lastModifiedBy>
  <cp:revision>66</cp:revision>
  <dcterms:modified xsi:type="dcterms:W3CDTF">2025-04-28T08:08:39Z</dcterms:modified>
</cp:coreProperties>
</file>