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 Sans" pitchFamily="2" charset="-52"/>
      <p:regular r:id="rId17"/>
      <p:bold r:id="rId18"/>
    </p:embeddedFont>
    <p:embeddedFont>
      <p:font typeface="Proxima Nova Bl" panose="02000506030000020004" pitchFamily="50" charset="0"/>
      <p:boldItalic r:id="rId19"/>
    </p:embeddedFont>
    <p:embeddedFont>
      <p:font typeface="Proxima Nova Rg" panose="02000506030000020004" pitchFamily="2" charset="0"/>
      <p:bold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133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64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.jpeg"/><Relationship Id="rId4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11266"/>
            <a:ext cx="8121610" cy="3515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7200" b="1" dirty="0" err="1">
                <a:solidFill>
                  <a:srgbClr val="000000"/>
                </a:solidFill>
                <a:latin typeface="Proxima Nova Rg" panose="02000506030000020004" pitchFamily="2" charset="0"/>
                <a:ea typeface="Crimson Text Bold" pitchFamily="34" charset="-122"/>
                <a:cs typeface="Crimson Text Bold" pitchFamily="34" charset="-120"/>
              </a:rPr>
              <a:t>Тверской</a:t>
            </a:r>
            <a:r>
              <a:rPr lang="en-US" sz="7200" b="1" dirty="0">
                <a:solidFill>
                  <a:srgbClr val="000000"/>
                </a:solidFill>
                <a:latin typeface="Proxima Nova Rg" panose="02000506030000020004" pitchFamily="2" charset="0"/>
                <a:ea typeface="Crimson Text Bold" pitchFamily="34" charset="-122"/>
                <a:cs typeface="Crimson Text Bold" pitchFamily="34" charset="-120"/>
              </a:rPr>
              <a:t> </a:t>
            </a:r>
            <a:endParaRPr lang="ru-RU" sz="7200" b="1" dirty="0">
              <a:solidFill>
                <a:srgbClr val="000000"/>
              </a:solidFill>
              <a:latin typeface="Proxima Nova Bl" panose="02000506030000020004" pitchFamily="50" charset="0"/>
              <a:ea typeface="Crimson Text Bold" pitchFamily="34" charset="-122"/>
              <a:cs typeface="Crimson Text Bold" pitchFamily="34" charset="-120"/>
            </a:endParaRPr>
          </a:p>
          <a:p>
            <a:pPr marL="0" indent="0" algn="l">
              <a:buNone/>
            </a:pPr>
            <a:r>
              <a:rPr lang="en-US" sz="7200" b="1" dirty="0" err="1">
                <a:solidFill>
                  <a:srgbClr val="000000"/>
                </a:solidFill>
                <a:latin typeface="Crimson Text Bold"/>
                <a:ea typeface="Crimson Text Bold" pitchFamily="34" charset="-122"/>
                <a:cs typeface="Crimson Text Bold" pitchFamily="34" charset="-120"/>
              </a:rPr>
              <a:t>Дом</a:t>
            </a:r>
            <a:r>
              <a:rPr lang="en-US" sz="7200" b="1" dirty="0">
                <a:solidFill>
                  <a:srgbClr val="000000"/>
                </a:solidFill>
                <a:latin typeface="Crimson Text Bold"/>
                <a:ea typeface="Crimson Text Bold" pitchFamily="34" charset="-122"/>
                <a:cs typeface="Crimson Text Bold" pitchFamily="34" charset="-120"/>
              </a:rPr>
              <a:t> финансовой </a:t>
            </a:r>
            <a:r>
              <a:rPr lang="en-US" sz="7200" b="1" dirty="0" err="1">
                <a:solidFill>
                  <a:srgbClr val="000000"/>
                </a:solidFill>
                <a:latin typeface="Crimson Text Bold"/>
                <a:ea typeface="Crimson Text Bold" pitchFamily="34" charset="-122"/>
                <a:cs typeface="Crimson Text Bold" pitchFamily="34" charset="-120"/>
              </a:rPr>
              <a:t>грамотности</a:t>
            </a:r>
            <a:endParaRPr lang="en-US" sz="7200" dirty="0">
              <a:latin typeface="Crimson Text Bold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79756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Proxima Nova Rg" panose="02000506030000020004" pitchFamily="2" charset="0"/>
                <a:ea typeface="Crimson Text Bold"/>
                <a:cs typeface="Nunito Sans" pitchFamily="34" charset="-120"/>
              </a:rPr>
              <a:t>Наименование субъекта: Тверская область</a:t>
            </a:r>
            <a:endParaRPr lang="en-US" sz="2400" dirty="0">
              <a:latin typeface="Proxima Nova Rg" panose="02000506030000020004" pitchFamily="2" charset="0"/>
              <a:ea typeface="Crimson Text Bold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80190" y="529411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Proxima Nova Rg" panose="02000506030000020004" pitchFamily="2" charset="0"/>
                <a:ea typeface="Crimson Text Bold"/>
                <a:cs typeface="Nunito Sans" pitchFamily="34" charset="-120"/>
              </a:rPr>
              <a:t>Автор практики: Ахметжанова Александра Айдиновна, руководитель проекта, </a:t>
            </a:r>
            <a:endParaRPr lang="ru-RU" sz="2400" dirty="0">
              <a:solidFill>
                <a:srgbClr val="000000"/>
              </a:solidFill>
              <a:latin typeface="Proxima Nova Rg" panose="02000506030000020004" pitchFamily="2" charset="0"/>
              <a:ea typeface="Crimson Text Bold"/>
              <a:cs typeface="Nunito Sans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Proxima Nova Rg" panose="02000506030000020004" pitchFamily="2" charset="0"/>
                <a:ea typeface="Crimson Text Bold"/>
                <a:cs typeface="Nunito Sans" pitchFamily="34" charset="-120"/>
              </a:rPr>
              <a:t>+7 (920) 169-52-34</a:t>
            </a:r>
            <a:endParaRPr lang="en-US" sz="2400" dirty="0">
              <a:latin typeface="Proxima Nova Rg" panose="02000506030000020004" pitchFamily="2" charset="0"/>
              <a:ea typeface="Crimson Text Bold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038686-BFE3-469C-9B78-EE1B99364669}"/>
              </a:ext>
            </a:extLst>
          </p:cNvPr>
          <p:cNvSpPr/>
          <p:nvPr/>
        </p:nvSpPr>
        <p:spPr>
          <a:xfrm>
            <a:off x="12269037" y="7516167"/>
            <a:ext cx="2361363" cy="713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6253F8-F089-42CF-A7B1-99E901828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2"/>
          <a:stretch/>
        </p:blipFill>
        <p:spPr bwMode="auto">
          <a:xfrm>
            <a:off x="0" y="7866697"/>
            <a:ext cx="14630400" cy="3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62877"/>
            <a:ext cx="75085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Контактная информация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11818"/>
            <a:ext cx="7556421" cy="3054906"/>
          </a:xfrm>
          <a:prstGeom prst="roundRect">
            <a:avLst>
              <a:gd name="adj" fmla="val 1113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3119438"/>
            <a:ext cx="7541181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4624" y="3263146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ФИО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9024" y="3263146"/>
            <a:ext cx="331315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Ахметжанова 
Александра 
Айдиновна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7810" y="4495562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514624" y="463927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Должность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89024" y="4639270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Руководитель проектов АНО «Тверской вектор»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810" y="5508784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14624" y="5652492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Электронная почта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9024" y="5652492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fingram@tvervector.ru</a:t>
            </a:r>
            <a:endParaRPr lang="en-US" sz="175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5CF33E-DF72-4571-AC4E-F3B58842C3B6}"/>
              </a:ext>
            </a:extLst>
          </p:cNvPr>
          <p:cNvSpPr/>
          <p:nvPr/>
        </p:nvSpPr>
        <p:spPr>
          <a:xfrm>
            <a:off x="12269037" y="7516167"/>
            <a:ext cx="2361363" cy="713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F0600FB-9EF2-4161-BA6B-4E029E7F8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2"/>
          <a:stretch/>
        </p:blipFill>
        <p:spPr bwMode="auto">
          <a:xfrm>
            <a:off x="0" y="7866697"/>
            <a:ext cx="14630400" cy="3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48395"/>
            <a:ext cx="70420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Направление практики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97336"/>
            <a:ext cx="3664863" cy="2387084"/>
          </a:xfrm>
          <a:prstGeom prst="roundRect">
            <a:avLst>
              <a:gd name="adj" fmla="val 14253"/>
            </a:avLst>
          </a:prstGeom>
          <a:solidFill>
            <a:srgbClr val="019356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2724150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Финансовое просвещение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568898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Практика направлена на финансовое просвещение детей и молодежи.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497336"/>
            <a:ext cx="3664863" cy="2387084"/>
          </a:xfrm>
          <a:prstGeom prst="roundRect">
            <a:avLst>
              <a:gd name="adj" fmla="val 14253"/>
            </a:avLst>
          </a:prstGeom>
          <a:solidFill>
            <a:srgbClr val="EF7C01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2724150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Комплексный подход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568898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Интерактивное обучение через тематические залы и практические занятия.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11234"/>
            <a:ext cx="7556421" cy="1669852"/>
          </a:xfrm>
          <a:prstGeom prst="roundRect">
            <a:avLst>
              <a:gd name="adj" fmla="val 20376"/>
            </a:avLst>
          </a:prstGeom>
          <a:solidFill>
            <a:srgbClr val="31B7BC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338048"/>
            <a:ext cx="34591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Экспертная поддержка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828467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Привлечение экспертов федерального и регионального уровня в области финансовой грамотности и кибербезопасности.</a:t>
            </a:r>
            <a:endParaRPr lang="en-US" sz="1750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12EC4165-5FD9-45EF-B7E5-5791F5982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2"/>
          <a:stretch/>
        </p:blipFill>
        <p:spPr bwMode="auto">
          <a:xfrm>
            <a:off x="0" y="7866697"/>
            <a:ext cx="14630400" cy="3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58470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Целевая аудитория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25524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Школьники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42880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Базовые знания о финансах и безопасности.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362" y="3356372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5524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Студенты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3042880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Углубленное изучение финансовых инструментов.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713" y="3356372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97628" y="5005030"/>
            <a:ext cx="30128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Взрослое население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97628" y="5495449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Практические навыки управления финансами.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713" y="5018723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197418" y="5005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Педагоги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495449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Методики преподавания финансовой грамотности.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362" y="5018723"/>
            <a:ext cx="318968" cy="398621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Охват аудитории: от 1 000 до 5 000 человек в год.</a:t>
            </a:r>
            <a:endParaRPr lang="en-US" sz="1750" dirty="0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99702F6-9F6E-4183-9A1D-8F25C83158EE}"/>
              </a:ext>
            </a:extLst>
          </p:cNvPr>
          <p:cNvSpPr/>
          <p:nvPr/>
        </p:nvSpPr>
        <p:spPr>
          <a:xfrm>
            <a:off x="12269037" y="7516167"/>
            <a:ext cx="2361363" cy="713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45256"/>
            <a:ext cx="64004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Разработчик проекта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678" y="309419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887986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АНО «Тверской вектор»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732734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Региональный центр финансовой грамотности Тверской области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793" y="309419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3887986"/>
            <a:ext cx="2292072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Исторический парк 
«Россия — Моя история»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5441394"/>
            <a:ext cx="22920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11544538" y="3887986"/>
            <a:ext cx="2291953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Правительство Тверской области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11544538" y="5087064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58E53AC-5D00-4C66-9E00-D5CCE97C3581}"/>
              </a:ext>
            </a:extLst>
          </p:cNvPr>
          <p:cNvSpPr/>
          <p:nvPr/>
        </p:nvSpPr>
        <p:spPr>
          <a:xfrm>
            <a:off x="12269037" y="7516167"/>
            <a:ext cx="2361363" cy="713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Image 1" descr="preencoded.png">
            <a:extLst>
              <a:ext uri="{FF2B5EF4-FFF2-40B4-BE49-F238E27FC236}">
                <a16:creationId xmlns:a16="http://schemas.microsoft.com/office/drawing/2014/main" id="{C4954073-59D3-4469-93EC-2581ACF85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7026" y="3094196"/>
            <a:ext cx="566976" cy="566976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4A81451C-A143-41DA-9061-580AD15B9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2"/>
          <a:stretch/>
        </p:blipFill>
        <p:spPr bwMode="auto">
          <a:xfrm>
            <a:off x="0" y="7866697"/>
            <a:ext cx="14630400" cy="3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58738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Концепция проекта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Цель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40676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Формирование финансовой культуры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2232558"/>
            </a:avLst>
          </a:prstGeom>
          <a:solidFill>
            <a:srgbClr val="B8BCBF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Методы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442722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Интерактивное обучение и консультации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2232558"/>
            </a:avLst>
          </a:prstGeom>
          <a:solidFill>
            <a:srgbClr val="31B7BC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858941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24456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Структура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24456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Три тематических зала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«Тверской Дом финансовой грамотности» – комплексная образовательная площадка в рамках Форума «Россия — мои горизонты». Работала 6 дней (1–6 апреля 2025 года).</a:t>
            </a:r>
            <a:endParaRPr lang="en-US" sz="175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8B19674-B520-4F63-8309-03E4D65365E2}"/>
              </a:ext>
            </a:extLst>
          </p:cNvPr>
          <p:cNvSpPr/>
          <p:nvPr/>
        </p:nvSpPr>
        <p:spPr>
          <a:xfrm>
            <a:off x="12269037" y="7516167"/>
            <a:ext cx="2361363" cy="713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95B431AE-B732-4433-97CA-4A3D5DB4C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2"/>
          <a:stretch/>
        </p:blipFill>
        <p:spPr bwMode="auto">
          <a:xfrm>
            <a:off x="0" y="7866697"/>
            <a:ext cx="14630400" cy="3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5773"/>
            <a:ext cx="59197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Тематические залы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74714"/>
            <a:ext cx="170021" cy="1216223"/>
          </a:xfrm>
          <a:prstGeom prst="roundRect">
            <a:avLst>
              <a:gd name="adj" fmla="val 200118"/>
            </a:avLst>
          </a:prstGeom>
          <a:solidFill>
            <a:srgbClr val="019356"/>
          </a:solidFill>
          <a:ln/>
        </p:spPr>
      </p:sp>
      <p:sp>
        <p:nvSpPr>
          <p:cNvPr id="5" name="Text 2"/>
          <p:cNvSpPr/>
          <p:nvPr/>
        </p:nvSpPr>
        <p:spPr>
          <a:xfrm>
            <a:off x="6790373" y="2474714"/>
            <a:ext cx="42706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Зал безопасных инвестиций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2965133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«Знаю, как заработать» – основы формирования дохода, привлечение грантов, инвестиционные стратегии.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917752"/>
            <a:ext cx="170021" cy="1216223"/>
          </a:xfrm>
          <a:prstGeom prst="roundRect">
            <a:avLst>
              <a:gd name="adj" fmla="val 200118"/>
            </a:avLst>
          </a:prstGeom>
          <a:solidFill>
            <a:srgbClr val="EF7C01"/>
          </a:solidFill>
          <a:ln/>
        </p:spPr>
      </p:sp>
      <p:sp>
        <p:nvSpPr>
          <p:cNvPr id="8" name="Text 5"/>
          <p:cNvSpPr/>
          <p:nvPr/>
        </p:nvSpPr>
        <p:spPr>
          <a:xfrm>
            <a:off x="7130534" y="39177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Зал развития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408170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«Знаю, как приумножить» – финансовое планирование, инициативное бюджетирование, стратегии роста капитала.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360789"/>
            <a:ext cx="170021" cy="1216223"/>
          </a:xfrm>
          <a:prstGeom prst="roundRect">
            <a:avLst>
              <a:gd name="adj" fmla="val 200118"/>
            </a:avLst>
          </a:prstGeom>
          <a:solidFill>
            <a:srgbClr val="31B7BC"/>
          </a:solidFill>
          <a:ln/>
        </p:spPr>
      </p:sp>
      <p:sp>
        <p:nvSpPr>
          <p:cNvPr id="11" name="Text 8"/>
          <p:cNvSpPr/>
          <p:nvPr/>
        </p:nvSpPr>
        <p:spPr>
          <a:xfrm>
            <a:off x="7470815" y="53607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Зал надежности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851208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«Знаю, как не потерять» – финансовая безопасность, кибербезопасность, Цифровое ГТО.</a:t>
            </a:r>
            <a:endParaRPr lang="en-US" sz="175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3EAF9DF-CBBF-46B1-98A8-B609FD648B23}"/>
              </a:ext>
            </a:extLst>
          </p:cNvPr>
          <p:cNvSpPr/>
          <p:nvPr/>
        </p:nvSpPr>
        <p:spPr>
          <a:xfrm>
            <a:off x="12269037" y="7516167"/>
            <a:ext cx="2361363" cy="713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F2400E9-5C99-4C52-BAB3-4F7597A0E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2"/>
          <a:stretch/>
        </p:blipFill>
        <p:spPr bwMode="auto">
          <a:xfrm>
            <a:off x="0" y="7866697"/>
            <a:ext cx="14630400" cy="3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7405"/>
            <a:ext cx="832746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Экспертное сопровождение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309813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140047"/>
            <a:ext cx="35230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Федеральные эксперты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630466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Эксперты адаптировали знания под местную специфику и целевую аудиторию Дома финансовой грамотности. 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309813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140166"/>
            <a:ext cx="41208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Региональные специалисты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84915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Специалисты регионального уровня делились опытом и лучшими практиками,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309813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140047"/>
            <a:ext cx="34145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Практические занятия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630466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Консультации и мастер-классы по применению знаний в области финансов.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060BB3E-4707-4760-A9C6-8CD152749195}"/>
              </a:ext>
            </a:extLst>
          </p:cNvPr>
          <p:cNvSpPr/>
          <p:nvPr/>
        </p:nvSpPr>
        <p:spPr>
          <a:xfrm>
            <a:off x="12269037" y="7516167"/>
            <a:ext cx="2361363" cy="713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1328DD8-A6B9-48AB-A529-EB39AF29E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2"/>
          <a:stretch/>
        </p:blipFill>
        <p:spPr bwMode="auto">
          <a:xfrm>
            <a:off x="0" y="7866697"/>
            <a:ext cx="14630400" cy="3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66603" y="758190"/>
            <a:ext cx="5812393" cy="1341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Достигнутые результаты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8066603" y="2529245"/>
            <a:ext cx="2745224" cy="847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650"/>
              </a:lnSpc>
              <a:buNone/>
            </a:pPr>
            <a:r>
              <a:rPr lang="en-US" sz="6650" b="1" dirty="0">
                <a:solidFill>
                  <a:srgbClr val="019356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1777</a:t>
            </a:r>
            <a:endParaRPr lang="en-US" sz="6650" dirty="0"/>
          </a:p>
        </p:txBody>
      </p:sp>
      <p:sp>
        <p:nvSpPr>
          <p:cNvPr id="5" name="Text 2"/>
          <p:cNvSpPr/>
          <p:nvPr/>
        </p:nvSpPr>
        <p:spPr>
          <a:xfrm>
            <a:off x="8097322" y="3645456"/>
            <a:ext cx="2683669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Участников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8066603" y="4109561"/>
            <a:ext cx="2745224" cy="343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Посетили площадку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11133773" y="2529245"/>
            <a:ext cx="2745224" cy="847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650"/>
              </a:lnSpc>
              <a:buNone/>
            </a:pPr>
            <a:r>
              <a:rPr lang="en-US" sz="6650" b="1" dirty="0">
                <a:solidFill>
                  <a:srgbClr val="004F9F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40</a:t>
            </a:r>
            <a:endParaRPr lang="en-US" sz="6650" dirty="0"/>
          </a:p>
        </p:txBody>
      </p:sp>
      <p:sp>
        <p:nvSpPr>
          <p:cNvPr id="8" name="Text 5"/>
          <p:cNvSpPr/>
          <p:nvPr/>
        </p:nvSpPr>
        <p:spPr>
          <a:xfrm>
            <a:off x="11164491" y="3645456"/>
            <a:ext cx="2683669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Муниципалитетов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1133773" y="4109561"/>
            <a:ext cx="2745224" cy="343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Тверской области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8066603" y="5204222"/>
            <a:ext cx="2745224" cy="847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650"/>
              </a:lnSpc>
              <a:buNone/>
            </a:pPr>
            <a:r>
              <a:rPr lang="en-US" sz="6650" b="1" dirty="0">
                <a:solidFill>
                  <a:srgbClr val="EF7C01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6</a:t>
            </a:r>
            <a:endParaRPr lang="en-US" sz="6650" dirty="0"/>
          </a:p>
        </p:txBody>
      </p:sp>
      <p:sp>
        <p:nvSpPr>
          <p:cNvPr id="11" name="Text 8"/>
          <p:cNvSpPr/>
          <p:nvPr/>
        </p:nvSpPr>
        <p:spPr>
          <a:xfrm>
            <a:off x="8097322" y="6320433"/>
            <a:ext cx="2683669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Дней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8066603" y="6784538"/>
            <a:ext cx="2745224" cy="343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Работы площадки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11133773" y="5204222"/>
            <a:ext cx="2745224" cy="847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650"/>
              </a:lnSpc>
              <a:buNone/>
            </a:pPr>
            <a:r>
              <a:rPr lang="en-US" sz="6650" b="1" dirty="0">
                <a:solidFill>
                  <a:srgbClr val="E4185D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20</a:t>
            </a:r>
            <a:endParaRPr lang="en-US" sz="6650" dirty="0"/>
          </a:p>
        </p:txBody>
      </p:sp>
      <p:sp>
        <p:nvSpPr>
          <p:cNvPr id="14" name="Text 11"/>
          <p:cNvSpPr/>
          <p:nvPr/>
        </p:nvSpPr>
        <p:spPr>
          <a:xfrm>
            <a:off x="11164491" y="6320433"/>
            <a:ext cx="2683669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Экспертов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11133773" y="6784538"/>
            <a:ext cx="2745224" cy="686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Федерального и регионального уровня</a:t>
            </a:r>
            <a:endParaRPr lang="en-US" sz="165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F4D2468-46F7-4242-866B-B9628F5352BE}"/>
              </a:ext>
            </a:extLst>
          </p:cNvPr>
          <p:cNvSpPr/>
          <p:nvPr/>
        </p:nvSpPr>
        <p:spPr>
          <a:xfrm>
            <a:off x="12269037" y="7516167"/>
            <a:ext cx="2361363" cy="713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985CB698-9864-42C7-ABDA-70434C0D9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2"/>
          <a:stretch/>
        </p:blipFill>
        <p:spPr bwMode="auto">
          <a:xfrm>
            <a:off x="0" y="7866697"/>
            <a:ext cx="14630400" cy="3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4502" y="610314"/>
            <a:ext cx="7594997" cy="138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Возможности для тиражирования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02" y="2325172"/>
            <a:ext cx="1106448" cy="13276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12777" y="2546390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Готовая модель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212777" y="3024783"/>
            <a:ext cx="6156722" cy="354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Проработанная концепция трех тематических залов.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02" y="3652838"/>
            <a:ext cx="1106448" cy="13276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12777" y="3874056"/>
            <a:ext cx="3680341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Региональная адаптация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212777" y="4352449"/>
            <a:ext cx="6156722" cy="354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Возможность учета местной специфики.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02" y="4980503"/>
            <a:ext cx="1106448" cy="132766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12777" y="5201722"/>
            <a:ext cx="5255895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Межрегиональное взаимодействие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212777" y="5680115"/>
            <a:ext cx="6156722" cy="354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Обмен опытом между субъектами РФ.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774502" y="6557010"/>
            <a:ext cx="7594997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Представленный опыт можно масштабировать в каждом субъекте Российской Федерации для формирования элементов финансовой культуры.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367</Words>
  <Application>Microsoft Office PowerPoint</Application>
  <PresentationFormat>Произвольный</PresentationFormat>
  <Paragraphs>87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Proxima Nova Bl</vt:lpstr>
      <vt:lpstr>Calibri</vt:lpstr>
      <vt:lpstr>Crimson Text Bold</vt:lpstr>
      <vt:lpstr>Proxima Nova Rg</vt:lpstr>
      <vt:lpstr>Arial</vt:lpstr>
      <vt:lpstr>Nunito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2025-04-15T09:07:45Z</dcterms:created>
  <dcterms:modified xsi:type="dcterms:W3CDTF">2025-04-15T09:15:32Z</dcterms:modified>
</cp:coreProperties>
</file>