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578A5"/>
    <a:srgbClr val="000000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60" d="100"/>
          <a:sy n="160" d="100"/>
        </p:scale>
        <p:origin x="180" y="14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0518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56455" y="4290499"/>
            <a:ext cx="4282425" cy="536898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и просветительные проекты финансовой грамотности для </a:t>
            </a:r>
            <a:r>
              <a:rPr lang="ru-RU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endParaRPr lang="ru-RU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ород </a:t>
            </a:r>
            <a:r>
              <a:rPr lang="ru-RU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  <a:endParaRPr lang="ru-RU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города Севастополя, </a:t>
            </a:r>
            <a:endParaRPr lang="ru-RU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Татькова </a:t>
            </a:r>
            <a:r>
              <a:rPr lang="ru-RU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Леонидовна</a:t>
            </a:r>
            <a:r>
              <a:rPr lang="ru-RU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8692) 41-79-79 (доб. 5171), </a:t>
            </a:r>
            <a:r>
              <a:rPr lang="en-US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yu.tatkova@gs.sev.gov.ru</a:t>
            </a:r>
            <a:endParaRPr lang="ru-RU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79" y="1751222"/>
            <a:ext cx="6337061" cy="50196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Семейный фестиваль 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по финансовой грамотности</a:t>
            </a:r>
            <a:endParaRPr lang="ru-RU" b="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114" y="92039"/>
            <a:ext cx="714364" cy="745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48" y="745193"/>
            <a:ext cx="151908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Impact" panose="020B0806030902050204" pitchFamily="34" charset="0"/>
                <a:cs typeface="Times New Roman" panose="02020603050405020304" pitchFamily="18" charset="0"/>
                <a:sym typeface="Helvetica Neue"/>
              </a:rPr>
              <a:t>Департамент финансов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Impact" panose="020B0806030902050204" pitchFamily="34" charset="0"/>
                <a:cs typeface="Times New Roman" panose="02020603050405020304" pitchFamily="18" charset="0"/>
                <a:sym typeface="Helvetica Neue"/>
              </a:rPr>
              <a:t>города Севастополя</a:t>
            </a:r>
            <a:endParaRPr kumimoji="0" lang="ru-RU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Impact" panose="020B080603090205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0" name="Рисунок 9" descr="R:\Общая рабочая\ФИНАНСОВАЯ ГРАМОТНОСТЬ\логотип\блокнот утв в кривых — копия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8" y="92039"/>
            <a:ext cx="804718" cy="67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80" y="-188018"/>
            <a:ext cx="1655482" cy="11047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4047" y="1601694"/>
            <a:ext cx="7733553" cy="394447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01" y="422031"/>
            <a:ext cx="8449750" cy="1839191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Impact" panose="020B0806030902050204" pitchFamily="34" charset="0"/>
                <a:cs typeface="Times New Roman" panose="02020603050405020304" pitchFamily="18" charset="0"/>
              </a:rPr>
              <a:t>Проект приурочен к году Семьи и направлен на </a:t>
            </a:r>
            <a:r>
              <a:rPr lang="ru-RU" sz="160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популяризацию и повышение финансовой </a:t>
            </a:r>
            <a:r>
              <a:rPr lang="ru-RU" sz="1600" dirty="0">
                <a:latin typeface="Impact" panose="020B0806030902050204" pitchFamily="34" charset="0"/>
                <a:cs typeface="Times New Roman" panose="02020603050405020304" pitchFamily="18" charset="0"/>
              </a:rPr>
              <a:t>грамотности различных целевых групп населения города </a:t>
            </a:r>
            <a:r>
              <a:rPr lang="ru-RU" sz="160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Севастополя</a:t>
            </a:r>
            <a:endParaRPr lang="ru-RU" sz="1600" dirty="0" smtClean="0"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 ходе мероприятий освещены темы разумного кредитования, налоговой грамотности, программы долгосрочных сбережений, защиты от мошенников и т.д.</a:t>
            </a:r>
          </a:p>
          <a:p>
            <a:pPr marL="0" indent="0" algn="ctr">
              <a:buNone/>
            </a:pP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r="17454"/>
          <a:stretch>
            <a:fillRect/>
          </a:stretch>
        </p:blipFill>
        <p:spPr>
          <a:xfrm>
            <a:off x="256988" y="2261222"/>
            <a:ext cx="2677028" cy="215731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261222"/>
            <a:ext cx="2908438" cy="2157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28" y="2261222"/>
            <a:ext cx="2787960" cy="21573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78" y="1087554"/>
            <a:ext cx="6768935" cy="936045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Проект реализовался путем проведения цикла мероприятий:</a:t>
            </a:r>
            <a:br>
              <a:rPr lang="ru-RU" sz="3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91687"/>
            <a:ext cx="9143999" cy="2065392"/>
          </a:xfrm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Размещение экспозиции Музея Банка России в городских кинотеатрах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Просветительское мероприятие на базе Севастопольского филиала РЭУ им. Г.В. Плеханова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Увлекательная </a:t>
            </a:r>
            <a:r>
              <a:rPr lang="ru-RU" sz="1600" dirty="0" err="1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Квиз</a:t>
            </a:r>
            <a:r>
              <a:rPr lang="ru-RU" sz="16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-игра для семей участников СВО, сотрудников МЧС, ВУЗов, банковского </a:t>
            </a:r>
            <a:r>
              <a:rPr lang="ru-RU" sz="16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сектора</a:t>
            </a:r>
            <a:endParaRPr lang="en-US" sz="1600" dirty="0" smtClean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Мероприятие для многодетных семей город Севастополя</a:t>
            </a:r>
            <a:endParaRPr lang="ru-RU" sz="1600" dirty="0" smtClean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75" y="583718"/>
            <a:ext cx="8229600" cy="1009793"/>
          </a:xfrm>
        </p:spPr>
        <p:txBody>
          <a:bodyPr/>
          <a:lstStyle/>
          <a:p>
            <a:pPr algn="ctr"/>
            <a:r>
              <a:rPr lang="ru-RU" sz="2000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Размещение экспозиции </a:t>
            </a:r>
            <a:r>
              <a:rPr lang="ru-RU" sz="2000" b="0" u="sng" dirty="0">
                <a:latin typeface="Impact" panose="020B0806030902050204" pitchFamily="34" charset="0"/>
                <a:cs typeface="Times New Roman" panose="02020603050405020304" pitchFamily="18" charset="0"/>
              </a:rPr>
              <a:t>Музея Банка </a:t>
            </a:r>
            <a:r>
              <a:rPr lang="ru-RU" sz="2000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России в </a:t>
            </a:r>
            <a:r>
              <a:rPr lang="ru-RU" sz="2000" b="0" u="sng" dirty="0">
                <a:latin typeface="Impact" panose="020B0806030902050204" pitchFamily="34" charset="0"/>
                <a:cs typeface="Times New Roman" panose="02020603050405020304" pitchFamily="18" charset="0"/>
              </a:rPr>
              <a:t>городских </a:t>
            </a:r>
            <a:r>
              <a:rPr lang="ru-RU" sz="2000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кинотеатрах: </a:t>
            </a:r>
            <a:r>
              <a:rPr lang="ru-RU" sz="20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посетители </a:t>
            </a:r>
            <a:r>
              <a:rPr lang="ru-RU" sz="2000" b="0" dirty="0">
                <a:latin typeface="Impact" panose="020B0806030902050204" pitchFamily="34" charset="0"/>
                <a:cs typeface="Times New Roman" panose="02020603050405020304" pitchFamily="18" charset="0"/>
              </a:rPr>
              <a:t>перед началом кинопоказов имеют </a:t>
            </a:r>
            <a:r>
              <a:rPr lang="ru-RU" sz="20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возможность </a:t>
            </a:r>
            <a:br>
              <a:rPr lang="ru-RU" sz="20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ознакомиться с экспозицией</a:t>
            </a:r>
            <a:endParaRPr lang="ru-RU" sz="2000" b="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68" y="1593511"/>
            <a:ext cx="5498274" cy="3241572"/>
          </a:xfr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4" y="251208"/>
            <a:ext cx="7877177" cy="507737"/>
          </a:xfrm>
        </p:spPr>
        <p:txBody>
          <a:bodyPr/>
          <a:lstStyle/>
          <a:p>
            <a:pPr algn="ctr"/>
            <a:r>
              <a:rPr lang="ru-RU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Просветительское </a:t>
            </a:r>
            <a:r>
              <a:rPr lang="ru-RU" b="0" u="sng" dirty="0">
                <a:latin typeface="Impact" panose="020B0806030902050204" pitchFamily="34" charset="0"/>
                <a:cs typeface="Times New Roman" panose="02020603050405020304" pitchFamily="18" charset="0"/>
              </a:rPr>
              <a:t>мероприятие на базе Севастопольского </a:t>
            </a:r>
            <a:r>
              <a:rPr lang="ru-RU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филиала</a:t>
            </a:r>
            <a:br>
              <a:rPr lang="ru-RU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ru-RU" b="0" u="sng" dirty="0">
                <a:latin typeface="Impact" panose="020B0806030902050204" pitchFamily="34" charset="0"/>
                <a:cs typeface="Times New Roman" panose="02020603050405020304" pitchFamily="18" charset="0"/>
              </a:rPr>
              <a:t>РЭУ </a:t>
            </a:r>
            <a:r>
              <a:rPr lang="ru-RU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им</a:t>
            </a:r>
            <a:r>
              <a:rPr lang="ru-RU" b="0" u="sng" dirty="0">
                <a:latin typeface="Impact" panose="020B0806030902050204" pitchFamily="34" charset="0"/>
                <a:cs typeface="Times New Roman" panose="02020603050405020304" pitchFamily="18" charset="0"/>
              </a:rPr>
              <a:t>. Г.В. </a:t>
            </a:r>
            <a:r>
              <a:rPr lang="ru-RU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Плеханова: </a:t>
            </a:r>
            <a:br>
              <a:rPr lang="ru-RU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импровизированные </a:t>
            </a:r>
            <a:r>
              <a:rPr lang="ru-RU" sz="1600" b="0" dirty="0">
                <a:latin typeface="Impact" panose="020B0806030902050204" pitchFamily="34" charset="0"/>
                <a:cs typeface="Times New Roman" panose="02020603050405020304" pitchFamily="18" charset="0"/>
              </a:rPr>
              <a:t>семьи из числа студентов, ветеранских организаций </a:t>
            </a:r>
            <a:r>
              <a:rPr lang="ru-RU" sz="16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0" dirty="0">
                <a:latin typeface="Impact" panose="020B0806030902050204" pitchFamily="34" charset="0"/>
                <a:cs typeface="Times New Roman" panose="02020603050405020304" pitchFamily="18" charset="0"/>
              </a:rPr>
              <a:t>юнармейцев обучились тонкостям составления семейного бюджета, </a:t>
            </a:r>
            <a:r>
              <a:rPr lang="ru-RU" sz="16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способам </a:t>
            </a:r>
            <a:r>
              <a:rPr lang="ru-RU" sz="1600" b="0" dirty="0">
                <a:latin typeface="Impact" panose="020B0806030902050204" pitchFamily="34" charset="0"/>
                <a:cs typeface="Times New Roman" panose="02020603050405020304" pitchFamily="18" charset="0"/>
              </a:rPr>
              <a:t>его защиты от мошенников и </a:t>
            </a:r>
            <a:r>
              <a:rPr lang="ru-RU" sz="16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продемонстрировали </a:t>
            </a:r>
            <a:r>
              <a:rPr lang="ru-RU" sz="16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свои </a:t>
            </a:r>
            <a:r>
              <a:rPr lang="ru-RU" sz="1600" b="0" dirty="0">
                <a:latin typeface="Impact" panose="020B0806030902050204" pitchFamily="34" charset="0"/>
                <a:cs typeface="Times New Roman" panose="02020603050405020304" pitchFamily="18" charset="0"/>
              </a:rPr>
              <a:t>знания в области </a:t>
            </a:r>
            <a:r>
              <a:rPr lang="ru-RU" sz="1600" b="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финансов</a:t>
            </a:r>
            <a:r>
              <a:rPr lang="ru-RU" b="0" dirty="0">
                <a:latin typeface="Impact" panose="020B0806030902050204" pitchFamily="34" charset="0"/>
                <a:cs typeface="Times New Roman" panose="02020603050405020304" pitchFamily="18" charset="0"/>
              </a:rPr>
              <a:t/>
            </a:r>
            <a:br>
              <a:rPr lang="ru-RU" b="0" dirty="0">
                <a:latin typeface="Impact" panose="020B0806030902050204" pitchFamily="34" charset="0"/>
                <a:cs typeface="Times New Roman" panose="02020603050405020304" pitchFamily="18" charset="0"/>
              </a:rPr>
            </a:br>
            <a:endParaRPr lang="ru-RU" b="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5" y="1796828"/>
            <a:ext cx="2320804" cy="15602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05" y="1796829"/>
            <a:ext cx="2446113" cy="1560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09" y="3357064"/>
            <a:ext cx="2474635" cy="1688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34" y="1796827"/>
            <a:ext cx="2212464" cy="1560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88" y="3350667"/>
            <a:ext cx="2474635" cy="16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91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4" y="758945"/>
            <a:ext cx="7877177" cy="507737"/>
          </a:xfrm>
        </p:spPr>
        <p:txBody>
          <a:bodyPr/>
          <a:lstStyle/>
          <a:p>
            <a:pPr algn="ctr"/>
            <a:r>
              <a:rPr lang="ru-RU" sz="1600" b="0" u="sng" dirty="0" err="1" smtClean="0">
                <a:latin typeface="Impact" panose="020B0806030902050204" pitchFamily="34" charset="0"/>
                <a:cs typeface="Times New Roman" panose="02020603050405020304" pitchFamily="18" charset="0"/>
              </a:rPr>
              <a:t>Квиз</a:t>
            </a:r>
            <a:r>
              <a:rPr lang="ru-RU" sz="1600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-игра </a:t>
            </a:r>
            <a:r>
              <a:rPr lang="ru-RU" sz="1600" b="0" u="sng" dirty="0">
                <a:latin typeface="Impact" panose="020B0806030902050204" pitchFamily="34" charset="0"/>
                <a:cs typeface="Times New Roman" panose="02020603050405020304" pitchFamily="18" charset="0"/>
              </a:rPr>
              <a:t>для семей участников СВО, сотрудников МЧС, ВУЗов, банковского сектора, государственных служащих проведена на базе Департамента финансов </a:t>
            </a:r>
            <a:r>
              <a:rPr lang="ru-RU" sz="1600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/>
            </a:r>
            <a:br>
              <a:rPr lang="ru-RU" sz="1600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sz="1600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города Севастополя</a:t>
            </a:r>
            <a:endParaRPr lang="ru-RU" b="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94" y="3357064"/>
            <a:ext cx="2448337" cy="1688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36" y="1796828"/>
            <a:ext cx="2455646" cy="15538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17" y="3357064"/>
            <a:ext cx="2645195" cy="1694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4" y="1796828"/>
            <a:ext cx="2324846" cy="1553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94" y="1796829"/>
            <a:ext cx="2497623" cy="15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945" y="642291"/>
            <a:ext cx="8766731" cy="365161"/>
          </a:xfrm>
        </p:spPr>
        <p:txBody>
          <a:bodyPr/>
          <a:lstStyle/>
          <a:p>
            <a:pPr algn="ctr"/>
            <a:r>
              <a:rPr lang="ru-RU" sz="2000" b="0" u="sng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Мероприятие </a:t>
            </a:r>
            <a:r>
              <a:rPr lang="ru-RU" sz="2000" b="0" u="sng" dirty="0">
                <a:latin typeface="Impact" panose="020B0806030902050204" pitchFamily="34" charset="0"/>
                <a:cs typeface="Times New Roman" panose="02020603050405020304" pitchFamily="18" charset="0"/>
              </a:rPr>
              <a:t>для многодетных семей:</a:t>
            </a:r>
            <a:r>
              <a:rPr lang="ru-RU" sz="2000" b="0" u="sng" dirty="0">
                <a:latin typeface="Impact" panose="020B0806030902050204" pitchFamily="34" charset="0"/>
                <a:cs typeface="Times New Roman" panose="02020603050405020304" pitchFamily="18" charset="0"/>
              </a:rPr>
              <a:t/>
            </a:r>
            <a:br>
              <a:rPr lang="ru-RU" sz="2000" b="0" u="sng" dirty="0">
                <a:latin typeface="Impact" panose="020B0806030902050204" pitchFamily="34" charset="0"/>
                <a:cs typeface="Times New Roman" panose="02020603050405020304" pitchFamily="18" charset="0"/>
              </a:rPr>
            </a:br>
            <a:endParaRPr lang="ru-RU" sz="2000" b="0" u="sng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76" y="1106232"/>
            <a:ext cx="8331910" cy="81848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участники</a:t>
            </a:r>
            <a:r>
              <a:rPr lang="ru-RU" sz="1600" dirty="0">
                <a:latin typeface="Impact" panose="020B0806030902050204" pitchFamily="34" charset="0"/>
                <a:cs typeface="Times New Roman" panose="02020603050405020304" pitchFamily="18" charset="0"/>
              </a:rPr>
              <a:t>, проходя тематические станции, могли заработать имитированные деньги </a:t>
            </a:r>
            <a:r>
              <a:rPr lang="ru-RU" sz="160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Impact" panose="020B0806030902050204" pitchFamily="34" charset="0"/>
                <a:cs typeface="Times New Roman" panose="02020603050405020304" pitchFamily="18" charset="0"/>
              </a:rPr>
              <a:t>распорядиться ими на свое усмотрение: посетить импровизированное кафе или купить сувенир на </a:t>
            </a:r>
            <a:r>
              <a:rPr lang="ru-RU" sz="160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память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7" y="2023496"/>
            <a:ext cx="2169081" cy="1563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93" y="2030991"/>
            <a:ext cx="2109237" cy="1563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12" y="3585164"/>
            <a:ext cx="2027027" cy="1477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05" y="2023496"/>
            <a:ext cx="2212281" cy="15541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94" y="3594757"/>
            <a:ext cx="2104217" cy="14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179</Words>
  <Application>Microsoft Office PowerPoint</Application>
  <PresentationFormat>Экран (16:9)</PresentationFormat>
  <Paragraphs>22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Helvetica Neue</vt:lpstr>
      <vt:lpstr>Helvetica Neue Light</vt:lpstr>
      <vt:lpstr>Helvetica Neue Medium</vt:lpstr>
      <vt:lpstr>Impact</vt:lpstr>
      <vt:lpstr>Proxima Nova Rg</vt:lpstr>
      <vt:lpstr>Times New Roman</vt:lpstr>
      <vt:lpstr>White</vt:lpstr>
      <vt:lpstr>Семейный фестиваль  по финансовой грамотности</vt:lpstr>
      <vt:lpstr>Презентация PowerPoint</vt:lpstr>
      <vt:lpstr>Проект реализовался путем проведения цикла мероприятий: </vt:lpstr>
      <vt:lpstr>Размещение экспозиции Музея Банка России в городских кинотеатрах: посетители перед началом кинопоказов имеют возможность  ознакомиться с экспозицией</vt:lpstr>
      <vt:lpstr>Просветительское мероприятие на базе Севастопольского филиала  РЭУ им. Г.В. Плеханова:  импровизированные семьи из числа студентов, ветеранских организаций  и юнармейцев обучились тонкостям составления семейного бюджета,  способам его защиты от мошенников и продемонстрировали  свои знания в области финансов </vt:lpstr>
      <vt:lpstr>Квиз-игра для семей участников СВО, сотрудников МЧС, ВУЗов, банковского сектора, государственных служащих проведена на базе Департамента финансов  города Севастополя</vt:lpstr>
      <vt:lpstr>Мероприятие для многодетных семей: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Татькова Юлия Леонидовна</cp:lastModifiedBy>
  <cp:revision>86</cp:revision>
  <dcterms:modified xsi:type="dcterms:W3CDTF">2025-04-16T07:50:49Z</dcterms:modified>
</cp:coreProperties>
</file>