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5143500" type="screen16x9"/>
  <p:notesSz cx="9144000" cy="5143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204582"/>
            <a:ext cx="9144000" cy="1460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941819" y="321563"/>
            <a:ext cx="1912620" cy="4831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1414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1414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41414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514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9413" y="-196"/>
            <a:ext cx="8565173" cy="753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41414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ep2911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ep2911@mail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426" y="4028643"/>
            <a:ext cx="8672374" cy="7307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45535">
              <a:lnSpc>
                <a:spcPct val="127499"/>
              </a:lnSpc>
              <a:spcBef>
                <a:spcPts val="100"/>
              </a:spcBef>
            </a:pPr>
            <a:r>
              <a:rPr sz="1200" b="1" spc="-5" dirty="0" err="1">
                <a:latin typeface="Arial Narrow"/>
                <a:cs typeface="Arial Narrow"/>
              </a:rPr>
              <a:t>Направление</a:t>
            </a:r>
            <a:r>
              <a:rPr sz="1200" b="1" spc="-5" dirty="0">
                <a:latin typeface="Arial Narrow"/>
                <a:cs typeface="Arial Narrow"/>
              </a:rPr>
              <a:t> </a:t>
            </a:r>
            <a:r>
              <a:rPr sz="1200" b="1" spc="-5" dirty="0" err="1">
                <a:latin typeface="Arial Narrow"/>
                <a:cs typeface="Arial Narrow"/>
              </a:rPr>
              <a:t>практики</a:t>
            </a:r>
            <a:r>
              <a:rPr lang="ru-RU" sz="1200" b="1" spc="-5" dirty="0">
                <a:latin typeface="Arial Narrow"/>
                <a:cs typeface="Arial Narrow"/>
              </a:rPr>
              <a:t>:</a:t>
            </a:r>
            <a:r>
              <a:rPr sz="1200" b="1" spc="-5" dirty="0">
                <a:latin typeface="Arial Narrow"/>
                <a:cs typeface="Arial Narrow"/>
              </a:rPr>
              <a:t> </a:t>
            </a:r>
            <a:r>
              <a:rPr lang="ru-RU" sz="1200" b="1" spc="-5" dirty="0">
                <a:latin typeface="Arial Narrow"/>
              </a:rPr>
              <a:t>цифровые продукты</a:t>
            </a:r>
            <a:r>
              <a:rPr sz="1200" b="1" spc="-5" dirty="0">
                <a:latin typeface="Arial Narrow"/>
              </a:rPr>
              <a:t> </a:t>
            </a:r>
            <a:endParaRPr lang="ru-RU" sz="1200" b="1" spc="-5" dirty="0">
              <a:latin typeface="Arial Narrow"/>
            </a:endParaRPr>
          </a:p>
          <a:p>
            <a:pPr marL="12700" marR="3645535">
              <a:lnSpc>
                <a:spcPct val="127499"/>
              </a:lnSpc>
              <a:spcBef>
                <a:spcPts val="100"/>
              </a:spcBef>
            </a:pPr>
            <a:r>
              <a:rPr sz="1200" b="1" spc="-5" dirty="0" err="1">
                <a:latin typeface="Arial Narrow"/>
                <a:cs typeface="Arial Narrow"/>
              </a:rPr>
              <a:t>Наименование</a:t>
            </a:r>
            <a:r>
              <a:rPr sz="1200" b="1" spc="-30" dirty="0">
                <a:latin typeface="Arial Narrow"/>
                <a:cs typeface="Arial Narrow"/>
              </a:rPr>
              <a:t> </a:t>
            </a:r>
            <a:r>
              <a:rPr sz="1200" b="1" spc="-5" dirty="0" err="1">
                <a:latin typeface="Arial Narrow"/>
                <a:cs typeface="Arial Narrow"/>
              </a:rPr>
              <a:t>субъекта</a:t>
            </a:r>
            <a:r>
              <a:rPr lang="ru-RU" sz="1200" b="1" spc="-5" dirty="0">
                <a:latin typeface="Arial Narrow"/>
                <a:cs typeface="Arial Narrow"/>
              </a:rPr>
              <a:t>: Пензенская область</a:t>
            </a:r>
            <a:endParaRPr sz="1200" dirty="0">
              <a:latin typeface="Arial Narrow"/>
              <a:cs typeface="Arial Narrow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200" b="1" spc="-5" dirty="0">
                <a:latin typeface="Arial Narrow"/>
                <a:cs typeface="Arial Narrow"/>
              </a:rPr>
              <a:t>Автор практики: </a:t>
            </a:r>
            <a:r>
              <a:rPr lang="ru-RU" sz="1200" b="1" spc="-5" dirty="0">
                <a:latin typeface="Arial Narrow"/>
                <a:cs typeface="Arial Narrow"/>
              </a:rPr>
              <a:t>МОУСОШ №9 г. Сердобска Пензенская область, Мичкасова Елена Петровна (89273837809, </a:t>
            </a:r>
            <a:r>
              <a:rPr lang="en-US" sz="1200" b="1" spc="-5" dirty="0">
                <a:latin typeface="Arial Narrow"/>
                <a:cs typeface="Arial Narrow"/>
                <a:hlinkClick r:id="rId2"/>
              </a:rPr>
              <a:t>mep2911@mail.ru</a:t>
            </a:r>
            <a:r>
              <a:rPr lang="en-US" sz="1200" b="1" spc="-5" dirty="0">
                <a:latin typeface="Arial Narrow"/>
                <a:cs typeface="Arial Narrow"/>
              </a:rPr>
              <a:t>)</a:t>
            </a:r>
            <a:r>
              <a:rPr lang="ru-RU" sz="1200" b="1" spc="-5" dirty="0">
                <a:latin typeface="Arial Narrow"/>
                <a:cs typeface="Arial Narrow"/>
              </a:rPr>
              <a:t> </a:t>
            </a:r>
            <a:endParaRPr sz="12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91055" y="1427988"/>
            <a:ext cx="3985260" cy="1184275"/>
          </a:xfrm>
          <a:custGeom>
            <a:avLst/>
            <a:gdLst/>
            <a:ahLst/>
            <a:cxnLst/>
            <a:rect l="l" t="t" r="r" b="b"/>
            <a:pathLst>
              <a:path w="3985260" h="1184275">
                <a:moveTo>
                  <a:pt x="0" y="1184148"/>
                </a:moveTo>
                <a:lnTo>
                  <a:pt x="3985260" y="1184148"/>
                </a:lnTo>
                <a:lnTo>
                  <a:pt x="3985260" y="0"/>
                </a:lnTo>
                <a:lnTo>
                  <a:pt x="0" y="0"/>
                </a:lnTo>
                <a:lnTo>
                  <a:pt x="0" y="1184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46482" y="1945911"/>
            <a:ext cx="38237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квиз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«Мы и налоги»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5155" y="246888"/>
            <a:ext cx="2298700" cy="74993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85090" marR="78105" indent="1270" algn="ctr">
              <a:lnSpc>
                <a:spcPct val="100000"/>
              </a:lnSpc>
              <a:spcBef>
                <a:spcPts val="390"/>
              </a:spcBef>
            </a:pPr>
            <a:r>
              <a:rPr sz="1400" spc="-5" dirty="0">
                <a:solidFill>
                  <a:srgbClr val="000000"/>
                </a:solidFill>
              </a:rPr>
              <a:t>Место для логотипа  региона </a:t>
            </a:r>
            <a:r>
              <a:rPr sz="1400" dirty="0">
                <a:solidFill>
                  <a:srgbClr val="000000"/>
                </a:solidFill>
              </a:rPr>
              <a:t>и </a:t>
            </a:r>
            <a:r>
              <a:rPr sz="1400" spc="-5" dirty="0">
                <a:solidFill>
                  <a:srgbClr val="000000"/>
                </a:solidFill>
              </a:rPr>
              <a:t>(или)  региональной</a:t>
            </a:r>
            <a:r>
              <a:rPr sz="1400" spc="-85" dirty="0">
                <a:solidFill>
                  <a:srgbClr val="000000"/>
                </a:solidFill>
              </a:rPr>
              <a:t> </a:t>
            </a:r>
            <a:r>
              <a:rPr sz="1400" spc="-5" dirty="0">
                <a:solidFill>
                  <a:srgbClr val="000000"/>
                </a:solidFill>
              </a:rPr>
              <a:t>программы</a:t>
            </a: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5741"/>
            <a:ext cx="9143999" cy="48477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0674" y="366140"/>
            <a:ext cx="425612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квиз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«Мы и налоги»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4800" y="1589430"/>
            <a:ext cx="3962400" cy="22544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Интеллектуальный квиз направлен на повышение финансовой грамотности школьников  среднего и старшего звена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Квиз включает блоки «Курьезы», «История», «Вопрос-картина», «Кейс», «Ораторы»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63846" y="4898752"/>
            <a:ext cx="922334" cy="2447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094454"/>
            <a:ext cx="1893570" cy="0"/>
          </a:xfrm>
          <a:custGeom>
            <a:avLst/>
            <a:gdLst/>
            <a:ahLst/>
            <a:cxnLst/>
            <a:rect l="l" t="t" r="r" b="b"/>
            <a:pathLst>
              <a:path w="1893570">
                <a:moveTo>
                  <a:pt x="0" y="0"/>
                </a:moveTo>
                <a:lnTo>
                  <a:pt x="1893533" y="0"/>
                </a:lnTo>
              </a:path>
            </a:pathLst>
          </a:custGeom>
          <a:ln w="1834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49873" y="5114390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4">
                <a:moveTo>
                  <a:pt x="0" y="0"/>
                </a:moveTo>
                <a:lnTo>
                  <a:pt x="794127" y="0"/>
                </a:lnTo>
              </a:path>
            </a:pathLst>
          </a:custGeom>
          <a:ln w="582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41154" y="5118918"/>
            <a:ext cx="1447800" cy="0"/>
          </a:xfrm>
          <a:custGeom>
            <a:avLst/>
            <a:gdLst/>
            <a:ahLst/>
            <a:cxnLst/>
            <a:rect l="l" t="t" r="r" b="b"/>
            <a:pathLst>
              <a:path w="1447800">
                <a:moveTo>
                  <a:pt x="0" y="0"/>
                </a:moveTo>
                <a:lnTo>
                  <a:pt x="1447637" y="0"/>
                </a:lnTo>
              </a:path>
            </a:pathLst>
          </a:custGeom>
          <a:ln w="672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38372" y="5118918"/>
            <a:ext cx="1270635" cy="0"/>
          </a:xfrm>
          <a:custGeom>
            <a:avLst/>
            <a:gdLst/>
            <a:ahLst/>
            <a:cxnLst/>
            <a:rect l="l" t="t" r="r" b="b"/>
            <a:pathLst>
              <a:path w="1270635">
                <a:moveTo>
                  <a:pt x="0" y="0"/>
                </a:moveTo>
                <a:lnTo>
                  <a:pt x="1270500" y="0"/>
                </a:lnTo>
              </a:path>
            </a:pathLst>
          </a:custGeom>
          <a:ln w="672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60723" y="5118918"/>
            <a:ext cx="2510790" cy="0"/>
          </a:xfrm>
          <a:custGeom>
            <a:avLst/>
            <a:gdLst/>
            <a:ahLst/>
            <a:cxnLst/>
            <a:rect l="l" t="t" r="r" b="b"/>
            <a:pathLst>
              <a:path w="2510790">
                <a:moveTo>
                  <a:pt x="0" y="0"/>
                </a:moveTo>
                <a:lnTo>
                  <a:pt x="2510459" y="0"/>
                </a:lnTo>
              </a:path>
            </a:pathLst>
          </a:custGeom>
          <a:ln w="672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98003" y="0"/>
            <a:ext cx="1141095" cy="7975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spc="80" dirty="0">
                <a:solidFill>
                  <a:srgbClr val="3D3D3D"/>
                </a:solidFill>
                <a:latin typeface="Times New Roman"/>
                <a:cs typeface="Times New Roman"/>
              </a:rPr>
              <a:t>м</a:t>
            </a:r>
            <a:r>
              <a:rPr sz="1400" spc="-55" dirty="0">
                <a:solidFill>
                  <a:srgbClr val="3D3D3D"/>
                </a:solidFill>
                <a:latin typeface="Times New Roman"/>
                <a:cs typeface="Times New Roman"/>
              </a:rPr>
              <a:t>о</a:t>
            </a:r>
            <a:r>
              <a:rPr sz="7575" spc="-2429" baseline="6600" dirty="0">
                <a:solidFill>
                  <a:srgbClr val="009556"/>
                </a:solidFill>
                <a:latin typeface="Times New Roman"/>
                <a:cs typeface="Times New Roman"/>
              </a:rPr>
              <a:t>-</a:t>
            </a:r>
            <a:r>
              <a:rPr sz="1400" spc="75" dirty="0">
                <a:solidFill>
                  <a:srgbClr val="3D3D3D"/>
                </a:solidFill>
                <a:latin typeface="Times New Roman"/>
                <a:cs typeface="Times New Roman"/>
              </a:rPr>
              <a:t>и</a:t>
            </a:r>
            <a:r>
              <a:rPr sz="1400" spc="-7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400" spc="95" dirty="0">
                <a:solidFill>
                  <a:srgbClr val="3D3D3D"/>
                </a:solidFill>
                <a:latin typeface="Times New Roman"/>
                <a:cs typeface="Times New Roman"/>
              </a:rPr>
              <a:t>ф</a:t>
            </a:r>
            <a:r>
              <a:rPr sz="1400" spc="-420" dirty="0">
                <a:solidFill>
                  <a:srgbClr val="3D3D3D"/>
                </a:solidFill>
                <a:latin typeface="Times New Roman"/>
                <a:cs typeface="Times New Roman"/>
              </a:rPr>
              <a:t>и</a:t>
            </a:r>
            <a:r>
              <a:rPr sz="7575" spc="-1785" baseline="6600" dirty="0">
                <a:solidFill>
                  <a:srgbClr val="EB7B01"/>
                </a:solidFill>
                <a:latin typeface="Times New Roman"/>
                <a:cs typeface="Times New Roman"/>
              </a:rPr>
              <a:t>-</a:t>
            </a:r>
            <a:r>
              <a:rPr sz="1400" spc="20" dirty="0">
                <a:solidFill>
                  <a:srgbClr val="3D3D3D"/>
                </a:solidFill>
                <a:latin typeface="Times New Roman"/>
                <a:cs typeface="Times New Roman"/>
              </a:rPr>
              <a:t>н</a:t>
            </a:r>
            <a:r>
              <a:rPr sz="1400" spc="-665" dirty="0">
                <a:solidFill>
                  <a:srgbClr val="3D3D3D"/>
                </a:solidFill>
                <a:latin typeface="Times New Roman"/>
                <a:cs typeface="Times New Roman"/>
              </a:rPr>
              <a:t>а</a:t>
            </a:r>
            <a:r>
              <a:rPr sz="7575" spc="-1492" baseline="6600" dirty="0">
                <a:solidFill>
                  <a:srgbClr val="E11652"/>
                </a:solidFill>
                <a:latin typeface="Times New Roman"/>
                <a:cs typeface="Times New Roman"/>
              </a:rPr>
              <a:t>-</a:t>
            </a:r>
            <a:r>
              <a:rPr sz="1400" spc="-560" dirty="0">
                <a:solidFill>
                  <a:srgbClr val="3D3D3D"/>
                </a:solidFill>
                <a:latin typeface="Times New Roman"/>
                <a:cs typeface="Times New Roman"/>
              </a:rPr>
              <a:t>н</a:t>
            </a:r>
            <a:r>
              <a:rPr sz="7575" spc="-1545" baseline="6600" dirty="0">
                <a:solidFill>
                  <a:srgbClr val="014B9A"/>
                </a:solidFill>
                <a:latin typeface="Times New Roman"/>
                <a:cs typeface="Times New Roman"/>
              </a:rPr>
              <a:t>-</a:t>
            </a:r>
            <a:r>
              <a:rPr sz="1400" spc="-350" dirty="0">
                <a:solidFill>
                  <a:srgbClr val="3D3D3D"/>
                </a:solidFill>
                <a:latin typeface="Times New Roman"/>
                <a:cs typeface="Times New Roman"/>
              </a:rPr>
              <a:t>с</a:t>
            </a:r>
            <a:r>
              <a:rPr sz="7575" spc="-1912" baseline="6600" dirty="0">
                <a:solidFill>
                  <a:srgbClr val="24B5BA"/>
                </a:solidFill>
                <a:latin typeface="Times New Roman"/>
                <a:cs typeface="Times New Roman"/>
              </a:rPr>
              <a:t>-</a:t>
            </a:r>
            <a:r>
              <a:rPr sz="1400" spc="100" dirty="0">
                <a:solidFill>
                  <a:srgbClr val="3D3D3D"/>
                </a:solidFill>
                <a:latin typeface="Times New Roman"/>
                <a:cs typeface="Times New Roman"/>
              </a:rPr>
              <a:t>ы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A45B3A1-787A-4D44-B351-2FF3D01BA2ED}"/>
              </a:ext>
            </a:extLst>
          </p:cNvPr>
          <p:cNvSpPr/>
          <p:nvPr/>
        </p:nvSpPr>
        <p:spPr>
          <a:xfrm>
            <a:off x="2743200" y="971550"/>
            <a:ext cx="609589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73025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В интеллектуальном квизе «Мы и налоги» приняли участие 350 чел.</a:t>
            </a:r>
          </a:p>
          <a:p>
            <a:pPr marL="285750" marR="73025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Franklin Gothic Medium" panose="020B0603020102020204" pitchFamily="34" charset="0"/>
                <a:cs typeface="Franklin Gothic Medium" panose="020B0603020102020204" pitchFamily="34" charset="0"/>
              </a:rPr>
              <a:t>Контент используется для проведения мастер-классов для педагогов (обучено более 100 педагогов).</a:t>
            </a:r>
            <a:endParaRPr lang="ru-RU" sz="1800" dirty="0">
              <a:effectLst/>
              <a:latin typeface="Times New Roman" panose="02020603050405020304" pitchFamily="18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  <a:p>
            <a:pPr marR="73025" lvl="0" algn="just"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аудитории участников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возможно проведение подобных занятий в других образовательных учреждениях.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Квиз полезен педагогам, преподающих финансовую грамотность в образовательных организациях, классным руководителям, вожатым в летних лагерях.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формат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квиза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«Мы и налоги»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заказать по почте: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mep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2911@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mail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73025" lvl="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1800" dirty="0">
              <a:effectLst/>
              <a:latin typeface="Franklin Gothic Medium" panose="020B0603020102020204" pitchFamily="34" charset="0"/>
              <a:ea typeface="Franklin Gothic Medium" panose="020B0603020102020204" pitchFamily="34" charset="0"/>
              <a:cs typeface="Franklin Gothic Medium" panose="020B06030201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96383AE-EBBF-4DE8-BE48-4ED0873E7179}"/>
              </a:ext>
            </a:extLst>
          </p:cNvPr>
          <p:cNvSpPr/>
          <p:nvPr/>
        </p:nvSpPr>
        <p:spPr>
          <a:xfrm>
            <a:off x="2971800" y="490253"/>
            <a:ext cx="2882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результаты: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11B6CAC-BBF9-432F-AB6D-0DF9F5411D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357425"/>
            <a:ext cx="2233736" cy="28626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175</Words>
  <Application>Microsoft Office PowerPoint</Application>
  <PresentationFormat>Экран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Franklin Gothic Medium</vt:lpstr>
      <vt:lpstr>Times New Roman</vt:lpstr>
      <vt:lpstr>Office Theme</vt:lpstr>
      <vt:lpstr>Место для логотипа  региона и (или)  региональной программы</vt:lpstr>
      <vt:lpstr>Интеллектуальный квиз  «Мы и налоги»</vt:lpstr>
      <vt:lpstr>мо-и фи-на-н-с-ы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Место для логотипа  региона и (или)  региональной программы</dc:title>
  <cp:lastModifiedBy>МЕП</cp:lastModifiedBy>
  <cp:revision>11</cp:revision>
  <dcterms:created xsi:type="dcterms:W3CDTF">2022-07-26T06:35:45Z</dcterms:created>
  <dcterms:modified xsi:type="dcterms:W3CDTF">2024-04-09T20:17:07Z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2022-07-26T00:00:00Z</vt:filetime>
  </property>
</Properties>
</file>