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6" r:id="rId3"/>
    <p:sldId id="258" r:id="rId5"/>
    <p:sldId id="269" r:id="rId6"/>
    <p:sldId id="264" r:id="rId7"/>
    <p:sldId id="268" r:id="rId8"/>
    <p:sldId id="270" r:id="rId9"/>
    <p:sldId id="271" r:id="rId10"/>
    <p:sldId id="260" r:id="rId11"/>
  </p:sldIdLst>
  <p:sldSz cx="9144000" cy="5143500" type="screen16x9"/>
  <p:notesSz cx="6858000" cy="9144000"/>
  <p:defaultTextStyle>
    <a:defPPr marL="0" marR="0" indent="0" algn="l" defTabSz="35687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43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8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6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10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97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4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2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85" d="100"/>
          <a:sy n="85" d="100"/>
        </p:scale>
        <p:origin x="644" y="52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1pPr>
    <a:lvl2pPr indent="8890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2pPr>
    <a:lvl3pPr indent="1784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3pPr>
    <a:lvl4pPr indent="2673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4pPr>
    <a:lvl5pPr indent="3568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5pPr>
    <a:lvl6pPr indent="4457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6pPr>
    <a:lvl7pPr indent="5346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7pPr>
    <a:lvl8pPr indent="6242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8pPr>
    <a:lvl9pPr indent="7131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>
            <a:fillRect/>
          </a:stretch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5"/>
            </a:lvl2pPr>
            <a:lvl3pPr marL="0" indent="0" algn="l">
              <a:spcBef>
                <a:spcPts val="0"/>
              </a:spcBef>
              <a:buSzTx/>
              <a:buNone/>
              <a:defRPr sz="1825"/>
            </a:lvl3pPr>
            <a:lvl4pPr marL="0" indent="0" algn="l">
              <a:spcBef>
                <a:spcPts val="0"/>
              </a:spcBef>
              <a:buSzTx/>
              <a:buNone/>
              <a:defRPr sz="1825"/>
            </a:lvl4pPr>
            <a:lvl5pPr marL="0" indent="0" algn="l">
              <a:spcBef>
                <a:spcPts val="0"/>
              </a:spcBef>
              <a:buSzTx/>
              <a:buNone/>
              <a:defRPr sz="1825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63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325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88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50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913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26390" y="3925570"/>
            <a:ext cx="6982460" cy="802640"/>
          </a:xfrm>
        </p:spPr>
        <p:txBody>
          <a:bodyPr>
            <a:noAutofit/>
          </a:bodyPr>
          <a:lstStyle/>
          <a:p>
            <a:r>
              <a:rPr lang="en-US" altLang="en-US" sz="1200" dirty="0"/>
              <a:t>специальные</a:t>
            </a:r>
            <a:r>
              <a:rPr lang="en-US" altLang="ru-RU" sz="1200" dirty="0"/>
              <a:t> </a:t>
            </a:r>
            <a:r>
              <a:rPr lang="en-US" altLang="en-US" sz="1200" dirty="0"/>
              <a:t>проекты</a:t>
            </a:r>
            <a:r>
              <a:rPr lang="en-US" altLang="ru-RU" sz="1200" dirty="0"/>
              <a:t> </a:t>
            </a:r>
            <a:r>
              <a:rPr lang="en-US" altLang="en-US" sz="1200" dirty="0"/>
              <a:t>с</a:t>
            </a:r>
            <a:r>
              <a:rPr lang="en-US" altLang="ru-RU" sz="1200" dirty="0"/>
              <a:t> </a:t>
            </a:r>
            <a:r>
              <a:rPr lang="en-US" altLang="en-US" sz="1200" dirty="0"/>
              <a:t>органами</a:t>
            </a:r>
            <a:r>
              <a:rPr lang="en-US" altLang="ru-RU" sz="1200" dirty="0"/>
              <a:t> </a:t>
            </a:r>
            <a:r>
              <a:rPr lang="en-US" altLang="en-US" sz="1200" dirty="0"/>
              <a:t>соц</a:t>
            </a:r>
            <a:r>
              <a:rPr lang="en-US" altLang="ru-RU" sz="1200" dirty="0"/>
              <a:t>. </a:t>
            </a:r>
            <a:r>
              <a:rPr lang="en-US" altLang="en-US" sz="1200" dirty="0"/>
              <a:t>защиты</a:t>
            </a:r>
            <a:r>
              <a:rPr lang="en-US" altLang="ru-RU" sz="1200" dirty="0"/>
              <a:t>, </a:t>
            </a:r>
            <a:r>
              <a:rPr lang="en-US" altLang="en-US" sz="1200" dirty="0"/>
              <a:t>МФЦ</a:t>
            </a:r>
            <a:r>
              <a:rPr lang="en-US" altLang="ru-RU" sz="1200" dirty="0"/>
              <a:t>, </a:t>
            </a:r>
            <a:r>
              <a:rPr lang="en-US" altLang="en-US" sz="1200" dirty="0"/>
              <a:t>ПФР</a:t>
            </a:r>
            <a:r>
              <a:rPr lang="en-US" altLang="ru-RU" sz="1200" dirty="0"/>
              <a:t>, </a:t>
            </a:r>
            <a:r>
              <a:rPr lang="en-US" altLang="en-US" sz="1200" dirty="0"/>
              <a:t>ФНС</a:t>
            </a:r>
            <a:r>
              <a:rPr lang="en-US" altLang="ru-RU" sz="1200" dirty="0"/>
              <a:t>, </a:t>
            </a:r>
            <a:r>
              <a:rPr lang="en-US" altLang="en-US" sz="1200" dirty="0"/>
              <a:t>Роспотребнадзором</a:t>
            </a:r>
            <a:r>
              <a:rPr lang="en-US" altLang="ru-RU" sz="1200" dirty="0"/>
              <a:t> </a:t>
            </a:r>
            <a:r>
              <a:rPr lang="en-US" altLang="en-US" sz="1200" dirty="0"/>
              <a:t>и</a:t>
            </a:r>
            <a:r>
              <a:rPr lang="en-US" altLang="ru-RU" sz="1200" dirty="0"/>
              <a:t> </a:t>
            </a:r>
            <a:r>
              <a:rPr lang="en-US" altLang="en-US" sz="1200" dirty="0"/>
              <a:t>др</a:t>
            </a:r>
            <a:r>
              <a:rPr lang="en-US" altLang="ru-RU" sz="1200" dirty="0"/>
              <a:t>.</a:t>
            </a:r>
            <a:endParaRPr lang="en-US" altLang="ru-RU" sz="1200" dirty="0"/>
          </a:p>
          <a:p>
            <a:r>
              <a:rPr lang="ru-RU" sz="1200" dirty="0"/>
              <a:t>Свердловская область  </a:t>
            </a:r>
            <a:endParaRPr lang="ru-RU" sz="1200" dirty="0"/>
          </a:p>
          <a:p>
            <a:r>
              <a:rPr lang="ru-RU" sz="1200" dirty="0"/>
              <a:t>Автор практики: Региональный центр финансовой грамотности, </a:t>
            </a:r>
            <a:endParaRPr lang="ru-RU" sz="1200" dirty="0"/>
          </a:p>
          <a:p>
            <a:r>
              <a:rPr lang="ru-RU" sz="1200" dirty="0"/>
              <a:t>Оболенская Алена Германовна, 8 (343) 283-10-88</a:t>
            </a:r>
            <a:r>
              <a:rPr lang="en-US" sz="1200" dirty="0"/>
              <a:t>, rcfg_so@mail.ru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60" y="1064165"/>
            <a:ext cx="6937457" cy="8812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Праздник </a:t>
            </a:r>
            <a:r>
              <a:rPr lang="" altLang="en-US" sz="2800" dirty="0"/>
              <a:t>«</a:t>
            </a:r>
            <a:r>
              <a:rPr lang="en-US" altLang="en-US" sz="2800" dirty="0"/>
              <a:t>День</a:t>
            </a:r>
            <a:r>
              <a:rPr lang="en-US" altLang="ru-RU" sz="2800" dirty="0"/>
              <a:t> </a:t>
            </a:r>
            <a:r>
              <a:rPr lang="en-US" altLang="en-US" sz="2800" dirty="0"/>
              <a:t>финансиста</a:t>
            </a:r>
            <a:r>
              <a:rPr lang="" altLang="en-US" sz="2800" dirty="0"/>
              <a:t>»</a:t>
            </a:r>
            <a:r>
              <a:rPr lang="en-US" altLang="ru-RU" sz="2800" dirty="0"/>
              <a:t>: </a:t>
            </a:r>
            <a:br>
              <a:rPr lang="en-US" altLang="ru-RU" sz="2800" dirty="0"/>
            </a:br>
            <a:r>
              <a:rPr lang="en-US" altLang="en-US" sz="2800" dirty="0"/>
              <a:t>лекции</a:t>
            </a:r>
            <a:r>
              <a:rPr lang="en-US" altLang="ru-RU" sz="2800" dirty="0"/>
              <a:t>, </a:t>
            </a:r>
            <a:r>
              <a:rPr lang="en-US" altLang="en-US" sz="2800" dirty="0"/>
              <a:t>игры</a:t>
            </a:r>
            <a:r>
              <a:rPr lang="en-US" altLang="ru-RU" sz="2800" dirty="0"/>
              <a:t>, </a:t>
            </a:r>
            <a:r>
              <a:rPr lang="en-US" altLang="en-US" sz="2800" dirty="0"/>
              <a:t>квиз</a:t>
            </a:r>
            <a:r>
              <a:rPr lang="ru-RU" altLang="en-US" sz="2800" dirty="0"/>
              <a:t>ы</a:t>
            </a:r>
            <a:r>
              <a:rPr lang="en-US" altLang="ru-RU" sz="2800" dirty="0"/>
              <a:t>, </a:t>
            </a:r>
            <a:r>
              <a:rPr lang="en-US" altLang="en-US" sz="2800" dirty="0"/>
              <a:t>круглы</a:t>
            </a:r>
            <a:r>
              <a:rPr lang="ru-RU" altLang="en-US" sz="2800" dirty="0"/>
              <a:t>е</a:t>
            </a:r>
            <a:r>
              <a:rPr lang="en-US" altLang="ru-RU" sz="2800" dirty="0"/>
              <a:t> </a:t>
            </a:r>
            <a:r>
              <a:rPr lang="en-US" altLang="en-US" sz="2800" dirty="0"/>
              <a:t>стол</a:t>
            </a:r>
            <a:r>
              <a:rPr lang="ru-RU" altLang="en-US" sz="2800" dirty="0"/>
              <a:t>ы</a:t>
            </a:r>
            <a:endParaRPr lang="ru-RU" altLang="en-US" sz="2800" dirty="0"/>
          </a:p>
        </p:txBody>
      </p:sp>
      <p:pic>
        <p:nvPicPr>
          <p:cNvPr id="1026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1" y="24472"/>
            <a:ext cx="1437922" cy="10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практики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4239" y="1065877"/>
            <a:ext cx="5314712" cy="3463139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Ежегодное</a:t>
            </a:r>
            <a:r>
              <a:rPr lang="en-US" altLang="ru-RU" b="1" dirty="0"/>
              <a:t> </a:t>
            </a:r>
            <a:r>
              <a:rPr lang="en-US" altLang="en-US" b="1" dirty="0"/>
              <a:t>празднование</a:t>
            </a:r>
            <a:r>
              <a:rPr lang="en-US" altLang="ru-RU" b="1" dirty="0"/>
              <a:t> </a:t>
            </a:r>
            <a:r>
              <a:rPr lang="en-US" altLang="en-US" b="1" dirty="0"/>
              <a:t>Дня</a:t>
            </a:r>
            <a:r>
              <a:rPr lang="en-US" altLang="ru-RU" b="1" dirty="0"/>
              <a:t> </a:t>
            </a:r>
            <a:r>
              <a:rPr lang="en-US" altLang="en-US" b="1" dirty="0"/>
              <a:t>финансиста</a:t>
            </a:r>
            <a:r>
              <a:rPr lang="en-US" altLang="ru-RU" b="1" dirty="0"/>
              <a:t> </a:t>
            </a:r>
            <a:r>
              <a:rPr lang="en-US" altLang="en-US" b="1" dirty="0"/>
              <a:t>в</a:t>
            </a:r>
            <a:r>
              <a:rPr lang="en-US" altLang="ru-RU" b="1" dirty="0"/>
              <a:t> </a:t>
            </a:r>
            <a:r>
              <a:rPr lang="en-US" altLang="en-US" b="1" dirty="0"/>
              <a:t>течение</a:t>
            </a:r>
            <a:r>
              <a:rPr lang="en-US" altLang="ru-RU" b="1" dirty="0"/>
              <a:t> </a:t>
            </a:r>
            <a:r>
              <a:rPr lang="en-US" altLang="en-US" b="1" dirty="0"/>
              <a:t>сентября</a:t>
            </a:r>
            <a:r>
              <a:rPr lang="en-US" altLang="ru-RU" b="1" dirty="0"/>
              <a:t> </a:t>
            </a:r>
            <a:r>
              <a:rPr lang="en-US" altLang="en-US" b="1" dirty="0"/>
              <a:t>включает</a:t>
            </a:r>
            <a:r>
              <a:rPr lang="en-US" altLang="ru-RU" b="1" dirty="0"/>
              <a:t> </a:t>
            </a:r>
            <a:r>
              <a:rPr lang="en-US" altLang="en-US" b="1" dirty="0"/>
              <a:t>пленарное</a:t>
            </a:r>
            <a:r>
              <a:rPr lang="en-US" altLang="ru-RU" b="1" dirty="0"/>
              <a:t> </a:t>
            </a:r>
            <a:r>
              <a:rPr lang="en-US" altLang="en-US" b="1" dirty="0"/>
              <a:t>заседание</a:t>
            </a:r>
            <a:r>
              <a:rPr lang="en-US" altLang="ru-RU" b="1" dirty="0"/>
              <a:t> </a:t>
            </a:r>
            <a:r>
              <a:rPr lang="en-US" altLang="en-US" b="1" dirty="0"/>
              <a:t>со</a:t>
            </a:r>
            <a:r>
              <a:rPr lang="en-US" altLang="ru-RU" b="1" dirty="0"/>
              <a:t> </a:t>
            </a:r>
            <a:r>
              <a:rPr lang="en-US" altLang="en-US" b="1" dirty="0"/>
              <a:t>спикерами</a:t>
            </a:r>
            <a:r>
              <a:rPr lang="en-US" altLang="ru-RU" b="1" dirty="0"/>
              <a:t>-</a:t>
            </a:r>
            <a:r>
              <a:rPr lang="en-US" altLang="en-US" b="1" dirty="0"/>
              <a:t>участниками</a:t>
            </a:r>
            <a:r>
              <a:rPr lang="en-US" altLang="ru-RU" b="1" dirty="0"/>
              <a:t> </a:t>
            </a:r>
            <a:r>
              <a:rPr lang="en-US" altLang="en-US" b="1" dirty="0"/>
              <a:t>Межведомственного</a:t>
            </a:r>
            <a:r>
              <a:rPr lang="en-US" altLang="ru-RU" b="1" dirty="0"/>
              <a:t> </a:t>
            </a:r>
            <a:r>
              <a:rPr lang="en-US" altLang="en-US" b="1" dirty="0"/>
              <a:t>координационного</a:t>
            </a:r>
            <a:r>
              <a:rPr lang="en-US" altLang="ru-RU" b="1" dirty="0"/>
              <a:t> </a:t>
            </a:r>
            <a:r>
              <a:rPr lang="en-US" altLang="en-US" b="1" dirty="0"/>
              <a:t>совета</a:t>
            </a:r>
            <a:r>
              <a:rPr lang="en-US" altLang="ru-RU" b="1" dirty="0"/>
              <a:t> </a:t>
            </a:r>
            <a:r>
              <a:rPr lang="en-US" altLang="en-US" b="1" dirty="0"/>
              <a:t>по</a:t>
            </a:r>
            <a:r>
              <a:rPr lang="en-US" altLang="ru-RU" b="1" dirty="0"/>
              <a:t> </a:t>
            </a:r>
            <a:r>
              <a:rPr lang="en-US" altLang="en-US" b="1" dirty="0"/>
              <a:t>финансовой</a:t>
            </a:r>
            <a:r>
              <a:rPr lang="en-US" altLang="ru-RU" b="1" dirty="0"/>
              <a:t> </a:t>
            </a:r>
            <a:r>
              <a:rPr lang="en-US" altLang="en-US" b="1" dirty="0"/>
              <a:t>грамотности</a:t>
            </a:r>
            <a:r>
              <a:rPr lang="en-US" altLang="ru-RU" b="1" dirty="0"/>
              <a:t> </a:t>
            </a:r>
            <a:r>
              <a:rPr lang="en-US" altLang="en-US" b="1" dirty="0"/>
              <a:t>Свердловской</a:t>
            </a:r>
            <a:r>
              <a:rPr lang="en-US" altLang="ru-RU" b="1" dirty="0"/>
              <a:t> </a:t>
            </a:r>
            <a:r>
              <a:rPr lang="en-US" altLang="en-US" b="1" dirty="0"/>
              <a:t>области</a:t>
            </a:r>
            <a:r>
              <a:rPr lang="en-US" altLang="ru-RU" b="1" dirty="0"/>
              <a:t> (</a:t>
            </a:r>
            <a:r>
              <a:rPr lang="en-US" altLang="en-US" b="1" dirty="0"/>
              <a:t>Минфин</a:t>
            </a:r>
            <a:r>
              <a:rPr lang="en-US" altLang="ru-RU" b="1" dirty="0"/>
              <a:t>, </a:t>
            </a:r>
            <a:r>
              <a:rPr lang="en-US" altLang="en-US" b="1" dirty="0"/>
              <a:t>ГУ</a:t>
            </a:r>
            <a:r>
              <a:rPr lang="en-US" altLang="ru-RU" b="1" dirty="0"/>
              <a:t> </a:t>
            </a:r>
            <a:r>
              <a:rPr lang="en-US" altLang="en-US" b="1" dirty="0"/>
              <a:t>ЦБ</a:t>
            </a:r>
            <a:r>
              <a:rPr lang="en-US" altLang="ru-RU" b="1" dirty="0"/>
              <a:t> </a:t>
            </a:r>
            <a:r>
              <a:rPr lang="en-US" altLang="en-US" b="1" dirty="0"/>
              <a:t>РФ</a:t>
            </a:r>
            <a:r>
              <a:rPr lang="en-US" altLang="ru-RU" b="1" dirty="0"/>
              <a:t>, </a:t>
            </a:r>
            <a:r>
              <a:rPr lang="en-US" altLang="en-US" b="1" dirty="0"/>
              <a:t>СФР</a:t>
            </a:r>
            <a:r>
              <a:rPr lang="en-US" altLang="ru-RU" b="1" dirty="0"/>
              <a:t>, </a:t>
            </a:r>
            <a:r>
              <a:rPr lang="en-US" altLang="en-US" b="1" dirty="0"/>
              <a:t>ФНС</a:t>
            </a:r>
            <a:r>
              <a:rPr lang="en-US" altLang="ru-RU" b="1" dirty="0"/>
              <a:t>, </a:t>
            </a:r>
            <a:r>
              <a:rPr lang="en-US" altLang="en-US" b="1" dirty="0"/>
              <a:t>Роспотребнадзор</a:t>
            </a:r>
            <a:r>
              <a:rPr lang="en-US" altLang="ru-RU" b="1" dirty="0"/>
              <a:t>), </a:t>
            </a:r>
            <a:r>
              <a:rPr lang="en-US" altLang="en-US" b="1" dirty="0"/>
              <a:t>а</a:t>
            </a:r>
            <a:r>
              <a:rPr lang="en-US" altLang="ru-RU" b="1" dirty="0"/>
              <a:t> </a:t>
            </a:r>
            <a:r>
              <a:rPr lang="en-US" altLang="en-US" b="1" dirty="0"/>
              <a:t>также</a:t>
            </a:r>
            <a:r>
              <a:rPr lang="en-US" altLang="ru-RU" b="1" dirty="0"/>
              <a:t> </a:t>
            </a:r>
            <a:r>
              <a:rPr lang="en-US" altLang="en-US" b="1" dirty="0"/>
              <a:t>банки</a:t>
            </a:r>
            <a:r>
              <a:rPr lang="en-US" altLang="ru-RU" b="1" dirty="0"/>
              <a:t>, </a:t>
            </a:r>
            <a:r>
              <a:rPr lang="en-US" altLang="en-US" b="1" dirty="0"/>
              <a:t>страховые</a:t>
            </a:r>
            <a:r>
              <a:rPr lang="en-US" altLang="ru-RU" b="1" dirty="0"/>
              <a:t> </a:t>
            </a:r>
            <a:r>
              <a:rPr lang="en-US" altLang="en-US" b="1" dirty="0"/>
              <a:t>организации</a:t>
            </a:r>
            <a:r>
              <a:rPr lang="en-US" altLang="ru-RU" b="1" dirty="0"/>
              <a:t>, </a:t>
            </a:r>
            <a:r>
              <a:rPr lang="en-US" altLang="en-US" b="1" dirty="0"/>
              <a:t>НАУФОР</a:t>
            </a:r>
            <a:r>
              <a:rPr lang="en-US" altLang="ru-RU" b="1" dirty="0"/>
              <a:t>.</a:t>
            </a:r>
            <a:endParaRPr lang="en-US" altLang="ru-RU" b="1" dirty="0"/>
          </a:p>
          <a:p>
            <a:pPr marL="0" indent="0">
              <a:buNone/>
            </a:pPr>
            <a:r>
              <a:rPr lang="ru-RU" dirty="0"/>
              <a:t>И мастер-классы, игры, квизы, мини-лекции с участием экспертов из этих организаций ифинансовых  институов 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Целевая аудитория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5579" y="930075"/>
            <a:ext cx="5314712" cy="346313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Целевая аудитория: школьники, студенты, взрослые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Охват целевой аудитории: от 100 до 1000 человек/год</a:t>
            </a:r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Формат соответствует запросам целевой аудитории: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Интерактивность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Цифровизация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Вариативность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Динамичность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Конкурентность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Результативность, поощрения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Как следствие, высокая мотивация!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Праздник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«День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финансиста»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: 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лекции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игры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квиз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круглы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е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стол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ы. 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жегодно в сентябре, г. Екатеринбург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730" y="986155"/>
            <a:ext cx="4144010" cy="62738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800" dirty="0"/>
              <a:t>На</a:t>
            </a:r>
            <a:r>
              <a:rPr lang="en-US" altLang="ru-RU" sz="1800" dirty="0"/>
              <a:t> </a:t>
            </a:r>
            <a:r>
              <a:rPr lang="en-US" altLang="en-US" sz="1800" dirty="0"/>
              <a:t>пленарном</a:t>
            </a:r>
            <a:r>
              <a:rPr lang="en-US" altLang="ru-RU" sz="1800" dirty="0"/>
              <a:t> </a:t>
            </a:r>
            <a:r>
              <a:rPr lang="en-US" altLang="en-US" sz="1800" dirty="0"/>
              <a:t>заседании</a:t>
            </a:r>
            <a:r>
              <a:rPr lang="en-US" altLang="ru-RU" sz="1800" dirty="0"/>
              <a:t> </a:t>
            </a:r>
            <a:r>
              <a:rPr lang="en-US" altLang="en-US" sz="1800" dirty="0"/>
              <a:t>ежегодно</a:t>
            </a:r>
            <a:r>
              <a:rPr lang="en-US" altLang="ru-RU" sz="1800" dirty="0"/>
              <a:t> </a:t>
            </a:r>
            <a:r>
              <a:rPr lang="en-US" altLang="en-US" sz="1800" dirty="0"/>
              <a:t>эксперты</a:t>
            </a:r>
            <a:r>
              <a:rPr lang="en-US" altLang="ru-RU" sz="1800" dirty="0"/>
              <a:t> </a:t>
            </a:r>
            <a:r>
              <a:rPr lang="en-US" altLang="en-US" sz="1800" dirty="0"/>
              <a:t>докладывают</a:t>
            </a:r>
            <a:r>
              <a:rPr lang="en-US" altLang="ru-RU" sz="1800" dirty="0"/>
              <a:t> </a:t>
            </a:r>
            <a:r>
              <a:rPr lang="en-US" altLang="en-US" sz="1800" dirty="0"/>
              <a:t>основные</a:t>
            </a:r>
            <a:r>
              <a:rPr lang="en-US" altLang="ru-RU" sz="1800" dirty="0"/>
              <a:t> </a:t>
            </a:r>
            <a:r>
              <a:rPr lang="en-US" altLang="en-US" sz="1800" dirty="0"/>
              <a:t>позиции</a:t>
            </a:r>
            <a:r>
              <a:rPr lang="en-US" altLang="ru-RU" sz="1800" dirty="0"/>
              <a:t> </a:t>
            </a:r>
            <a:r>
              <a:rPr lang="en-US" altLang="en-US" sz="1800" dirty="0"/>
              <a:t>по</a:t>
            </a:r>
            <a:r>
              <a:rPr lang="en-US" altLang="ru-RU" sz="1800" dirty="0"/>
              <a:t> </a:t>
            </a:r>
            <a:r>
              <a:rPr lang="en-US" altLang="en-US" sz="1800" dirty="0"/>
              <a:t>сложным</a:t>
            </a:r>
            <a:r>
              <a:rPr lang="en-US" altLang="ru-RU" sz="1800" dirty="0"/>
              <a:t> </a:t>
            </a:r>
            <a:r>
              <a:rPr lang="en-US" altLang="en-US" sz="1800" dirty="0"/>
              <a:t>вопросам</a:t>
            </a:r>
            <a:r>
              <a:rPr lang="en-US" altLang="ru-RU" sz="1800" dirty="0"/>
              <a:t> </a:t>
            </a:r>
            <a:r>
              <a:rPr lang="en-US" altLang="en-US" sz="1800" dirty="0"/>
              <a:t>финансовой</a:t>
            </a:r>
            <a:r>
              <a:rPr lang="en-US" altLang="ru-RU" sz="1800" dirty="0"/>
              <a:t> </a:t>
            </a:r>
            <a:r>
              <a:rPr lang="en-US" altLang="en-US" sz="1800" dirty="0"/>
              <a:t>грамотности</a:t>
            </a:r>
            <a:r>
              <a:rPr lang="en-US" altLang="ru-RU" sz="1800" dirty="0"/>
              <a:t>. </a:t>
            </a:r>
            <a:endParaRPr lang="en-US" altLang="ru-RU" sz="1800" dirty="0"/>
          </a:p>
        </p:txBody>
      </p:sp>
      <p:pic>
        <p:nvPicPr>
          <p:cNvPr id="6" name="Изображение 5" descr="IMG_28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59965"/>
            <a:ext cx="4279900" cy="2883535"/>
          </a:xfrm>
          <a:prstGeom prst="rect">
            <a:avLst/>
          </a:prstGeom>
        </p:spPr>
      </p:pic>
      <p:pic>
        <p:nvPicPr>
          <p:cNvPr id="8" name="Изображение 7" descr="IMG_2850"/>
          <p:cNvPicPr>
            <a:picLocks noChangeAspect="1"/>
          </p:cNvPicPr>
          <p:nvPr/>
        </p:nvPicPr>
        <p:blipFill>
          <a:blip r:embed="rId2"/>
          <a:srcRect t="20580"/>
          <a:stretch>
            <a:fillRect/>
          </a:stretch>
        </p:blipFill>
        <p:spPr>
          <a:xfrm>
            <a:off x="4279900" y="2260600"/>
            <a:ext cx="4864100" cy="28695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917575"/>
            <a:ext cx="8892540" cy="1657985"/>
          </a:xfrm>
        </p:spPr>
        <p:txBody>
          <a:bodyPr/>
          <a:lstStyle/>
          <a:p>
            <a:r>
              <a:rPr lang="en-US" altLang="ru-RU" sz="1600" dirty="0"/>
              <a:t>10-12 </a:t>
            </a:r>
            <a:r>
              <a:rPr lang="en-US" altLang="en-US" sz="1600" dirty="0"/>
              <a:t>мероприятий</a:t>
            </a:r>
            <a:r>
              <a:rPr lang="en-US" altLang="ru-RU" sz="1600" dirty="0"/>
              <a:t> (</a:t>
            </a:r>
            <a:r>
              <a:rPr lang="en-US" altLang="en-US" sz="1600" dirty="0"/>
              <a:t>квизов</a:t>
            </a:r>
            <a:r>
              <a:rPr lang="en-US" altLang="ru-RU" sz="1600" dirty="0"/>
              <a:t>, </a:t>
            </a:r>
            <a:r>
              <a:rPr lang="en-US" altLang="en-US" sz="1600" dirty="0"/>
              <a:t>игр</a:t>
            </a:r>
            <a:r>
              <a:rPr lang="en-US" altLang="ru-RU" sz="1600" dirty="0"/>
              <a:t>, </a:t>
            </a:r>
            <a:r>
              <a:rPr lang="en-US" altLang="en-US" sz="1600" dirty="0"/>
              <a:t>лекций</a:t>
            </a:r>
            <a:r>
              <a:rPr lang="en-US" altLang="ru-RU" sz="1600" dirty="0"/>
              <a:t>, </a:t>
            </a:r>
            <a:r>
              <a:rPr lang="en-US" altLang="en-US" sz="1600" dirty="0"/>
              <a:t>семинаров</a:t>
            </a:r>
            <a:r>
              <a:rPr lang="en-US" altLang="ru-RU" sz="1600" dirty="0"/>
              <a:t>, </a:t>
            </a:r>
            <a:r>
              <a:rPr lang="en-US" altLang="en-US" sz="1600" dirty="0"/>
              <a:t>круглых</a:t>
            </a:r>
            <a:r>
              <a:rPr lang="en-US" altLang="ru-RU" sz="1600" dirty="0"/>
              <a:t> </a:t>
            </a:r>
            <a:r>
              <a:rPr lang="en-US" altLang="en-US" sz="1600" dirty="0"/>
              <a:t>столов</a:t>
            </a:r>
            <a:r>
              <a:rPr lang="en-US" altLang="ru-RU" sz="1600" dirty="0"/>
              <a:t>, </a:t>
            </a:r>
            <a:r>
              <a:rPr lang="en-US" altLang="en-US" sz="1600" dirty="0"/>
              <a:t>мастер</a:t>
            </a:r>
            <a:r>
              <a:rPr lang="en-US" altLang="ru-RU" sz="1600" dirty="0"/>
              <a:t>-</a:t>
            </a:r>
            <a:r>
              <a:rPr lang="en-US" altLang="en-US" sz="1600" dirty="0"/>
              <a:t>классов</a:t>
            </a:r>
            <a:r>
              <a:rPr lang="en-US" altLang="ru-RU" sz="1600" dirty="0"/>
              <a:t>) </a:t>
            </a:r>
            <a:r>
              <a:rPr lang="en-US" altLang="en-US" sz="1600" dirty="0"/>
              <a:t>по</a:t>
            </a:r>
            <a:r>
              <a:rPr lang="en-US" altLang="ru-RU" sz="1600" dirty="0"/>
              <a:t> </a:t>
            </a:r>
            <a:r>
              <a:rPr lang="en-US" altLang="en-US" sz="1600" dirty="0"/>
              <a:t>отдельным</a:t>
            </a:r>
            <a:r>
              <a:rPr lang="en-US" altLang="ru-RU" sz="1600" dirty="0"/>
              <a:t> </a:t>
            </a:r>
            <a:r>
              <a:rPr lang="en-US" altLang="en-US" sz="1600" dirty="0"/>
              <a:t>вопросам</a:t>
            </a:r>
            <a:r>
              <a:rPr lang="en-US" altLang="ru-RU" sz="1600" dirty="0"/>
              <a:t> </a:t>
            </a:r>
            <a:r>
              <a:rPr lang="en-US" altLang="en-US" sz="1600" dirty="0"/>
              <a:t>финансовой</a:t>
            </a:r>
            <a:r>
              <a:rPr lang="en-US" altLang="ru-RU" sz="1600" dirty="0"/>
              <a:t> </a:t>
            </a:r>
            <a:r>
              <a:rPr lang="en-US" altLang="en-US" sz="1600" dirty="0"/>
              <a:t>грамотности</a:t>
            </a:r>
            <a:r>
              <a:rPr lang="en-US" altLang="ru-RU" sz="1600" dirty="0"/>
              <a:t> </a:t>
            </a:r>
            <a:r>
              <a:rPr lang="en-US" altLang="en-US" sz="1600" dirty="0"/>
              <a:t>с</a:t>
            </a:r>
            <a:r>
              <a:rPr lang="en-US" altLang="ru-RU" sz="1600" dirty="0"/>
              <a:t> </a:t>
            </a:r>
            <a:r>
              <a:rPr lang="en-US" altLang="en-US" sz="1600" dirty="0"/>
              <a:t>участием</a:t>
            </a:r>
            <a:r>
              <a:rPr lang="en-US" altLang="ru-RU" sz="1600" dirty="0"/>
              <a:t> </a:t>
            </a:r>
            <a:r>
              <a:rPr lang="en-US" altLang="en-US" sz="1600" dirty="0"/>
              <a:t>глав</a:t>
            </a:r>
            <a:r>
              <a:rPr lang="en-US" altLang="ru-RU" sz="1600" dirty="0"/>
              <a:t> </a:t>
            </a:r>
            <a:r>
              <a:rPr lang="en-US" altLang="en-US" sz="1600" dirty="0"/>
              <a:t>и</a:t>
            </a:r>
            <a:r>
              <a:rPr lang="en-US" altLang="ru-RU" sz="1600" dirty="0"/>
              <a:t> </a:t>
            </a:r>
            <a:r>
              <a:rPr lang="en-US" altLang="en-US" sz="1600" dirty="0"/>
              <a:t>представителей</a:t>
            </a:r>
            <a:r>
              <a:rPr lang="en-US" altLang="ru-RU" sz="1600" dirty="0"/>
              <a:t> </a:t>
            </a:r>
            <a:r>
              <a:rPr lang="en-US" altLang="en-US" sz="1600" dirty="0"/>
              <a:t>муниципалитетов</a:t>
            </a:r>
            <a:r>
              <a:rPr lang="en-US" altLang="ru-RU" sz="1600" dirty="0"/>
              <a:t>, </a:t>
            </a:r>
            <a:r>
              <a:rPr lang="en-US" altLang="en-US" sz="1600" dirty="0"/>
              <a:t>студентов</a:t>
            </a:r>
            <a:r>
              <a:rPr lang="en-US" altLang="ru-RU" sz="1600" dirty="0"/>
              <a:t> </a:t>
            </a:r>
            <a:r>
              <a:rPr lang="en-US" altLang="en-US" sz="1600" dirty="0"/>
              <a:t>ссузов</a:t>
            </a:r>
            <a:r>
              <a:rPr lang="en-US" altLang="ru-RU" sz="1600" dirty="0"/>
              <a:t> </a:t>
            </a:r>
            <a:r>
              <a:rPr lang="en-US" altLang="en-US" sz="1600" dirty="0"/>
              <a:t>и</a:t>
            </a:r>
            <a:r>
              <a:rPr lang="en-US" altLang="ru-RU" sz="1600" dirty="0"/>
              <a:t> </a:t>
            </a:r>
            <a:r>
              <a:rPr lang="en-US" altLang="en-US" sz="1600" dirty="0"/>
              <a:t>вузов</a:t>
            </a:r>
            <a:r>
              <a:rPr lang="en-US" altLang="ru-RU" sz="1600" dirty="0"/>
              <a:t> </a:t>
            </a:r>
            <a:r>
              <a:rPr lang="en-US" altLang="en-US" sz="1600" dirty="0"/>
              <a:t>региона</a:t>
            </a:r>
            <a:r>
              <a:rPr lang="en-US" altLang="ru-RU" sz="1600" dirty="0"/>
              <a:t>, </a:t>
            </a:r>
            <a:r>
              <a:rPr lang="en-US" altLang="en-US" sz="1600" dirty="0"/>
              <a:t>школьников</a:t>
            </a:r>
            <a:r>
              <a:rPr lang="en-US" altLang="ru-RU" sz="1600" dirty="0"/>
              <a:t>, </a:t>
            </a:r>
            <a:r>
              <a:rPr lang="en-US" altLang="en-US" sz="1600" dirty="0"/>
              <a:t>представителей</a:t>
            </a:r>
            <a:r>
              <a:rPr lang="en-US" altLang="ru-RU" sz="1600" dirty="0"/>
              <a:t> </a:t>
            </a:r>
            <a:r>
              <a:rPr lang="en-US" altLang="en-US" sz="1600" dirty="0"/>
              <a:t>местного</a:t>
            </a:r>
            <a:r>
              <a:rPr lang="en-US" altLang="ru-RU" sz="1600" dirty="0"/>
              <a:t> </a:t>
            </a:r>
            <a:r>
              <a:rPr lang="en-US" altLang="en-US" sz="1600" dirty="0"/>
              <a:t>сообщества</a:t>
            </a:r>
            <a:r>
              <a:rPr lang="en-US" altLang="ru-RU" sz="1600" dirty="0"/>
              <a:t>. </a:t>
            </a:r>
            <a:endParaRPr lang="en-US" altLang="ru-RU" sz="1600" dirty="0"/>
          </a:p>
          <a:p>
            <a:r>
              <a:rPr lang="en-US" altLang="en-US" sz="1600" dirty="0"/>
              <a:t>Наиболее</a:t>
            </a:r>
            <a:r>
              <a:rPr lang="en-US" altLang="ru-RU" sz="1600" dirty="0"/>
              <a:t> </a:t>
            </a:r>
            <a:r>
              <a:rPr lang="en-US" altLang="en-US" sz="1600" dirty="0"/>
              <a:t>активные</a:t>
            </a:r>
            <a:r>
              <a:rPr lang="en-US" altLang="ru-RU" sz="1600" dirty="0"/>
              <a:t> </a:t>
            </a:r>
            <a:r>
              <a:rPr lang="en-US" altLang="en-US" sz="1600" dirty="0"/>
              <a:t>участники</a:t>
            </a:r>
            <a:r>
              <a:rPr lang="en-US" altLang="ru-RU" sz="1600" dirty="0"/>
              <a:t>  </a:t>
            </a:r>
            <a:r>
              <a:rPr lang="en-US" altLang="en-US" sz="1600" dirty="0"/>
              <a:t>награждаются</a:t>
            </a:r>
            <a:r>
              <a:rPr lang="en-US" altLang="ru-RU" sz="1600" dirty="0"/>
              <a:t> </a:t>
            </a:r>
            <a:r>
              <a:rPr lang="en-US" altLang="en-US" sz="1600" dirty="0"/>
              <a:t>сувенирной</a:t>
            </a:r>
            <a:r>
              <a:rPr lang="en-US" altLang="ru-RU" sz="1600" dirty="0"/>
              <a:t> </a:t>
            </a:r>
            <a:r>
              <a:rPr lang="en-US" altLang="en-US" sz="1600" dirty="0"/>
              <a:t>продукцией</a:t>
            </a:r>
            <a:r>
              <a:rPr lang="en-US" altLang="ru-RU" sz="1600" dirty="0"/>
              <a:t> </a:t>
            </a:r>
            <a:r>
              <a:rPr lang="en-US" altLang="en-US" sz="1600" dirty="0"/>
              <a:t>и</a:t>
            </a:r>
            <a:r>
              <a:rPr lang="en-US" altLang="ru-RU" sz="1600" dirty="0"/>
              <a:t> </a:t>
            </a:r>
            <a:r>
              <a:rPr lang="en-US" altLang="en-US" sz="1600" dirty="0"/>
              <a:t>дипломами</a:t>
            </a:r>
            <a:r>
              <a:rPr lang="en-US" altLang="ru-RU" sz="1600" dirty="0"/>
              <a:t>.</a:t>
            </a:r>
            <a:endParaRPr lang="en-US" altLang="ru-RU" sz="1600" dirty="0"/>
          </a:p>
        </p:txBody>
      </p:sp>
      <p:sp>
        <p:nvSpPr>
          <p:cNvPr id="9" name="Заголовок 1"/>
          <p:cNvSpPr txBox="1"/>
          <p:nvPr/>
        </p:nvSpPr>
        <p:spPr>
          <a:xfrm>
            <a:off x="281305" y="263525"/>
            <a:ext cx="7601585" cy="6540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 marL="0" marR="0" indent="0" algn="l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Праздник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«День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финансиста»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: 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лекции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игры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квиз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круглы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е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стол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ы. 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жегодно в сентябре, г. Екатеринбург</a:t>
            </a:r>
            <a:endParaRPr lang="ru-RU" dirty="0"/>
          </a:p>
        </p:txBody>
      </p:sp>
      <p:pic>
        <p:nvPicPr>
          <p:cNvPr id="13" name="Замещающая рамка рисунка 12" descr="IMG_2947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4998720" y="2305685"/>
            <a:ext cx="4145280" cy="2701290"/>
          </a:xfrm>
          <a:prstGeom prst="rect">
            <a:avLst/>
          </a:prstGeom>
        </p:spPr>
      </p:pic>
      <p:pic>
        <p:nvPicPr>
          <p:cNvPr id="15" name="Изображение 14" descr="IMG_6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2305685"/>
            <a:ext cx="4460875" cy="27216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755" y="685165"/>
            <a:ext cx="8445500" cy="893445"/>
          </a:xfrm>
        </p:spPr>
        <p:txBody>
          <a:bodyPr/>
          <a:lstStyle/>
          <a:p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разной</a:t>
            </a:r>
            <a:r>
              <a:rPr lang="en-US" altLang="ru-RU" sz="1600" dirty="0"/>
              <a:t> </a:t>
            </a:r>
            <a:r>
              <a:rPr lang="en-US" altLang="en-US" sz="1600" dirty="0"/>
              <a:t>форме</a:t>
            </a:r>
            <a:r>
              <a:rPr lang="en-US" altLang="ru-RU" sz="1600" dirty="0"/>
              <a:t> </a:t>
            </a:r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зависимости</a:t>
            </a:r>
            <a:r>
              <a:rPr lang="en-US" altLang="ru-RU" sz="1600" dirty="0"/>
              <a:t> </a:t>
            </a:r>
            <a:r>
              <a:rPr lang="en-US" altLang="en-US" sz="1600" dirty="0"/>
              <a:t>от</a:t>
            </a:r>
            <a:r>
              <a:rPr lang="en-US" altLang="ru-RU" sz="1600" dirty="0"/>
              <a:t> </a:t>
            </a:r>
            <a:r>
              <a:rPr lang="en-US" altLang="en-US" sz="1600" dirty="0"/>
              <a:t>целевой</a:t>
            </a:r>
            <a:r>
              <a:rPr lang="en-US" altLang="ru-RU" sz="1600" dirty="0"/>
              <a:t> </a:t>
            </a:r>
            <a:r>
              <a:rPr lang="en-US" altLang="en-US" sz="1600" dirty="0"/>
              <a:t>группы</a:t>
            </a:r>
            <a:r>
              <a:rPr lang="en-US" altLang="ru-RU" sz="1600" dirty="0"/>
              <a:t> </a:t>
            </a:r>
            <a:r>
              <a:rPr lang="en-US" altLang="en-US" sz="1600" dirty="0"/>
              <a:t>раскрываются</a:t>
            </a:r>
            <a:r>
              <a:rPr lang="en-US" altLang="ru-RU" sz="1600" dirty="0"/>
              <a:t> </a:t>
            </a:r>
            <a:r>
              <a:rPr lang="en-US" altLang="en-US" sz="1600" dirty="0"/>
              <a:t>вопросы</a:t>
            </a:r>
            <a:r>
              <a:rPr lang="en-US" altLang="ru-RU" sz="1600" dirty="0"/>
              <a:t> </a:t>
            </a:r>
            <a:r>
              <a:rPr lang="en-US" altLang="en-US" sz="1600" dirty="0"/>
              <a:t>бюджетной</a:t>
            </a:r>
            <a:r>
              <a:rPr lang="en-US" altLang="ru-RU" sz="1600" dirty="0"/>
              <a:t>, </a:t>
            </a:r>
            <a:r>
              <a:rPr lang="en-US" altLang="en-US" sz="1600" dirty="0"/>
              <a:t>кредитной</a:t>
            </a:r>
            <a:r>
              <a:rPr lang="en-US" altLang="ru-RU" sz="1600" dirty="0"/>
              <a:t>, </a:t>
            </a:r>
            <a:r>
              <a:rPr lang="en-US" altLang="en-US" sz="1600" dirty="0"/>
              <a:t>инвестиционной</a:t>
            </a:r>
            <a:r>
              <a:rPr lang="en-US" altLang="ru-RU" sz="1600" dirty="0"/>
              <a:t>, </a:t>
            </a:r>
            <a:r>
              <a:rPr lang="en-US" altLang="en-US" sz="1600" dirty="0"/>
              <a:t>налоговой</a:t>
            </a:r>
            <a:r>
              <a:rPr lang="en-US" altLang="ru-RU" sz="1600" dirty="0"/>
              <a:t> </a:t>
            </a:r>
            <a:r>
              <a:rPr lang="en-US" altLang="en-US" sz="1600" dirty="0"/>
              <a:t>грамотности</a:t>
            </a:r>
            <a:r>
              <a:rPr lang="en-US" altLang="ru-RU" sz="1600" dirty="0"/>
              <a:t>, </a:t>
            </a:r>
            <a:r>
              <a:rPr lang="en-US" altLang="en-US" sz="1600" dirty="0"/>
              <a:t>умение</a:t>
            </a:r>
            <a:r>
              <a:rPr lang="en-US" altLang="ru-RU" sz="1600" dirty="0"/>
              <a:t> </a:t>
            </a:r>
            <a:r>
              <a:rPr lang="en-US" altLang="en-US" sz="1600" dirty="0"/>
              <a:t>критично</a:t>
            </a:r>
            <a:r>
              <a:rPr lang="en-US" altLang="ru-RU" sz="1600" dirty="0"/>
              <a:t> </a:t>
            </a:r>
            <a:r>
              <a:rPr lang="en-US" altLang="en-US" sz="1600" dirty="0"/>
              <a:t>мыслить</a:t>
            </a:r>
            <a:r>
              <a:rPr lang="en-US" altLang="ru-RU" sz="1600" dirty="0"/>
              <a:t>. </a:t>
            </a:r>
            <a:endParaRPr lang="en-US" altLang="en-US" sz="1600" dirty="0"/>
          </a:p>
          <a:p>
            <a:r>
              <a:rPr lang="en-US" altLang="en-US" sz="1600" dirty="0"/>
              <a:t>Мероприятия</a:t>
            </a:r>
            <a:r>
              <a:rPr lang="en-US" altLang="ru-RU" sz="1600" dirty="0"/>
              <a:t> </a:t>
            </a:r>
            <a:r>
              <a:rPr lang="en-US" altLang="en-US" sz="1600" dirty="0"/>
              <a:t>апробированы</a:t>
            </a:r>
            <a:r>
              <a:rPr lang="en-US" altLang="ru-RU" sz="1600" dirty="0"/>
              <a:t> </a:t>
            </a:r>
            <a:r>
              <a:rPr lang="en-US" altLang="en-US" sz="1600" dirty="0"/>
              <a:t>с</a:t>
            </a:r>
            <a:r>
              <a:rPr lang="en-US" altLang="ru-RU" sz="1600" dirty="0"/>
              <a:t> 2018 </a:t>
            </a:r>
            <a:r>
              <a:rPr lang="en-US" altLang="en-US" sz="1600" dirty="0"/>
              <a:t>по</a:t>
            </a:r>
            <a:r>
              <a:rPr lang="en-US" altLang="ru-RU" sz="1600" dirty="0"/>
              <a:t> 2024 </a:t>
            </a:r>
            <a:r>
              <a:rPr lang="en-US" altLang="en-US" sz="1600" dirty="0"/>
              <a:t>годы</a:t>
            </a:r>
            <a:r>
              <a:rPr lang="en-US" altLang="ru-RU" sz="1600" dirty="0"/>
              <a:t>. </a:t>
            </a:r>
            <a:endParaRPr lang="en-US" altLang="ru-RU" sz="1600" dirty="0"/>
          </a:p>
          <a:p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таком</a:t>
            </a:r>
            <a:r>
              <a:rPr lang="en-US" altLang="ru-RU" sz="1600" dirty="0"/>
              <a:t> </a:t>
            </a:r>
            <a:r>
              <a:rPr lang="en-US" altLang="en-US" sz="1600" dirty="0"/>
              <a:t>формате</a:t>
            </a:r>
            <a:r>
              <a:rPr lang="en-US" altLang="ru-RU" sz="1600" dirty="0"/>
              <a:t> </a:t>
            </a:r>
            <a:r>
              <a:rPr lang="en-US" altLang="en-US" sz="1600" dirty="0"/>
              <a:t>участники</a:t>
            </a:r>
            <a:r>
              <a:rPr lang="en-US" altLang="ru-RU" sz="1600" dirty="0"/>
              <a:t> </a:t>
            </a:r>
            <a:r>
              <a:rPr lang="en-US" altLang="en-US" sz="1600" dirty="0"/>
              <a:t>получают</a:t>
            </a:r>
            <a:r>
              <a:rPr lang="en-US" altLang="ru-RU" sz="1600" dirty="0"/>
              <a:t> </a:t>
            </a:r>
            <a:r>
              <a:rPr lang="en-US" altLang="en-US" sz="1600" dirty="0"/>
              <a:t>погружение</a:t>
            </a:r>
            <a:r>
              <a:rPr lang="en-US" altLang="ru-RU" sz="1600" dirty="0"/>
              <a:t> </a:t>
            </a:r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тематику</a:t>
            </a:r>
            <a:r>
              <a:rPr lang="en-US" altLang="ru-RU" sz="1600" dirty="0"/>
              <a:t> </a:t>
            </a:r>
            <a:r>
              <a:rPr lang="en-US" altLang="en-US" sz="1600" dirty="0"/>
              <a:t>очно</a:t>
            </a:r>
            <a:r>
              <a:rPr lang="en-US" altLang="ru-RU" sz="1600" dirty="0"/>
              <a:t>. </a:t>
            </a:r>
            <a:r>
              <a:rPr lang="en-US" altLang="en-US" sz="1600" dirty="0"/>
              <a:t>На</a:t>
            </a:r>
            <a:r>
              <a:rPr lang="en-US" altLang="ru-RU" sz="1600" dirty="0"/>
              <a:t> </a:t>
            </a:r>
            <a:r>
              <a:rPr lang="en-US" altLang="en-US" sz="1600" dirty="0"/>
              <a:t>квизе</a:t>
            </a:r>
            <a:r>
              <a:rPr lang="en-US" altLang="ru-RU" sz="1600" dirty="0"/>
              <a:t> </a:t>
            </a:r>
            <a:r>
              <a:rPr lang="en-US" altLang="en-US" sz="1600" dirty="0"/>
              <a:t>с</a:t>
            </a:r>
            <a:r>
              <a:rPr lang="en-US" altLang="ru-RU" sz="1600" dirty="0"/>
              <a:t> </a:t>
            </a:r>
            <a:r>
              <a:rPr lang="en-US" altLang="en-US" sz="1600" dirty="0"/>
              <a:t>помощью</a:t>
            </a:r>
            <a:r>
              <a:rPr lang="en-US" altLang="ru-RU" sz="1600" dirty="0"/>
              <a:t> </a:t>
            </a:r>
            <a:r>
              <a:rPr lang="en-US" altLang="en-US" sz="1600" dirty="0"/>
              <a:t>своих</a:t>
            </a:r>
            <a:r>
              <a:rPr lang="en-US" altLang="ru-RU" sz="1600" dirty="0"/>
              <a:t> </a:t>
            </a:r>
            <a:r>
              <a:rPr lang="en-US" altLang="en-US" sz="1600" dirty="0"/>
              <a:t>сотовых</a:t>
            </a:r>
            <a:r>
              <a:rPr lang="en-US" altLang="ru-RU" sz="1600" dirty="0"/>
              <a:t> </a:t>
            </a:r>
            <a:r>
              <a:rPr lang="en-US" altLang="en-US" sz="1600" dirty="0"/>
              <a:t>телефонов</a:t>
            </a:r>
            <a:r>
              <a:rPr lang="en-US" altLang="ru-RU" sz="1600" dirty="0"/>
              <a:t>, </a:t>
            </a:r>
            <a:r>
              <a:rPr lang="en-US" altLang="en-US" sz="1600" dirty="0"/>
              <a:t>на</a:t>
            </a:r>
            <a:r>
              <a:rPr lang="en-US" altLang="ru-RU" sz="1600" dirty="0"/>
              <a:t> </a:t>
            </a:r>
            <a:r>
              <a:rPr lang="en-US" altLang="en-US" sz="1600" dirty="0"/>
              <a:t>мастер</a:t>
            </a:r>
            <a:r>
              <a:rPr lang="en-US" altLang="ru-RU" sz="1600" dirty="0"/>
              <a:t>-</a:t>
            </a:r>
            <a:r>
              <a:rPr lang="en-US" altLang="en-US" sz="1600" dirty="0"/>
              <a:t>классе</a:t>
            </a:r>
            <a:r>
              <a:rPr lang="en-US" altLang="ru-RU" sz="1600" dirty="0"/>
              <a:t> </a:t>
            </a:r>
            <a:r>
              <a:rPr lang="en-US" altLang="en-US" sz="1600" dirty="0"/>
              <a:t>о</a:t>
            </a:r>
            <a:r>
              <a:rPr lang="en-US" altLang="ru-RU" sz="1600" dirty="0"/>
              <a:t> </a:t>
            </a:r>
            <a:r>
              <a:rPr lang="en-US" altLang="en-US" sz="1600" dirty="0"/>
              <a:t>фишинговых</a:t>
            </a:r>
            <a:r>
              <a:rPr lang="en-US" altLang="ru-RU" sz="1600" dirty="0"/>
              <a:t> </a:t>
            </a:r>
            <a:r>
              <a:rPr lang="en-US" altLang="en-US" sz="1600" dirty="0"/>
              <a:t>письмах</a:t>
            </a:r>
            <a:r>
              <a:rPr lang="en-US" altLang="ru-RU" sz="1600" dirty="0"/>
              <a:t> </a:t>
            </a:r>
            <a:r>
              <a:rPr lang="en-US" altLang="en-US" sz="1600" dirty="0"/>
              <a:t>от</a:t>
            </a:r>
            <a:r>
              <a:rPr lang="en-US" altLang="ru-RU" sz="1600" dirty="0"/>
              <a:t> </a:t>
            </a:r>
            <a:r>
              <a:rPr lang="en-US" altLang="en-US" sz="1600" dirty="0"/>
              <a:t>Сбера</a:t>
            </a:r>
            <a:r>
              <a:rPr lang="en-US" altLang="ru-RU" sz="1600" dirty="0"/>
              <a:t> </a:t>
            </a:r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компьютерном</a:t>
            </a:r>
            <a:r>
              <a:rPr lang="en-US" altLang="ru-RU" sz="1600" dirty="0"/>
              <a:t> </a:t>
            </a:r>
            <a:r>
              <a:rPr lang="en-US" altLang="en-US" sz="1600" dirty="0"/>
              <a:t>классе</a:t>
            </a:r>
            <a:r>
              <a:rPr lang="en-US" altLang="ru-RU" sz="1600" dirty="0"/>
              <a:t> </a:t>
            </a:r>
            <a:r>
              <a:rPr lang="en-US" altLang="en-US" sz="1600" dirty="0"/>
              <a:t>и</a:t>
            </a:r>
            <a:r>
              <a:rPr lang="en-US" altLang="ru-RU" sz="1600" dirty="0"/>
              <a:t> </a:t>
            </a:r>
            <a:r>
              <a:rPr lang="en-US" altLang="en-US" sz="1600" dirty="0"/>
              <a:t>т</a:t>
            </a:r>
            <a:r>
              <a:rPr lang="en-US" altLang="ru-RU" sz="1600" dirty="0"/>
              <a:t>.</a:t>
            </a:r>
            <a:r>
              <a:rPr lang="en-US" altLang="en-US" sz="1600" dirty="0"/>
              <a:t>п</a:t>
            </a:r>
            <a:r>
              <a:rPr lang="en-US" altLang="ru-RU" sz="1600" dirty="0"/>
              <a:t>.</a:t>
            </a:r>
            <a:endParaRPr lang="en-US" altLang="ru-RU" sz="1600" dirty="0"/>
          </a:p>
        </p:txBody>
      </p:sp>
      <p:pic>
        <p:nvPicPr>
          <p:cNvPr id="2" name="Замещающая рамка рисунка 1" descr="IMG_2942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495300" y="2324735"/>
            <a:ext cx="3863975" cy="2575560"/>
          </a:xfrm>
          <a:prstGeom prst="rect">
            <a:avLst/>
          </a:prstGeom>
        </p:spPr>
      </p:pic>
      <p:pic>
        <p:nvPicPr>
          <p:cNvPr id="11" name="Замещающая рамка рисунка 10" descr="IMG_2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260" y="2324735"/>
            <a:ext cx="3863975" cy="25755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730567" y="70095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 marL="0" marR="0" indent="0" algn="l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Праздник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«День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финансиста»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: 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лекции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игры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квиз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круглы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е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стол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ы. 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жегодно в сентябре, г. Екатеринбург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580" y="828675"/>
            <a:ext cx="5496560" cy="3650615"/>
          </a:xfrm>
        </p:spPr>
        <p:txBody>
          <a:bodyPr/>
          <a:lstStyle/>
          <a:p>
            <a:r>
              <a:rPr lang="en-US" altLang="en-US" dirty="0"/>
              <a:t></a:t>
            </a:r>
            <a:r>
              <a:rPr lang="en-US" altLang="en-US" sz="1600" dirty="0"/>
              <a:t>ежегодно</a:t>
            </a:r>
            <a:r>
              <a:rPr lang="en-US" altLang="ru-RU" sz="1600" dirty="0"/>
              <a:t> </a:t>
            </a:r>
            <a:r>
              <a:rPr lang="en-US" altLang="en-US" sz="1600" dirty="0"/>
              <a:t>более</a:t>
            </a:r>
            <a:r>
              <a:rPr lang="en-US" altLang="ru-RU" sz="1600" dirty="0"/>
              <a:t> 10 </a:t>
            </a:r>
            <a:r>
              <a:rPr lang="en-US" altLang="en-US" sz="1600" dirty="0"/>
              <a:t>мероприятий</a:t>
            </a:r>
            <a:r>
              <a:rPr lang="en-US" altLang="ru-RU" sz="1600" dirty="0"/>
              <a:t> </a:t>
            </a:r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сентябре</a:t>
            </a:r>
            <a:r>
              <a:rPr lang="en-US" altLang="ru-RU" sz="1600" dirty="0"/>
              <a:t> </a:t>
            </a:r>
            <a:r>
              <a:rPr lang="en-US" altLang="en-US" sz="1600" dirty="0"/>
              <a:t>в</a:t>
            </a:r>
            <a:r>
              <a:rPr lang="en-US" altLang="ru-RU" sz="1600" dirty="0"/>
              <a:t> </a:t>
            </a:r>
            <a:r>
              <a:rPr lang="en-US" altLang="en-US" sz="1600" dirty="0"/>
              <a:t>рамках</a:t>
            </a:r>
            <a:r>
              <a:rPr lang="en-US" altLang="ru-RU" sz="1600" dirty="0"/>
              <a:t> </a:t>
            </a:r>
            <a:r>
              <a:rPr lang="en-US" altLang="en-US" sz="1600" dirty="0"/>
              <a:t>празднования</a:t>
            </a:r>
            <a:r>
              <a:rPr lang="en-US" altLang="ru-RU" sz="1600" dirty="0"/>
              <a:t>  </a:t>
            </a:r>
            <a:r>
              <a:rPr lang="" altLang="en-US" sz="1600" dirty="0"/>
              <a:t>«</a:t>
            </a:r>
            <a:r>
              <a:rPr lang="en-US" altLang="en-US" sz="1600" dirty="0"/>
              <a:t>Дня</a:t>
            </a:r>
            <a:r>
              <a:rPr lang="en-US" altLang="ru-RU" sz="1600" dirty="0"/>
              <a:t> </a:t>
            </a:r>
            <a:r>
              <a:rPr lang="en-US" altLang="en-US" sz="1600" dirty="0"/>
              <a:t>финансиста</a:t>
            </a:r>
            <a:r>
              <a:rPr lang="" altLang="en-US" sz="1600" dirty="0"/>
              <a:t>»</a:t>
            </a:r>
            <a:r>
              <a:rPr lang="en-US" altLang="ru-RU" sz="1600" dirty="0"/>
              <a:t> </a:t>
            </a:r>
            <a:r>
              <a:rPr lang="en-US" altLang="en-US" sz="1600" dirty="0"/>
              <a:t>от</a:t>
            </a:r>
            <a:r>
              <a:rPr lang="en-US" altLang="ru-RU" sz="1600" dirty="0"/>
              <a:t> </a:t>
            </a:r>
            <a:r>
              <a:rPr lang="en-US" altLang="en-US" sz="1600" dirty="0"/>
              <a:t>экспертов</a:t>
            </a:r>
            <a:r>
              <a:rPr lang="en-US" altLang="ru-RU" sz="1600" dirty="0"/>
              <a:t> </a:t>
            </a:r>
            <a:r>
              <a:rPr lang="en-US" altLang="en-US" sz="1600" dirty="0"/>
              <a:t>РЦФГ</a:t>
            </a:r>
            <a:r>
              <a:rPr lang="en-US" altLang="ru-RU" sz="1600" dirty="0"/>
              <a:t>, </a:t>
            </a:r>
            <a:r>
              <a:rPr lang="en-US" altLang="en-US" sz="1600" dirty="0"/>
              <a:t>Министерства</a:t>
            </a:r>
            <a:r>
              <a:rPr lang="en-US" altLang="ru-RU" sz="1600" dirty="0"/>
              <a:t> </a:t>
            </a:r>
            <a:r>
              <a:rPr lang="en-US" altLang="en-US" sz="1600" dirty="0"/>
              <a:t>финансов</a:t>
            </a:r>
            <a:r>
              <a:rPr lang="en-US" altLang="ru-RU" sz="1600" dirty="0"/>
              <a:t> </a:t>
            </a:r>
            <a:r>
              <a:rPr lang="en-US" altLang="en-US" sz="1600" dirty="0"/>
              <a:t>Свердловской</a:t>
            </a:r>
            <a:r>
              <a:rPr lang="en-US" altLang="ru-RU" sz="1600" dirty="0"/>
              <a:t> </a:t>
            </a:r>
            <a:r>
              <a:rPr lang="en-US" altLang="en-US" sz="1600" dirty="0"/>
              <a:t>области</a:t>
            </a:r>
            <a:r>
              <a:rPr lang="en-US" altLang="ru-RU" sz="1600" dirty="0"/>
              <a:t>, </a:t>
            </a:r>
            <a:r>
              <a:rPr lang="en-US" altLang="en-US" sz="1600" dirty="0"/>
              <a:t>Уральского</a:t>
            </a:r>
            <a:r>
              <a:rPr lang="en-US" altLang="ru-RU" sz="1600" dirty="0"/>
              <a:t> </a:t>
            </a:r>
            <a:r>
              <a:rPr lang="en-US" altLang="en-US" sz="1600" dirty="0"/>
              <a:t>главного</a:t>
            </a:r>
            <a:r>
              <a:rPr lang="en-US" altLang="ru-RU" sz="1600" dirty="0"/>
              <a:t> </a:t>
            </a:r>
            <a:r>
              <a:rPr lang="en-US" altLang="en-US" sz="1600" dirty="0"/>
              <a:t>управления</a:t>
            </a:r>
            <a:r>
              <a:rPr lang="en-US" altLang="ru-RU" sz="1600" dirty="0"/>
              <a:t> </a:t>
            </a:r>
            <a:r>
              <a:rPr lang="en-US" altLang="en-US" sz="1600" dirty="0"/>
              <a:t>Банка</a:t>
            </a:r>
            <a:r>
              <a:rPr lang="en-US" altLang="ru-RU" sz="1600" dirty="0"/>
              <a:t> </a:t>
            </a:r>
            <a:r>
              <a:rPr lang="en-US" altLang="en-US" sz="1600" dirty="0"/>
              <a:t>России</a:t>
            </a:r>
            <a:r>
              <a:rPr lang="en-US" altLang="ru-RU" sz="1600" dirty="0"/>
              <a:t>, </a:t>
            </a:r>
            <a:r>
              <a:rPr lang="en-US" altLang="en-US" sz="1600" dirty="0"/>
              <a:t>Роспотребнадзора</a:t>
            </a:r>
            <a:r>
              <a:rPr lang="en-US" altLang="ru-RU" sz="1600" dirty="0"/>
              <a:t>, </a:t>
            </a:r>
            <a:r>
              <a:rPr lang="en-US" altLang="en-US" sz="1600" dirty="0"/>
              <a:t>Сбера</a:t>
            </a:r>
            <a:r>
              <a:rPr lang="en-US" altLang="ru-RU" sz="1600" dirty="0"/>
              <a:t>, </a:t>
            </a:r>
            <a:r>
              <a:rPr lang="en-US" altLang="en-US" sz="1600" dirty="0"/>
              <a:t>ВТБ</a:t>
            </a:r>
            <a:r>
              <a:rPr lang="en-US" altLang="ru-RU" sz="1600" dirty="0"/>
              <a:t>, </a:t>
            </a:r>
            <a:r>
              <a:rPr lang="en-US" altLang="en-US" sz="1600" dirty="0"/>
              <a:t>Социального</a:t>
            </a:r>
            <a:r>
              <a:rPr lang="en-US" altLang="ru-RU" sz="1600" dirty="0"/>
              <a:t> </a:t>
            </a:r>
            <a:r>
              <a:rPr lang="en-US" altLang="en-US" sz="1600" dirty="0"/>
              <a:t>фонда</a:t>
            </a:r>
            <a:r>
              <a:rPr lang="en-US" altLang="ru-RU" sz="1600" dirty="0"/>
              <a:t> </a:t>
            </a:r>
            <a:r>
              <a:rPr lang="en-US" altLang="en-US" sz="1600" dirty="0"/>
              <a:t>России</a:t>
            </a:r>
            <a:r>
              <a:rPr lang="en-US" altLang="ru-RU" sz="1600" dirty="0"/>
              <a:t>, </a:t>
            </a:r>
            <a:r>
              <a:rPr lang="en-US" altLang="en-US" sz="1600" dirty="0"/>
              <a:t>ФНС</a:t>
            </a:r>
            <a:r>
              <a:rPr lang="en-US" altLang="ru-RU" sz="1600" dirty="0"/>
              <a:t>, </a:t>
            </a:r>
            <a:r>
              <a:rPr lang="en-US" altLang="en-US" sz="1600" dirty="0"/>
              <a:t>НАУФОР</a:t>
            </a:r>
            <a:r>
              <a:rPr lang="en-US" altLang="ru-RU" sz="1600" dirty="0"/>
              <a:t>, </a:t>
            </a:r>
            <a:r>
              <a:rPr lang="en-US" altLang="en-US" sz="1600" dirty="0"/>
              <a:t>ученых</a:t>
            </a:r>
            <a:r>
              <a:rPr lang="en-US" altLang="ru-RU" sz="1600" dirty="0"/>
              <a:t> </a:t>
            </a:r>
            <a:r>
              <a:rPr lang="en-US" altLang="en-US" sz="1600" dirty="0"/>
              <a:t>Уральского</a:t>
            </a:r>
            <a:r>
              <a:rPr lang="en-US" altLang="ru-RU" sz="1600" dirty="0"/>
              <a:t> </a:t>
            </a:r>
            <a:r>
              <a:rPr lang="en-US" altLang="en-US" sz="1600" dirty="0"/>
              <a:t>государственного</a:t>
            </a:r>
            <a:r>
              <a:rPr lang="en-US" altLang="ru-RU" sz="1600" dirty="0"/>
              <a:t> </a:t>
            </a:r>
            <a:r>
              <a:rPr lang="en-US" altLang="en-US" sz="1600" dirty="0"/>
              <a:t>экономического</a:t>
            </a:r>
            <a:r>
              <a:rPr lang="en-US" altLang="ru-RU" sz="1600" dirty="0"/>
              <a:t> </a:t>
            </a:r>
            <a:r>
              <a:rPr lang="en-US" altLang="en-US" sz="1600" dirty="0"/>
              <a:t>университета</a:t>
            </a:r>
            <a:r>
              <a:rPr lang="en-US" altLang="ru-RU" sz="1600" dirty="0"/>
              <a:t>.</a:t>
            </a:r>
            <a:endParaRPr lang="en-US" altLang="ru-RU" sz="1600" dirty="0"/>
          </a:p>
          <a:p>
            <a:r>
              <a:rPr lang="en-US" altLang="en-US" sz="1600" dirty="0"/>
              <a:t>Высокая</a:t>
            </a:r>
            <a:r>
              <a:rPr lang="en-US" altLang="ru-RU" sz="1600" dirty="0"/>
              <a:t> </a:t>
            </a:r>
            <a:r>
              <a:rPr lang="en-US" altLang="en-US" sz="1600" dirty="0"/>
              <a:t>возможность</a:t>
            </a:r>
            <a:r>
              <a:rPr lang="en-US" altLang="ru-RU" sz="1600" dirty="0"/>
              <a:t> </a:t>
            </a:r>
            <a:r>
              <a:rPr lang="en-US" altLang="en-US" sz="1600" dirty="0"/>
              <a:t>масштабирования</a:t>
            </a:r>
            <a:r>
              <a:rPr lang="en-US" altLang="ru-RU" sz="1600" dirty="0"/>
              <a:t> </a:t>
            </a:r>
            <a:r>
              <a:rPr lang="en-US" altLang="en-US" sz="1600" dirty="0"/>
              <a:t>при</a:t>
            </a:r>
            <a:r>
              <a:rPr lang="en-US" altLang="ru-RU" sz="1600" dirty="0"/>
              <a:t> </a:t>
            </a:r>
            <a:r>
              <a:rPr lang="en-US" altLang="en-US" sz="1600" dirty="0"/>
              <a:t>минимальных</a:t>
            </a:r>
            <a:r>
              <a:rPr lang="en-US" altLang="ru-RU" sz="1600" dirty="0"/>
              <a:t> </a:t>
            </a:r>
            <a:r>
              <a:rPr lang="en-US" altLang="en-US" sz="1600" dirty="0"/>
              <a:t>вложениях</a:t>
            </a:r>
            <a:r>
              <a:rPr lang="en-US" altLang="ru-RU" sz="1600" dirty="0"/>
              <a:t>.</a:t>
            </a:r>
            <a:endParaRPr lang="en-US" altLang="ru-RU" sz="1600" dirty="0"/>
          </a:p>
          <a:p>
            <a:r>
              <a:rPr lang="en-US" altLang="en-US" sz="1600" dirty="0"/>
              <a:t>Более</a:t>
            </a:r>
            <a:r>
              <a:rPr lang="en-US" altLang="ru-RU" sz="1600" dirty="0"/>
              <a:t> 500 </a:t>
            </a:r>
            <a:r>
              <a:rPr lang="en-US" altLang="en-US" sz="1600" dirty="0"/>
              <a:t>участников</a:t>
            </a:r>
            <a:r>
              <a:rPr lang="en-US" altLang="ru-RU" sz="1600" dirty="0"/>
              <a:t> </a:t>
            </a:r>
            <a:r>
              <a:rPr lang="en-US" altLang="en-US" sz="1600" dirty="0"/>
              <a:t>ежегодно</a:t>
            </a:r>
            <a:r>
              <a:rPr lang="en-US" altLang="ru-RU" sz="1600" dirty="0"/>
              <a:t>.    </a:t>
            </a:r>
            <a:endParaRPr lang="en-US" altLang="ru-RU" sz="1600" dirty="0"/>
          </a:p>
          <a:p>
            <a:r>
              <a:rPr lang="ru-RU" altLang="en-US" sz="1600" dirty="0"/>
              <a:t>РЦФГ и п</a:t>
            </a:r>
            <a:r>
              <a:rPr lang="en-US" altLang="en-US" sz="1600" dirty="0"/>
              <a:t>риглашенные</a:t>
            </a:r>
            <a:r>
              <a:rPr lang="en-US" altLang="ru-RU" sz="1600" dirty="0"/>
              <a:t> </a:t>
            </a:r>
            <a:r>
              <a:rPr lang="en-US" altLang="en-US" sz="1600" dirty="0"/>
              <a:t>партнеры</a:t>
            </a:r>
            <a:r>
              <a:rPr lang="en-US" altLang="ru-RU" sz="1600" dirty="0"/>
              <a:t> </a:t>
            </a:r>
            <a:r>
              <a:rPr lang="en-US" altLang="en-US" sz="1600" dirty="0"/>
              <a:t>проводят</a:t>
            </a:r>
            <a:r>
              <a:rPr lang="en-US" altLang="ru-RU" sz="1600" dirty="0"/>
              <a:t> </a:t>
            </a:r>
            <a:r>
              <a:rPr lang="en-US" altLang="en-US" sz="1600" dirty="0"/>
              <a:t>специализированные</a:t>
            </a:r>
            <a:r>
              <a:rPr lang="en-US" altLang="ru-RU" sz="1600" dirty="0"/>
              <a:t> </a:t>
            </a:r>
            <a:r>
              <a:rPr lang="en-US" altLang="en-US" sz="1600" dirty="0"/>
              <a:t>мероприятия</a:t>
            </a:r>
            <a:r>
              <a:rPr lang="en-US" altLang="ru-RU" sz="1600" dirty="0"/>
              <a:t> </a:t>
            </a:r>
            <a:r>
              <a:rPr lang="en-US" altLang="en-US" sz="1600" dirty="0"/>
              <a:t>и</a:t>
            </a:r>
            <a:r>
              <a:rPr lang="en-US" altLang="ru-RU" sz="1600" dirty="0"/>
              <a:t> </a:t>
            </a:r>
            <a:r>
              <a:rPr lang="en-US" altLang="en-US" sz="1600" dirty="0"/>
              <a:t>награждают</a:t>
            </a:r>
            <a:r>
              <a:rPr lang="en-US" altLang="ru-RU" sz="1600" dirty="0"/>
              <a:t> </a:t>
            </a:r>
            <a:r>
              <a:rPr lang="en-US" altLang="en-US" sz="1600" dirty="0"/>
              <a:t>участников</a:t>
            </a:r>
            <a:r>
              <a:rPr lang="en-US" altLang="ru-RU" sz="1600" dirty="0"/>
              <a:t>.</a:t>
            </a:r>
            <a:endParaRPr lang="en-US" altLang="ru-RU" sz="1600" dirty="0"/>
          </a:p>
        </p:txBody>
      </p:sp>
      <p:pic>
        <p:nvPicPr>
          <p:cNvPr id="17" name="Замещающая рамка рисунка 16" descr="IMG_6810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l="30560" t="5123" r="11062" b="11617"/>
          <a:stretch>
            <a:fillRect/>
          </a:stretch>
        </p:blipFill>
        <p:spPr>
          <a:xfrm>
            <a:off x="6069965" y="2340610"/>
            <a:ext cx="3074035" cy="27000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34047" y="208525"/>
            <a:ext cx="6888265" cy="68272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Праздник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«День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финансиста»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: 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лекции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игры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квиз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круглы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е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стол</a:t>
            </a:r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ы. 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жегодно в сентябре, г. Екатеринбург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тиражирования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730" y="828675"/>
            <a:ext cx="7877175" cy="860425"/>
          </a:xfrm>
        </p:spPr>
        <p:txBody>
          <a:bodyPr/>
          <a:lstStyle/>
          <a:p>
            <a:r>
              <a:rPr lang="ru-RU" sz="1600" dirty="0"/>
              <a:t>Высокая доступность для масштабирования при минимальных вложениях.</a:t>
            </a:r>
            <a:endParaRPr lang="ru-RU" sz="1600" dirty="0"/>
          </a:p>
          <a:p>
            <a:r>
              <a:rPr lang="en-US" altLang="en-US" sz="1600" dirty="0">
                <a:solidFill>
                  <a:schemeClr val="tx1"/>
                </a:solidFill>
              </a:rPr>
              <a:t>Мероприятие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уже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ожидается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участниками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каждый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сентябрь</a:t>
            </a:r>
            <a:r>
              <a:rPr lang="en-US" altLang="ru-RU" sz="1600" dirty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но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в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другие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даты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легко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также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собрать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спикеров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под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определенные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темы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финансовой</a:t>
            </a:r>
            <a:r>
              <a:rPr lang="en-US" altLang="ru-RU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грамотности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6" name="Замещающая рамка рисунка 5" descr="IMG_2856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4572000" y="1874520"/>
            <a:ext cx="4572000" cy="3178175"/>
          </a:xfrm>
          <a:prstGeom prst="rect">
            <a:avLst/>
          </a:prstGeom>
        </p:spPr>
      </p:pic>
      <p:pic>
        <p:nvPicPr>
          <p:cNvPr id="16" name="Изображение 15" descr="IMG_67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885"/>
            <a:ext cx="4747895" cy="31686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2991</Words>
  <Application>WPS Presentation</Application>
  <PresentationFormat>Экран (16:9)</PresentationFormat>
  <Paragraphs>55</Paragraphs>
  <Slides>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SimSun</vt:lpstr>
      <vt:lpstr>Wingdings</vt:lpstr>
      <vt:lpstr>Helvetica Neue</vt:lpstr>
      <vt:lpstr>Helvetica Neue Medium</vt:lpstr>
      <vt:lpstr>Helvetica Neue Light</vt:lpstr>
      <vt:lpstr>Proxima Nova Rg</vt:lpstr>
      <vt:lpstr>Yu Gothic UI</vt:lpstr>
      <vt:lpstr>Raleway Medium</vt:lpstr>
      <vt:lpstr>Segoe Print</vt:lpstr>
      <vt:lpstr>Times New Roman</vt:lpstr>
      <vt:lpstr>Calibri</vt:lpstr>
      <vt:lpstr>Microsoft YaHei</vt:lpstr>
      <vt:lpstr>Arial Unicode MS</vt:lpstr>
      <vt:lpstr>White</vt:lpstr>
      <vt:lpstr>Бюджетная грамотность в журналистике</vt:lpstr>
      <vt:lpstr>Основная идея практики</vt:lpstr>
      <vt:lpstr>Целевая аудитория</vt:lpstr>
      <vt:lpstr>Бюджетная грамотность в журналистике для старшеклассников смены по Экономической журналистике ноябрь 2023, г. Екатеринбург</vt:lpstr>
      <vt:lpstr>PowerPoint 演示文稿</vt:lpstr>
      <vt:lpstr>Праздник «День финансиста»:  лекции, игры, квизы, круглые столы. Ежегодно в сентябре, г. Екатеринбург</vt:lpstr>
      <vt:lpstr>Праздник «День финансиста»:  лекции, игры, квизы, круглые столы. Ежегодно в сентябре, г. Екатеринбург</vt:lpstr>
      <vt:lpstr>Возможности тиражирования практики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Зюзина Ольга Олеговна</dc:creator>
  <cp:lastModifiedBy>Alena O</cp:lastModifiedBy>
  <cp:revision>107</cp:revision>
  <dcterms:created xsi:type="dcterms:W3CDTF">2025-04-15T08:59:06Z</dcterms:created>
  <dcterms:modified xsi:type="dcterms:W3CDTF">2025-04-15T09:44:34Z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8A4084DCA7874CF3BD435237FBCA7EB8_13</vt:lpwstr>
  </property>
  <property fmtid="{D5CDD505-2E9C-101B-9397-08002B2CF9AE}" pid="3" name="KSOProductBuildVer">
    <vt:lpwstr>1049-12.2.0.20782</vt:lpwstr>
  </property>
</Properties>
</file>