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8" r:id="rId3"/>
    <p:sldId id="271" r:id="rId4"/>
    <p:sldId id="272" r:id="rId5"/>
    <p:sldId id="273" r:id="rId6"/>
    <p:sldId id="269" r:id="rId7"/>
    <p:sldId id="264" r:id="rId8"/>
    <p:sldId id="270" r:id="rId9"/>
    <p:sldId id="260" r:id="rId10"/>
  </p:sldIdLst>
  <p:sldSz cx="9144000" cy="5143500" type="screen16x9"/>
  <p:notesSz cx="6858000" cy="9144000"/>
  <p:defaultTextStyle>
    <a:defPPr marL="0" marR="0" indent="0" algn="l" defTabSz="35687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435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87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67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105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975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41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21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79" userDrawn="1">
          <p15:clr>
            <a:srgbClr val="A4A3A4"/>
          </p15:clr>
        </p15:guide>
        <p15:guide id="4" pos="1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70"/>
    <p:restoredTop sz="95407" autoAdjust="0"/>
  </p:normalViewPr>
  <p:slideViewPr>
    <p:cSldViewPr snapToGrid="0" snapToObjects="1" showGuides="1">
      <p:cViewPr varScale="1">
        <p:scale>
          <a:sx n="165" d="100"/>
          <a:sy n="165" d="100"/>
        </p:scale>
        <p:origin x="520" y="184"/>
      </p:cViewPr>
      <p:guideLst>
        <p:guide orient="horz" pos="179"/>
        <p:guide pos="1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1pPr>
    <a:lvl2pPr indent="8890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2pPr>
    <a:lvl3pPr indent="17843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3pPr>
    <a:lvl4pPr indent="26733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4pPr>
    <a:lvl5pPr indent="3568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5pPr>
    <a:lvl6pPr indent="4457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6pPr>
    <a:lvl7pPr indent="5346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7pPr>
    <a:lvl8pPr indent="62420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8pPr>
    <a:lvl9pPr indent="71310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>
            <a:fillRect/>
          </a:stretch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5"/>
            </a:lvl2pPr>
            <a:lvl3pPr marL="0" indent="0" algn="l">
              <a:spcBef>
                <a:spcPts val="0"/>
              </a:spcBef>
              <a:buSzTx/>
              <a:buNone/>
              <a:defRPr sz="1825"/>
            </a:lvl3pPr>
            <a:lvl4pPr marL="0" indent="0" algn="l">
              <a:spcBef>
                <a:spcPts val="0"/>
              </a:spcBef>
              <a:buSzTx/>
              <a:buNone/>
              <a:defRPr sz="1825"/>
            </a:lvl4pPr>
            <a:lvl5pPr marL="0" indent="0" algn="l">
              <a:spcBef>
                <a:spcPts val="0"/>
              </a:spcBef>
              <a:buSzTx/>
              <a:buNone/>
              <a:defRPr sz="1825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630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3255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880" marR="0" indent="-214630" algn="l" defTabSz="278765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505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9130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326436" y="3925772"/>
            <a:ext cx="8055681" cy="802572"/>
          </a:xfrm>
        </p:spPr>
        <p:txBody>
          <a:bodyPr>
            <a:noAutofit/>
          </a:bodyPr>
          <a:lstStyle/>
          <a:p>
            <a:r>
              <a:rPr lang="ru-RU" sz="1200" dirty="0"/>
              <a:t>Финансовое просвещение детей и молодежи</a:t>
            </a:r>
          </a:p>
          <a:p>
            <a:r>
              <a:rPr lang="ru-RU" sz="1200" dirty="0"/>
              <a:t>Свердловская область  </a:t>
            </a:r>
          </a:p>
          <a:p>
            <a:r>
              <a:rPr lang="ru-RU" sz="1200" dirty="0"/>
              <a:t>Автор практики: Региональный центр финансовой грамотности, УрГЭУ, группа компаний </a:t>
            </a:r>
            <a:r>
              <a:rPr lang="en-US" sz="1200" dirty="0"/>
              <a:t>PRO</a:t>
            </a:r>
            <a:endParaRPr lang="ru-RU" sz="1200" dirty="0"/>
          </a:p>
          <a:p>
            <a:r>
              <a:rPr lang="ru-RU" sz="1200" dirty="0"/>
              <a:t>Оболенская Алена Германовна, 8 (343) 283-10-88</a:t>
            </a:r>
            <a:r>
              <a:rPr lang="en-US" sz="1200" dirty="0"/>
              <a:t>, rcfg_so@mail.ru</a:t>
            </a:r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014" y="1064165"/>
            <a:ext cx="7640104" cy="881277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Финансовая грамотность предпринимателя: конкурс бизнес-проектов в школах всего региона</a:t>
            </a:r>
            <a:endParaRPr lang="ru-RU" sz="2800" dirty="0"/>
          </a:p>
        </p:txBody>
      </p:sp>
      <p:pic>
        <p:nvPicPr>
          <p:cNvPr id="1026" name="Picture 2" descr="Герб Свердловской области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1" y="24472"/>
            <a:ext cx="1437922" cy="10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идея практики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4239" y="724513"/>
            <a:ext cx="5314712" cy="3463139"/>
          </a:xfrm>
        </p:spPr>
        <p:txBody>
          <a:bodyPr/>
          <a:lstStyle/>
          <a:p>
            <a:pPr indent="478790" algn="just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Конкурс проектов направленный на популяризацию предпринимательства у школьников 8-11 классов, организован РЦФГ, УрГЭУ и группой компаний </a:t>
            </a:r>
            <a:r>
              <a:rPr lang="en-US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PRO</a:t>
            </a: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, проводится очно.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идея практики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4340" y="724535"/>
            <a:ext cx="5332095" cy="3463290"/>
          </a:xfrm>
        </p:spPr>
        <p:txBody>
          <a:bodyPr/>
          <a:lstStyle/>
          <a:p>
            <a:pPr indent="478790" algn="just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На встречах, которые ведут преподаватели вузов, действующие предприниматели, в течение учебного года, ребята учатся:</a:t>
            </a:r>
            <a:b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- финансовой, правовой и налоговой грамотности;</a:t>
            </a:r>
            <a:b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- генерированию бизнес-идеи и составлению бизнес-плана; финансовому планированию;</a:t>
            </a:r>
            <a:b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- управлению бизнесом и его продвижению;</a:t>
            </a:r>
            <a:b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- информационной, экономической и кибербезопасности.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идея практики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28945" y="828675"/>
            <a:ext cx="3823249" cy="3486150"/>
          </a:xfrm>
        </p:spPr>
        <p:txBody>
          <a:bodyPr/>
          <a:lstStyle/>
          <a:p>
            <a:pPr indent="478790" algn="just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Каждая встреча с экспертами - яркое динамичное мероприятие, как способ обучения или среза знаний финансовой грамотности в форме динамичной мини лекции и интеллектуально-развлекательной игры или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минипроекта</a:t>
            </a: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F3F9B8-3DED-10BD-0EDE-577E653D09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r="17524"/>
          <a:stretch>
            <a:fillRect/>
          </a:stretch>
        </p:blipFill>
        <p:spPr>
          <a:xfrm>
            <a:off x="5280025" y="1181100"/>
            <a:ext cx="3863975" cy="3962400"/>
          </a:xfr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Основная идея практики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0190" y="724535"/>
            <a:ext cx="8231505" cy="2058035"/>
          </a:xfrm>
        </p:spPr>
        <p:txBody>
          <a:bodyPr/>
          <a:lstStyle/>
          <a:p>
            <a:pPr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</a:rPr>
              <a:t>Готовые проекты участники защищают в базовых школах городов региона в присутствии 3 экспертов, наставника, родителей и одноклассников. Лучшие проекты в каждом кластере приглашены на финал. Формат соответствует запросу целевой аудитории: проводится в форме яркого очного события. Реализован просветительский и соревновательный характер. Победители получают дипломы и призы</a:t>
            </a:r>
            <a:r>
              <a:rPr lang="ru-RU" b="1" dirty="0"/>
              <a:t>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амещающая рамка рисунка 1" descr="IMG_9918_edited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3171190"/>
            <a:ext cx="3171190" cy="1968500"/>
          </a:xfrm>
          <a:prstGeom prst="rect">
            <a:avLst/>
          </a:prstGeom>
        </p:spPr>
      </p:pic>
      <p:pic>
        <p:nvPicPr>
          <p:cNvPr id="5" name="Изображение 4" descr="WhatsApp Image 2025-04-15 at 13.46.00"/>
          <p:cNvPicPr>
            <a:picLocks noChangeAspect="1"/>
          </p:cNvPicPr>
          <p:nvPr/>
        </p:nvPicPr>
        <p:blipFill>
          <a:blip r:embed="rId4"/>
          <a:srcRect l="58481" b="60222"/>
          <a:stretch>
            <a:fillRect/>
          </a:stretch>
        </p:blipFill>
        <p:spPr>
          <a:xfrm>
            <a:off x="6296660" y="2344420"/>
            <a:ext cx="2847340" cy="20459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Целевая аудитория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Целевая аудитория: школьники</a:t>
            </a:r>
            <a:r>
              <a:rPr lang="en-US" b="1" dirty="0"/>
              <a:t> 8-11 </a:t>
            </a:r>
            <a:r>
              <a:rPr lang="ru-RU" b="1" dirty="0"/>
              <a:t>классов</a:t>
            </a:r>
          </a:p>
          <a:p>
            <a:pPr marL="0" indent="0">
              <a:buNone/>
            </a:pPr>
            <a:r>
              <a:rPr lang="ru-RU" b="1" dirty="0"/>
              <a:t>Охват целевой аудитории: до 1000 до 5000 человек/год</a:t>
            </a:r>
            <a:endParaRPr lang="ru-RU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Формат соответствует запросам целевой аудитории: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Интерактивность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Цифровизация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Вариативность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Динамичность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Конкурентность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Результативность, поощрения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Как следствие, высокая мотивация!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Замещающая рамка рисунка 4" descr="IMG_9739_edited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4457700" y="2389505"/>
            <a:ext cx="4686300" cy="27539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05" y="227330"/>
            <a:ext cx="7529195" cy="682625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Финансовая грамотность предпринимателя: конкурс бизнес-проектов в школах всего региона ежегодно в апреле г.Екатеринбург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180" y="1007110"/>
            <a:ext cx="8644255" cy="1755140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dirty="0"/>
              <a:t>Весенний к</a:t>
            </a:r>
            <a:r>
              <a:rPr lang="en-US" altLang="en-US" dirty="0"/>
              <a:t>онкурс</a:t>
            </a:r>
            <a:r>
              <a:rPr lang="en-US" altLang="ru-RU" dirty="0"/>
              <a:t> </a:t>
            </a:r>
            <a:r>
              <a:rPr lang="en-US" altLang="en-US" dirty="0"/>
              <a:t>бизнес</a:t>
            </a:r>
            <a:r>
              <a:rPr lang="en-US" altLang="ru-RU" dirty="0"/>
              <a:t>-</a:t>
            </a:r>
            <a:r>
              <a:rPr lang="en-US" altLang="en-US" dirty="0"/>
              <a:t>проектов</a:t>
            </a:r>
            <a:r>
              <a:rPr lang="en-US" altLang="ru-RU" dirty="0"/>
              <a:t> </a:t>
            </a:r>
            <a:r>
              <a:rPr lang="en-US" altLang="en-US" dirty="0"/>
              <a:t>проведен</a:t>
            </a:r>
            <a:r>
              <a:rPr lang="en-US" altLang="ru-RU" dirty="0"/>
              <a:t> </a:t>
            </a:r>
            <a:r>
              <a:rPr lang="en-US" altLang="en-US" dirty="0"/>
              <a:t>очно</a:t>
            </a:r>
            <a:r>
              <a:rPr lang="en-US" altLang="ru-RU" dirty="0"/>
              <a:t> </a:t>
            </a:r>
            <a:r>
              <a:rPr lang="en-US" altLang="en-US" dirty="0"/>
              <a:t>в</a:t>
            </a:r>
            <a:r>
              <a:rPr lang="en-US" altLang="ru-RU" dirty="0"/>
              <a:t> 50 </a:t>
            </a:r>
            <a:r>
              <a:rPr lang="en-US" altLang="en-US" dirty="0"/>
              <a:t>школах</a:t>
            </a:r>
            <a:r>
              <a:rPr lang="en-US" altLang="ru-RU" dirty="0"/>
              <a:t> </a:t>
            </a:r>
            <a:r>
              <a:rPr lang="en-US" altLang="en-US" dirty="0"/>
              <a:t>региона</a:t>
            </a:r>
            <a:r>
              <a:rPr lang="en-US" altLang="ru-RU" dirty="0"/>
              <a:t>, </a:t>
            </a:r>
            <a:r>
              <a:rPr lang="en-US" altLang="en-US" dirty="0"/>
              <a:t>в</a:t>
            </a:r>
            <a:r>
              <a:rPr lang="en-US" altLang="ru-RU" dirty="0"/>
              <a:t> </a:t>
            </a:r>
            <a:r>
              <a:rPr lang="en-US" altLang="en-US" dirty="0"/>
              <a:t>каждом</a:t>
            </a:r>
            <a:r>
              <a:rPr lang="en-US" altLang="ru-RU" dirty="0"/>
              <a:t> </a:t>
            </a:r>
            <a:r>
              <a:rPr lang="en-US" altLang="en-US" dirty="0"/>
              <a:t>кластере</a:t>
            </a:r>
            <a:r>
              <a:rPr lang="en-US" altLang="ru-RU" dirty="0"/>
              <a:t> </a:t>
            </a:r>
            <a:r>
              <a:rPr lang="en-US" altLang="en-US" dirty="0"/>
              <a:t>выбраны</a:t>
            </a:r>
            <a:r>
              <a:rPr lang="en-US" altLang="ru-RU" dirty="0"/>
              <a:t> 1-4 </a:t>
            </a:r>
            <a:r>
              <a:rPr lang="en-US" altLang="en-US" dirty="0"/>
              <a:t>призера</a:t>
            </a:r>
            <a:r>
              <a:rPr lang="en-US" altLang="ru-RU" dirty="0"/>
              <a:t>;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altLang="en-US" dirty="0"/>
              <a:t>1</a:t>
            </a:r>
            <a:r>
              <a:rPr lang="en-US" altLang="ru-RU" dirty="0"/>
              <a:t>55 </a:t>
            </a:r>
            <a:r>
              <a:rPr lang="en-US" altLang="en-US" dirty="0"/>
              <a:t>проектов</a:t>
            </a:r>
            <a:r>
              <a:rPr lang="en-US" altLang="ru-RU" dirty="0"/>
              <a:t> </a:t>
            </a:r>
            <a:r>
              <a:rPr lang="en-US" altLang="en-US" dirty="0"/>
              <a:t>из</a:t>
            </a:r>
            <a:r>
              <a:rPr lang="en-US" altLang="ru-RU" dirty="0"/>
              <a:t> </a:t>
            </a:r>
            <a:r>
              <a:rPr lang="en-US" altLang="en-US" dirty="0"/>
              <a:t>муниципалитетов</a:t>
            </a:r>
            <a:r>
              <a:rPr lang="en-US" altLang="ru-RU" dirty="0"/>
              <a:t> </a:t>
            </a:r>
            <a:r>
              <a:rPr lang="en-US" altLang="en-US" dirty="0"/>
              <a:t>приглашены</a:t>
            </a:r>
            <a:r>
              <a:rPr lang="en-US" altLang="ru-RU" dirty="0"/>
              <a:t> </a:t>
            </a:r>
            <a:r>
              <a:rPr lang="en-US" altLang="en-US" dirty="0"/>
              <a:t>защищены</a:t>
            </a:r>
            <a:r>
              <a:rPr lang="en-US" altLang="ru-RU" dirty="0"/>
              <a:t> </a:t>
            </a:r>
            <a:r>
              <a:rPr lang="en-US" altLang="en-US" dirty="0"/>
              <a:t>на</a:t>
            </a:r>
            <a:r>
              <a:rPr lang="en-US" altLang="ru-RU" dirty="0"/>
              <a:t> </a:t>
            </a:r>
            <a:r>
              <a:rPr lang="en-US" altLang="en-US" dirty="0"/>
              <a:t>гранд</a:t>
            </a:r>
            <a:r>
              <a:rPr lang="en-US" altLang="ru-RU" dirty="0"/>
              <a:t>-</a:t>
            </a:r>
            <a:r>
              <a:rPr lang="en-US" altLang="en-US" dirty="0"/>
              <a:t>финале</a:t>
            </a:r>
            <a:r>
              <a:rPr lang="en-US" altLang="ru-RU" dirty="0"/>
              <a:t> </a:t>
            </a:r>
            <a:r>
              <a:rPr lang="en-US" altLang="en-US" dirty="0"/>
              <a:t>в</a:t>
            </a:r>
            <a:r>
              <a:rPr lang="en-US" altLang="ru-RU" dirty="0"/>
              <a:t> </a:t>
            </a:r>
            <a:r>
              <a:rPr lang="en-US" altLang="en-US" dirty="0"/>
              <a:t>г</a:t>
            </a:r>
            <a:r>
              <a:rPr lang="en-US" altLang="ru-RU" dirty="0"/>
              <a:t>.</a:t>
            </a:r>
            <a:r>
              <a:rPr lang="en-US" altLang="en-US" dirty="0"/>
              <a:t>Екатеринбурге</a:t>
            </a:r>
            <a:r>
              <a:rPr lang="ru-RU" altLang="en-US" dirty="0"/>
              <a:t> </a:t>
            </a:r>
            <a:r>
              <a:rPr lang="en-US" altLang="en-US" dirty="0"/>
              <a:t>призер</a:t>
            </a:r>
            <a:r>
              <a:rPr lang="ru-RU" altLang="en-US" dirty="0"/>
              <a:t>ы</a:t>
            </a:r>
            <a:r>
              <a:rPr lang="en-US" altLang="ru-RU" dirty="0"/>
              <a:t> </a:t>
            </a:r>
            <a:r>
              <a:rPr lang="en-US" altLang="en-US" dirty="0"/>
              <a:t>награждены</a:t>
            </a:r>
            <a:r>
              <a:rPr lang="en-US" altLang="ru-RU" dirty="0"/>
              <a:t> </a:t>
            </a:r>
            <a:r>
              <a:rPr lang="en-US" altLang="en-US" dirty="0"/>
              <a:t>экскурсиями</a:t>
            </a:r>
            <a:r>
              <a:rPr lang="en-US" altLang="ru-RU" dirty="0"/>
              <a:t> </a:t>
            </a:r>
            <a:r>
              <a:rPr lang="en-US" altLang="en-US" dirty="0"/>
              <a:t>в</a:t>
            </a:r>
            <a:r>
              <a:rPr lang="en-US" altLang="ru-RU" dirty="0"/>
              <a:t> </a:t>
            </a:r>
            <a:r>
              <a:rPr lang="en-US" altLang="en-US" dirty="0"/>
              <a:t>банки</a:t>
            </a:r>
            <a:r>
              <a:rPr lang="en-US" altLang="ru-RU" dirty="0"/>
              <a:t> </a:t>
            </a:r>
            <a:r>
              <a:rPr lang="en-US" altLang="en-US" dirty="0"/>
              <a:t>и</a:t>
            </a:r>
            <a:r>
              <a:rPr lang="en-US" altLang="ru-RU" dirty="0"/>
              <a:t> </a:t>
            </a:r>
            <a:r>
              <a:rPr lang="en-US" altLang="en-US" dirty="0"/>
              <a:t>сувенирной</a:t>
            </a:r>
            <a:r>
              <a:rPr lang="en-US" altLang="ru-RU" dirty="0"/>
              <a:t> </a:t>
            </a:r>
            <a:r>
              <a:rPr lang="en-US" altLang="en-US" dirty="0"/>
              <a:t>продукцией</a:t>
            </a:r>
            <a:r>
              <a:rPr lang="en-US" altLang="ru-RU" dirty="0"/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altLang="ru-RU" dirty="0"/>
              <a:t>3500 </a:t>
            </a:r>
            <a:r>
              <a:rPr lang="en-US" altLang="en-US" dirty="0"/>
              <a:t>детей</a:t>
            </a:r>
            <a:r>
              <a:rPr lang="en-US" altLang="ru-RU" dirty="0"/>
              <a:t> </a:t>
            </a:r>
            <a:r>
              <a:rPr lang="en-US" altLang="en-US" dirty="0"/>
              <a:t>участвовало</a:t>
            </a:r>
            <a:r>
              <a:rPr lang="en-US" altLang="ru-RU" dirty="0"/>
              <a:t> </a:t>
            </a:r>
            <a:r>
              <a:rPr lang="en-US" altLang="en-US" dirty="0"/>
              <a:t>в</a:t>
            </a:r>
            <a:r>
              <a:rPr lang="en-US" altLang="ru-RU" dirty="0"/>
              <a:t> </a:t>
            </a:r>
            <a:r>
              <a:rPr lang="en-US" altLang="en-US" dirty="0"/>
              <a:t>проекте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altLang="en-US" dirty="0"/>
              <a:t>проекты</a:t>
            </a:r>
            <a:r>
              <a:rPr lang="en-US" altLang="ru-RU" dirty="0"/>
              <a:t> </a:t>
            </a:r>
            <a:r>
              <a:rPr lang="en-US" altLang="en-US" dirty="0"/>
              <a:t>на</a:t>
            </a:r>
            <a:r>
              <a:rPr lang="en-US" altLang="ru-RU" dirty="0"/>
              <a:t> </a:t>
            </a:r>
            <a:r>
              <a:rPr lang="en-US" altLang="en-US" dirty="0"/>
              <a:t>школьной</a:t>
            </a:r>
            <a:r>
              <a:rPr lang="en-US" altLang="ru-RU" dirty="0"/>
              <a:t> </a:t>
            </a:r>
            <a:r>
              <a:rPr lang="en-US" altLang="en-US" dirty="0"/>
              <a:t>защите</a:t>
            </a:r>
            <a:r>
              <a:rPr lang="en-US" altLang="ru-RU" dirty="0"/>
              <a:t> </a:t>
            </a:r>
            <a:r>
              <a:rPr lang="en-US" altLang="en-US" dirty="0"/>
              <a:t>слушали</a:t>
            </a:r>
            <a:r>
              <a:rPr lang="en-US" altLang="ru-RU" dirty="0"/>
              <a:t> </a:t>
            </a:r>
            <a:r>
              <a:rPr lang="en-US" altLang="en-US" dirty="0"/>
              <a:t>и</a:t>
            </a:r>
            <a:r>
              <a:rPr lang="en-US" altLang="ru-RU" dirty="0"/>
              <a:t> </a:t>
            </a:r>
            <a:r>
              <a:rPr lang="en-US" altLang="en-US" dirty="0"/>
              <a:t>оценивали</a:t>
            </a:r>
            <a:r>
              <a:rPr lang="en-US" altLang="ru-RU" dirty="0"/>
              <a:t> 136 </a:t>
            </a:r>
            <a:r>
              <a:rPr lang="en-US" altLang="en-US" dirty="0"/>
              <a:t>экспертов</a:t>
            </a:r>
            <a:r>
              <a:rPr lang="ru-RU" altLang="en-US" dirty="0"/>
              <a:t>, </a:t>
            </a:r>
            <a:r>
              <a:rPr lang="en-US" altLang="ru-RU" dirty="0"/>
              <a:t>38 </a:t>
            </a:r>
            <a:r>
              <a:rPr lang="en-US" altLang="en-US" dirty="0"/>
              <a:t>экспертов</a:t>
            </a:r>
            <a:r>
              <a:rPr lang="en-US" altLang="ru-RU" dirty="0"/>
              <a:t> </a:t>
            </a:r>
            <a:r>
              <a:rPr lang="ru-RU" altLang="en-US" dirty="0"/>
              <a:t>на</a:t>
            </a:r>
            <a:r>
              <a:rPr lang="en-US" altLang="ru-RU" dirty="0"/>
              <a:t> </a:t>
            </a:r>
            <a:r>
              <a:rPr lang="en-US" altLang="en-US" dirty="0"/>
              <a:t>региональной</a:t>
            </a:r>
            <a:r>
              <a:rPr lang="en-US" altLang="ru-RU" dirty="0"/>
              <a:t> </a:t>
            </a:r>
            <a:r>
              <a:rPr lang="en-US" altLang="en-US" dirty="0"/>
              <a:t>защите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altLang="en-US" dirty="0"/>
              <a:t>Оперативная</a:t>
            </a:r>
            <a:r>
              <a:rPr lang="en-US" altLang="ru-RU" dirty="0"/>
              <a:t> </a:t>
            </a:r>
            <a:r>
              <a:rPr lang="en-US" altLang="en-US" dirty="0"/>
              <a:t>диагностика</a:t>
            </a:r>
            <a:r>
              <a:rPr lang="en-US" altLang="ru-RU" dirty="0"/>
              <a:t> </a:t>
            </a:r>
            <a:r>
              <a:rPr lang="en-US" altLang="en-US" dirty="0"/>
              <a:t>уровня</a:t>
            </a:r>
            <a:r>
              <a:rPr lang="en-US" altLang="ru-RU" dirty="0"/>
              <a:t> </a:t>
            </a:r>
            <a:r>
              <a:rPr lang="en-US" altLang="en-US" dirty="0"/>
              <a:t>знаний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altLang="en-US" dirty="0"/>
              <a:t>Мощное</a:t>
            </a:r>
            <a:r>
              <a:rPr lang="en-US" altLang="ru-RU" dirty="0"/>
              <a:t> </a:t>
            </a:r>
            <a:r>
              <a:rPr lang="en-US" altLang="en-US" dirty="0"/>
              <a:t>мотивирование</a:t>
            </a:r>
            <a:r>
              <a:rPr lang="en-US" altLang="ru-RU" dirty="0"/>
              <a:t> </a:t>
            </a:r>
            <a:r>
              <a:rPr lang="en-US" altLang="en-US" dirty="0"/>
              <a:t>для</a:t>
            </a:r>
            <a:r>
              <a:rPr lang="en-US" altLang="ru-RU" dirty="0"/>
              <a:t> </a:t>
            </a:r>
            <a:r>
              <a:rPr lang="en-US" altLang="en-US" dirty="0"/>
              <a:t>регулярного</a:t>
            </a:r>
            <a:r>
              <a:rPr lang="en-US" altLang="ru-RU" dirty="0"/>
              <a:t> </a:t>
            </a:r>
            <a:r>
              <a:rPr lang="en-US" altLang="en-US" dirty="0"/>
              <a:t>получения</a:t>
            </a:r>
            <a:r>
              <a:rPr lang="en-US" altLang="ru-RU" dirty="0"/>
              <a:t> </a:t>
            </a:r>
            <a:r>
              <a:rPr lang="en-US" altLang="en-US" dirty="0"/>
              <a:t>новой</a:t>
            </a:r>
            <a:r>
              <a:rPr lang="en-US" altLang="ru-RU" dirty="0"/>
              <a:t> </a:t>
            </a:r>
            <a:r>
              <a:rPr lang="en-US" altLang="en-US" dirty="0"/>
              <a:t>информации</a:t>
            </a:r>
            <a:r>
              <a:rPr lang="en-US" altLang="ru-RU" dirty="0"/>
              <a:t> </a:t>
            </a:r>
            <a:r>
              <a:rPr lang="en-US" altLang="en-US" dirty="0"/>
              <a:t>по</a:t>
            </a:r>
            <a:r>
              <a:rPr lang="en-US" altLang="ru-RU" dirty="0"/>
              <a:t> </a:t>
            </a:r>
            <a:r>
              <a:rPr lang="en-US" altLang="en-US" dirty="0"/>
              <a:t>финансовой</a:t>
            </a:r>
            <a:r>
              <a:rPr lang="en-US" altLang="ru-RU" dirty="0"/>
              <a:t> </a:t>
            </a:r>
            <a:r>
              <a:rPr lang="en-US" altLang="en-US" dirty="0"/>
              <a:t>грамотности</a:t>
            </a:r>
            <a:r>
              <a:rPr lang="en-US" alt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725A18-FF35-1A02-670D-99F551A83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62250"/>
            <a:ext cx="7772400" cy="23247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160" y="1092200"/>
            <a:ext cx="5272405" cy="918210"/>
          </a:xfrm>
        </p:spPr>
        <p:txBody>
          <a:bodyPr/>
          <a:lstStyle/>
          <a:p>
            <a:r>
              <a:rPr lang="ru-RU" sz="1600" dirty="0"/>
              <a:t>Победители были определены экспертным жюри сразу после подсчета баллов на защите.</a:t>
            </a:r>
          </a:p>
          <a:p>
            <a:r>
              <a:rPr lang="ru-RU" sz="1600" dirty="0"/>
              <a:t>Победители и призеры награждены памятными призами.</a:t>
            </a:r>
          </a:p>
        </p:txBody>
      </p:sp>
      <p:pic>
        <p:nvPicPr>
          <p:cNvPr id="2" name="Замещающая рамка рисунка 1" descr="WhatsApp Image 2025-04-15 at 13.46.0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0" y="2551430"/>
            <a:ext cx="3456305" cy="259207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77470" y="160020"/>
            <a:ext cx="7568565" cy="93218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algn="l"/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Raleway Medium" pitchFamily="2" charset="-52"/>
                <a:ea typeface="Times New Roman" panose="02020603050405020304" pitchFamily="18" charset="0"/>
                <a:cs typeface="Calibri" panose="020F0502020204030204" pitchFamily="34" charset="0"/>
                <a:sym typeface="+mn-ea"/>
              </a:rPr>
              <a:t>Финансовая грамотность предпринимателя: конкурс бизнес-проектов в школах всего региона. Ежегодно в апреле, г.Екатеринбург</a:t>
            </a:r>
            <a:endParaRPr kumimoji="0" lang="ru-RU" altLang="en-US" sz="18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Raleway Medium" pitchFamily="2" charset="-52"/>
              <a:ea typeface="Times New Roman" panose="02020603050405020304" pitchFamily="18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D5BB55-8BB1-BFA9-49D3-1FEDE6F36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2612391"/>
            <a:ext cx="5270500" cy="25781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Возможности тиражирования практики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420" y="685165"/>
            <a:ext cx="4239895" cy="3486150"/>
          </a:xfrm>
        </p:spPr>
        <p:txBody>
          <a:bodyPr/>
          <a:lstStyle/>
          <a:p>
            <a:r>
              <a:rPr lang="ru-RU" dirty="0"/>
              <a:t>Высокая доступность для масштабирования при минимальных вложениях.</a:t>
            </a:r>
          </a:p>
          <a:p>
            <a:r>
              <a:rPr lang="ru-RU" dirty="0"/>
              <a:t>Очень гибкая практика в плане </a:t>
            </a:r>
            <a:r>
              <a:rPr lang="ru-RU" dirty="0" err="1"/>
              <a:t>вариатива</a:t>
            </a:r>
            <a:r>
              <a:rPr lang="ru-RU" dirty="0"/>
              <a:t>, так, тайминг можно регулировать  количеством критериев оценки, а значит и разделов подготовки участников, ограничение времени на представление проекта и регламент вопросов экспертов, широкий выбор тем для освоения, очный или дистанционный формат, командное и/ или индивидуальное участие и т.п.</a:t>
            </a:r>
          </a:p>
          <a:p>
            <a:r>
              <a:rPr lang="ru-RU" dirty="0">
                <a:solidFill>
                  <a:schemeClr val="tx1"/>
                </a:solidFill>
              </a:rPr>
              <a:t>Охват новых целевых аудиторий от дошкольников до родителей, педагогов, предпринимателей с целью привлечения к тематике финансовой грамотности. Наиболее близкая аудитория без изменении конструкции практики - школьники. </a:t>
            </a:r>
          </a:p>
          <a:p>
            <a:r>
              <a:rPr lang="ru-RU" dirty="0">
                <a:solidFill>
                  <a:schemeClr val="tx1"/>
                </a:solidFill>
              </a:rPr>
              <a:t>Включение актуальных для аудитории тем </a:t>
            </a:r>
            <a:r>
              <a:rPr lang="ru-RU" dirty="0" err="1">
                <a:solidFill>
                  <a:schemeClr val="tx1"/>
                </a:solidFill>
              </a:rPr>
              <a:t>финграмотности</a:t>
            </a:r>
            <a:r>
              <a:rPr lang="ru-RU" dirty="0">
                <a:solidFill>
                  <a:schemeClr val="tx1"/>
                </a:solidFill>
              </a:rPr>
              <a:t> в различные проекты по развитию других видов функциональной грамотности. Например, обучение и отработка навыков работы с мобильными устройствами.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08B8F3-0535-2B8F-1241-A420F19E2F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51"/>
          <a:stretch>
            <a:fillRect/>
          </a:stretch>
        </p:blipFill>
        <p:spPr>
          <a:xfrm>
            <a:off x="4840605" y="1181100"/>
            <a:ext cx="3863975" cy="3962400"/>
          </a:xfr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510</Words>
  <Application>Microsoft Macintosh PowerPoint</Application>
  <PresentationFormat>Экран (16:9)</PresentationFormat>
  <Paragraphs>41</Paragraphs>
  <Slides>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Helvetica Neue</vt:lpstr>
      <vt:lpstr>Helvetica Neue Light</vt:lpstr>
      <vt:lpstr>Helvetica Neue Medium</vt:lpstr>
      <vt:lpstr>Proxima Nova Rg</vt:lpstr>
      <vt:lpstr>Raleway Medium</vt:lpstr>
      <vt:lpstr>Symbol</vt:lpstr>
      <vt:lpstr>White</vt:lpstr>
      <vt:lpstr>Финансовая грамотность предпринимателя: конкурс бизнес-проектов в школах всего региона</vt:lpstr>
      <vt:lpstr>Основная идея практики</vt:lpstr>
      <vt:lpstr>Основная идея практики</vt:lpstr>
      <vt:lpstr>Основная идея практики</vt:lpstr>
      <vt:lpstr>Основная идея практики</vt:lpstr>
      <vt:lpstr>Целевая аудитория</vt:lpstr>
      <vt:lpstr>Финансовая грамотность предпринимателя: конкурс бизнес-проектов в школах всего региона ежегодно в апреле г.Екатеринбург </vt:lpstr>
      <vt:lpstr>Презентация PowerPoint</vt:lpstr>
      <vt:lpstr>Возможности тиражирования практики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Зюзина Ольга Олеговна</dc:creator>
  <cp:lastModifiedBy>Антон Копнин</cp:lastModifiedBy>
  <cp:revision>111</cp:revision>
  <dcterms:created xsi:type="dcterms:W3CDTF">2025-04-15T07:25:38Z</dcterms:created>
  <dcterms:modified xsi:type="dcterms:W3CDTF">2025-07-23T15:24:30Z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710E1ACA424A4F1998AB8C7E426DA8E8_13</vt:lpwstr>
  </property>
  <property fmtid="{D5CDD505-2E9C-101B-9397-08002B2CF9AE}" pid="3" name="KSOProductBuildVer">
    <vt:lpwstr>1049-12.2.0.20782</vt:lpwstr>
  </property>
</Properties>
</file>