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259" r:id="rId4"/>
    <p:sldId id="260" r:id="rId5"/>
    <p:sldId id="264" r:id="rId6"/>
    <p:sldId id="263" r:id="rId7"/>
    <p:sldId id="265" r:id="rId8"/>
  </p:sldIdLst>
  <p:sldSz cx="9144000" cy="5143500" type="screen16x9"/>
  <p:notesSz cx="6858000" cy="9144000"/>
  <p:defaultTextStyle>
    <a:defPPr marL="0" marR="0" indent="0" algn="l" defTabSz="356616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702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17830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35661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53492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713232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891540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069848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248156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426464" algn="ctr" defTabSz="32194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17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3" orient="horz" pos="166" userDrawn="1">
          <p15:clr>
            <a:srgbClr val="A4A3A4"/>
          </p15:clr>
        </p15:guide>
        <p15:guide id="4" pos="15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9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57"/>
    <p:restoredTop sz="95407" autoAdjust="0"/>
  </p:normalViewPr>
  <p:slideViewPr>
    <p:cSldViewPr snapToGrid="0" snapToObjects="1" showGuides="1">
      <p:cViewPr varScale="1">
        <p:scale>
          <a:sx n="60" d="100"/>
          <a:sy n="60" d="100"/>
        </p:scale>
        <p:origin x="62" y="811"/>
      </p:cViewPr>
      <p:guideLst>
        <p:guide orient="horz" pos="166"/>
        <p:guide pos="15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2" d="100"/>
          <a:sy n="92" d="100"/>
        </p:scale>
        <p:origin x="4072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0842707F-0FE1-B2BC-B71F-9ABB57BEDF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DA359E-5C92-6136-4DCA-6EF65FD285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D1446-30AF-464D-840D-A21B3ADE5002}" type="datetimeFigureOut">
              <a:rPr lang="ru-RU" smtClean="0"/>
              <a:t>21.04.2025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F32B7D9-2471-084E-4AA0-5DCA5B7123E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DD33A25-7280-B650-196D-6CE91F5EC8F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22DFCA-F47D-574F-B024-92F7C02B1B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3584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1pPr>
    <a:lvl2pPr indent="8915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2pPr>
    <a:lvl3pPr indent="17830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3pPr>
    <a:lvl4pPr indent="26746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4pPr>
    <a:lvl5pPr indent="356616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5pPr>
    <a:lvl6pPr indent="445770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6pPr>
    <a:lvl7pPr indent="534924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7pPr>
    <a:lvl8pPr indent="624078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8pPr>
    <a:lvl9pPr indent="713232" defTabSz="178308" latinLnBrk="0">
      <a:lnSpc>
        <a:spcPct val="117999"/>
      </a:lnSpc>
      <a:defRPr sz="858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7356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01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9FF16F-A76F-804E-BF85-29A89291E1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34"/>
          <a:stretch/>
        </p:blipFill>
        <p:spPr>
          <a:xfrm>
            <a:off x="0" y="1035586"/>
            <a:ext cx="9144000" cy="4107914"/>
          </a:xfrm>
          <a:prstGeom prst="rect">
            <a:avLst/>
          </a:prstGeom>
        </p:spPr>
      </p:pic>
      <p:sp>
        <p:nvSpPr>
          <p:cNvPr id="12" name="Уровень текста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947746" y="3834743"/>
            <a:ext cx="6350680" cy="595312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SzTx/>
              <a:buNone/>
              <a:defRPr sz="1400" b="1" i="0">
                <a:latin typeface="Proxima Nova Rg" panose="02000506030000020004" pitchFamily="2" charset="0"/>
              </a:defRPr>
            </a:lvl1pPr>
            <a:lvl2pPr marL="0" indent="0" algn="l">
              <a:spcBef>
                <a:spcPts val="0"/>
              </a:spcBef>
              <a:buSzTx/>
              <a:buNone/>
              <a:defRPr sz="1823"/>
            </a:lvl2pPr>
            <a:lvl3pPr marL="0" indent="0" algn="l">
              <a:spcBef>
                <a:spcPts val="0"/>
              </a:spcBef>
              <a:buSzTx/>
              <a:buNone/>
              <a:defRPr sz="1823"/>
            </a:lvl3pPr>
            <a:lvl4pPr marL="0" indent="0" algn="l">
              <a:spcBef>
                <a:spcPts val="0"/>
              </a:spcBef>
              <a:buSzTx/>
              <a:buNone/>
              <a:defRPr sz="1823"/>
            </a:lvl4pPr>
            <a:lvl5pPr marL="0" indent="0" algn="l">
              <a:spcBef>
                <a:spcPts val="0"/>
              </a:spcBef>
              <a:buSzTx/>
              <a:buNone/>
              <a:defRPr sz="1823"/>
            </a:lvl5pPr>
          </a:lstStyle>
          <a:p>
            <a:r>
              <a:rPr lang="ru-RU" dirty="0"/>
              <a:t>Текст </a:t>
            </a:r>
            <a:r>
              <a:rPr lang="ru-RU" dirty="0" err="1"/>
              <a:t>лида</a:t>
            </a:r>
            <a:endParaRPr dirty="0"/>
          </a:p>
        </p:txBody>
      </p:sp>
      <p:sp>
        <p:nvSpPr>
          <p:cNvPr id="11" name="Текст заголовка"/>
          <p:cNvSpPr txBox="1">
            <a:spLocks noGrp="1"/>
          </p:cNvSpPr>
          <p:nvPr>
            <p:ph type="title" hasCustomPrompt="1"/>
          </p:nvPr>
        </p:nvSpPr>
        <p:spPr>
          <a:xfrm>
            <a:off x="1590907" y="1427357"/>
            <a:ext cx="3984704" cy="1185166"/>
          </a:xfrm>
          <a:prstGeom prst="rect">
            <a:avLst/>
          </a:prstGeom>
          <a:solidFill>
            <a:schemeClr val="bg1"/>
          </a:solidFill>
        </p:spPr>
        <p:txBody>
          <a:bodyPr lIns="360000" rIns="180000" bIns="36000" anchor="b">
            <a:normAutofit/>
          </a:bodyPr>
          <a:lstStyle>
            <a:lvl1pPr algn="l">
              <a:defRPr sz="2400" b="1">
                <a:latin typeface="Proxima Nova Rg" panose="02000506030000020004" pitchFamily="2" charset="0"/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E27C914-3C09-5EA8-0AC3-0D2B47AEC56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942483" y="322141"/>
            <a:ext cx="1911350" cy="482600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4068" y="2393"/>
            <a:ext cx="9158068" cy="5151413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5" y="1181100"/>
            <a:ext cx="3823249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:a16="http://schemas.microsoft.com/office/drawing/2014/main" id="{C5D7F0B0-78C8-E64F-B784-F79EB9F7C7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51375" y="1181100"/>
            <a:ext cx="3863975" cy="3962400"/>
          </a:xfrm>
        </p:spPr>
        <p:txBody>
          <a:bodyPr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6680794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807" y="-699"/>
            <a:ext cx="9146807" cy="5145078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2758094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3798916"/>
            <a:ext cx="5410549" cy="8683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29497083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78505139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defRPr/>
            </a:lvl2pPr>
            <a:lvl3pPr>
              <a:buClr>
                <a:schemeClr val="accent2"/>
              </a:buClr>
              <a:defRPr/>
            </a:lvl3pPr>
            <a:lvl4pPr>
              <a:buClr>
                <a:schemeClr val="accent2"/>
              </a:buClr>
              <a:defRPr/>
            </a:lvl4pPr>
            <a:lvl5pPr>
              <a:buClr>
                <a:schemeClr val="accent2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28396638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3"/>
              </a:buClr>
              <a:defRPr/>
            </a:lvl1pPr>
            <a:lvl2pPr>
              <a:buClr>
                <a:schemeClr val="accent3"/>
              </a:buClr>
              <a:defRPr/>
            </a:lvl2pPr>
            <a:lvl3pPr>
              <a:buClr>
                <a:schemeClr val="accent3"/>
              </a:buClr>
              <a:defRPr/>
            </a:lvl3pPr>
            <a:lvl4pPr>
              <a:buClr>
                <a:schemeClr val="accent3"/>
              </a:buClr>
              <a:defRPr/>
            </a:lvl4pPr>
            <a:lvl5pPr>
              <a:buClr>
                <a:schemeClr val="accent3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369613629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5977F01-5340-4B41-8F8C-9DFD51AC680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Текст заголовка">
            <a:extLst>
              <a:ext uri="{FF2B5EF4-FFF2-40B4-BE49-F238E27FC236}">
                <a16:creationId xmlns:a16="http://schemas.microsoft.com/office/drawing/2014/main" id="{48D99A02-40A8-6541-9E75-3E1561C26EC9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7" name="Уровень текста 1…">
            <a:extLst>
              <a:ext uri="{FF2B5EF4-FFF2-40B4-BE49-F238E27FC236}">
                <a16:creationId xmlns:a16="http://schemas.microsoft.com/office/drawing/2014/main" id="{7F145048-5936-7641-BC7E-8D9EE13F57B0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965017056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2" y="-7734"/>
            <a:ext cx="9142608" cy="5155415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1941566"/>
            <a:ext cx="3306686" cy="5636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450671444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1C211-0A69-9D4F-85BA-769EAC3C851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93" y="-1414"/>
            <a:ext cx="9146514" cy="5144914"/>
          </a:xfrm>
          <a:prstGeom prst="rect">
            <a:avLst/>
          </a:prstGeom>
        </p:spPr>
      </p:pic>
      <p:sp>
        <p:nvSpPr>
          <p:cNvPr id="3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" name="Текст заголовка">
            <a:extLst>
              <a:ext uri="{FF2B5EF4-FFF2-40B4-BE49-F238E27FC236}">
                <a16:creationId xmlns:a16="http://schemas.microsoft.com/office/drawing/2014/main" id="{6934C481-B760-7442-B36D-F3EEAF4A5B3B}"/>
              </a:ext>
            </a:extLst>
          </p:cNvPr>
          <p:cNvSpPr txBox="1">
            <a:spLocks noGrp="1"/>
          </p:cNvSpPr>
          <p:nvPr>
            <p:ph type="title" hasCustomPrompt="1"/>
          </p:nvPr>
        </p:nvSpPr>
        <p:spPr>
          <a:xfrm>
            <a:off x="633413" y="2059259"/>
            <a:ext cx="3306686" cy="3850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ТЕКСТ ЗАГОЛОВКА</a:t>
            </a:r>
          </a:p>
        </p:txBody>
      </p:sp>
      <p:sp>
        <p:nvSpPr>
          <p:cNvPr id="5" name="Уровень текста 1…">
            <a:extLst>
              <a:ext uri="{FF2B5EF4-FFF2-40B4-BE49-F238E27FC236}">
                <a16:creationId xmlns:a16="http://schemas.microsoft.com/office/drawing/2014/main" id="{AE2D096A-99E1-8C4C-AE8F-0212952AF7C2}"/>
              </a:ext>
            </a:extLst>
          </p:cNvPr>
          <p:cNvSpPr txBox="1">
            <a:spLocks noGrp="1"/>
          </p:cNvSpPr>
          <p:nvPr>
            <p:ph idx="1" hasCustomPrompt="1"/>
          </p:nvPr>
        </p:nvSpPr>
        <p:spPr>
          <a:xfrm>
            <a:off x="633412" y="2780371"/>
            <a:ext cx="4191349" cy="18868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</p:spTree>
    <p:extLst>
      <p:ext uri="{BB962C8B-B14F-4D97-AF65-F5344CB8AC3E}">
        <p14:creationId xmlns:p14="http://schemas.microsoft.com/office/powerpoint/2010/main" val="20744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7F2666A-3360-EE4D-BDCC-FB7E8187A1F2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035" y="0"/>
            <a:ext cx="9156504" cy="5150534"/>
          </a:xfrm>
          <a:prstGeom prst="rect">
            <a:avLst/>
          </a:prstGeom>
        </p:spPr>
      </p:pic>
      <p:sp>
        <p:nvSpPr>
          <p:cNvPr id="2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633412" y="383150"/>
            <a:ext cx="6888265" cy="6827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lang="ru-RU" dirty="0"/>
              <a:t>ТЕКСТ ЗАГОЛОВКА</a:t>
            </a:r>
          </a:p>
        </p:txBody>
      </p:sp>
      <p:sp>
        <p:nvSpPr>
          <p:cNvPr id="3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633414" y="1181100"/>
            <a:ext cx="7877175" cy="348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t">
            <a:noAutofit/>
          </a:bodyPr>
          <a:lstStyle/>
          <a:p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1</a:t>
            </a:r>
          </a:p>
          <a:p>
            <a:pPr lvl="1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2</a:t>
            </a:r>
          </a:p>
          <a:p>
            <a:pPr lvl="2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3</a:t>
            </a:r>
          </a:p>
          <a:p>
            <a:pPr lvl="3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4</a:t>
            </a:r>
          </a:p>
          <a:p>
            <a:pPr lvl="4"/>
            <a:r>
              <a:rPr dirty="0" err="1"/>
              <a:t>Уровень</a:t>
            </a:r>
            <a:r>
              <a:rPr dirty="0"/>
              <a:t> </a:t>
            </a:r>
            <a:r>
              <a:rPr dirty="0" err="1"/>
              <a:t>текста</a:t>
            </a:r>
            <a:r>
              <a:rPr dirty="0"/>
              <a:t> 5</a:t>
            </a:r>
          </a:p>
        </p:txBody>
      </p:sp>
      <p:sp>
        <p:nvSpPr>
          <p:cNvPr id="4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8710061" y="4667250"/>
            <a:ext cx="214802" cy="22724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81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66" r:id="rId3"/>
    <p:sldLayoutId id="2147483661" r:id="rId4"/>
    <p:sldLayoutId id="2147483662" r:id="rId5"/>
    <p:sldLayoutId id="2147483663" r:id="rId6"/>
    <p:sldLayoutId id="2147483664" r:id="rId7"/>
    <p:sldLayoutId id="2147483667" r:id="rId8"/>
    <p:sldLayoutId id="2147483668" r:id="rId9"/>
  </p:sldLayoutIdLst>
  <p:transition spd="med"/>
  <p:txStyles>
    <p:titleStyle>
      <a:lvl1pPr marL="0" marR="0" indent="0" algn="l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1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+mn-ea"/>
          <a:cs typeface="+mn-cs"/>
          <a:sym typeface="Helvetica Neue Medium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8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21431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1pPr>
      <a:lvl2pPr marL="428625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2pPr>
      <a:lvl3pPr marL="642938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3pPr>
      <a:lvl4pPr marL="857250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4pPr>
      <a:lvl5pPr marL="1071563" marR="0" indent="-214313" algn="l" defTabSz="278607" latinLnBrk="0">
        <a:lnSpc>
          <a:spcPct val="100000"/>
        </a:lnSpc>
        <a:spcBef>
          <a:spcPts val="400"/>
        </a:spcBef>
        <a:spcAft>
          <a:spcPts val="400"/>
        </a:spcAft>
        <a:buClrTx/>
        <a:buSzPct val="125000"/>
        <a:buFontTx/>
        <a:buChar char="•"/>
        <a:tabLst/>
        <a:defRPr sz="1200" b="0" i="0" u="none" strike="noStrike" cap="none" spc="0" baseline="0">
          <a:solidFill>
            <a:srgbClr val="000000"/>
          </a:solidFill>
          <a:uFillTx/>
          <a:latin typeface="Proxima Nova Rg" panose="02000506030000020004" pitchFamily="2" charset="0"/>
          <a:ea typeface="Helvetica Neue"/>
          <a:cs typeface="Helvetica Neue"/>
          <a:sym typeface="Helvetica Neue"/>
        </a:defRPr>
      </a:lvl5pPr>
      <a:lvl6pPr marL="1285875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1500188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1714500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1928813" marR="0" indent="-214313" algn="l" defTabSz="278607" latinLnBrk="0">
        <a:lnSpc>
          <a:spcPct val="100000"/>
        </a:lnSpc>
        <a:spcBef>
          <a:spcPts val="1992"/>
        </a:spcBef>
        <a:spcAft>
          <a:spcPts val="0"/>
        </a:spcAft>
        <a:buClrTx/>
        <a:buSzPct val="125000"/>
        <a:buFontTx/>
        <a:buChar char="•"/>
        <a:tabLst/>
        <a:defRPr sz="1755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15430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30861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46291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61722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77152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92583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080135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234440" algn="ctr" defTabSz="27860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1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Прямоугольник"/>
          <p:cNvSpPr/>
          <p:nvPr/>
        </p:nvSpPr>
        <p:spPr>
          <a:xfrm>
            <a:off x="1254779" y="3721960"/>
            <a:ext cx="4378997" cy="63499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108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8FD40A5-F3FD-B54C-9CD3-2C5EFF741120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xfrm>
            <a:off x="407919" y="4093347"/>
            <a:ext cx="6350680" cy="802572"/>
          </a:xfrm>
        </p:spPr>
        <p:txBody>
          <a:bodyPr>
            <a:noAutofit/>
          </a:bodyPr>
          <a:lstStyle/>
          <a:p>
            <a:r>
              <a:rPr lang="ru-RU" sz="1200" dirty="0"/>
              <a:t>финансовое просвещение детей и молодежи </a:t>
            </a:r>
          </a:p>
          <a:p>
            <a:r>
              <a:rPr lang="ru-RU" sz="1200" dirty="0"/>
              <a:t>Оренбургская область</a:t>
            </a:r>
          </a:p>
          <a:p>
            <a:r>
              <a:rPr lang="ru-RU" sz="1200" dirty="0"/>
              <a:t>Автор практики: ОООО «Федерация детских организаций» , </a:t>
            </a:r>
          </a:p>
          <a:p>
            <a:r>
              <a:rPr lang="ru-RU" sz="1200" dirty="0"/>
              <a:t>Марченко Валерия Игоревна, 89538360062</a:t>
            </a:r>
            <a:br>
              <a:rPr lang="ru-RU" sz="1200" dirty="0"/>
            </a:br>
            <a:r>
              <a:rPr lang="en-US" sz="1200" dirty="0"/>
              <a:t>lerak1916@gmail.com</a:t>
            </a:r>
            <a:endParaRPr lang="ru-RU" sz="12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62D806-51F0-734C-BBC0-4312C0AC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ФИНАНСОВАЯ ИГРА «ИГРАЮТ ФИНИКИ»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706F30-2254-6335-A0CF-D573E5DD6F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156378"/>
            <a:ext cx="958950" cy="958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B794110-F454-4147-A40A-5E2CE3820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ФИНАНСОВАЯ ИГРА «ИГРАЮТ ФИНИКИ»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B3EA4B7-CA8D-6C4F-B55A-69922FEED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5" y="2295728"/>
            <a:ext cx="3823249" cy="23715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это интерактивная образовательная игра по финансовой грамотности для подростков 13-18 лет, разработанная на основе популярных форматов «</a:t>
            </a:r>
            <a:r>
              <a:rPr lang="ru-RU" dirty="0" err="1"/>
              <a:t>Alias</a:t>
            </a:r>
            <a:r>
              <a:rPr lang="ru-RU" dirty="0"/>
              <a:t>» и «</a:t>
            </a:r>
            <a:r>
              <a:rPr lang="ru-RU" dirty="0" err="1"/>
              <a:t>Activity</a:t>
            </a:r>
            <a:r>
              <a:rPr lang="ru-RU" dirty="0"/>
              <a:t>». Игра превращает изучение сложных экономических терминов в увлекательный командный конкурс, где участники объясняют понятия словами, рисунками и пантомимой. Проект сочетает обучение с развлечением, помогая в игровой форме освоить ключевые финансовые концепции — от личного бюджета до инвестиций.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5274A95-BDED-4AA3-F2D9-4A5E6189D59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0" b="530"/>
          <a:stretch>
            <a:fillRect/>
          </a:stretch>
        </p:blipFill>
        <p:spPr/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3A3331-1180-76E2-1BC5-BF2DFE397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+mj-lt"/>
              </a:rPr>
              <a:t>ЦЕЛЕВАЯ АУДИТОРИЯ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DB393F-A165-FAE5-2E4F-8F3C2FD93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школьники;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студенты;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ru-RU" sz="1800" dirty="0"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взрослое население;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9499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48CE0-D688-75B4-ED9B-EC63E6BEF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80C12EB-82B2-0FD7-8F9C-1318B2631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9800"/>
            <a:ext cx="7877175" cy="3486150"/>
          </a:xfrm>
        </p:spPr>
        <p:txBody>
          <a:bodyPr/>
          <a:lstStyle/>
          <a:p>
            <a:pPr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Классический формат: развитие коммуникативных навыков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Основной вариант игры строится на принципах популярных форматов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Alias</a:t>
            </a:r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» и «</a:t>
            </a:r>
            <a:r>
              <a:rPr lang="ru-RU" sz="1800" dirty="0" err="1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Activity</a:t>
            </a:r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», адаптированных для финансовой тематики. Участники делятся на команды по 4-6 человек и получают набор карточек с экономическими терминами. В течение ограниченного времени (1-2 минуты) они должны объяснить как можно больше понятий, используя три разрешенных способа: вербальное описание (без использования однокоренных слов), графическое изображение (без букв и цифр) или пантомиму.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Особую ценность представляет методика подсчета результатов: каждая угаданная карточка остается у команды, что создает дополнительную мотивацию для участников. По окончании всех раундов подсчитывается общее количество карточек у каждой команды. 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39140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7971E3-7694-76C8-4CC0-151136C6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2B6D70-0C28-D7F6-1B96-2D23FFBE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585410-8176-6395-00FA-BC3EB3FD76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9800"/>
            <a:ext cx="7877175" cy="3486150"/>
          </a:xfrm>
        </p:spPr>
        <p:txBody>
          <a:bodyPr/>
          <a:lstStyle/>
          <a:p>
            <a:pPr>
              <a:buNone/>
            </a:pPr>
            <a:r>
              <a:rPr lang="ru-RU" sz="1800" b="1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Ролевой формат: погружение в финансовые институты </a:t>
            </a:r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Углубленный вариант игры предполагает распределение ролей между командами: «Страховщики», «Кредиторы» и «Инвесторы». Каждая роль наделяет участников особыми возможностями и ограничениями, моделируя реальные финансовые отношения.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Команда «Страховщиков» получает право страховать свои риски – три специальные карточки, которые можно использовать при невозможности объяснить термин. «Кредиторы» берут четыре карточки в долг, но должны вернуть их к концу игры, иначе получат штраф. «Инвесторы» работают с акциями – получают две дополнительные карточки, но могут преумножить их до четырех при грамотном использовании.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32104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7B70F9-42A2-C844-4C2D-96CE8E7AB2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D2B80-B3D0-110D-D93D-A030F7238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F05ABCF-09B5-5850-C0BF-8BFB247BA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9800"/>
            <a:ext cx="7877175" cy="3486150"/>
          </a:xfrm>
        </p:spPr>
        <p:txBody>
          <a:bodyPr/>
          <a:lstStyle/>
          <a:p>
            <a:pPr>
              <a:buNone/>
            </a:pPr>
            <a:r>
              <a:rPr lang="ru-RU" sz="1600" b="1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Театральный формат: творческое освоение понятий </a:t>
            </a:r>
            <a:b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«Финансовый театр» – это уникальный вариант игры, развивающий креативное мышление. Команды получают задание объяснить термины через театральные постановки с использованием: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Костюмов и реквизита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Звукового сопровождения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Пантомимы и танца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Интерактивных элементов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После представления следует этап вербального объяснения, что позволяет закрепить материал. Такой подход особенно эффективен для: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Визуалов и кинестетиков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6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Развития презентационных навыков</a:t>
            </a:r>
            <a:endParaRPr lang="ru-RU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6094599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CB4554-23B9-4D51-B46B-035EE90791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14B1D5-A5DA-DE6F-7631-D909055BD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ФОРМАТЫ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4428564-4368-F4E5-C1CE-43442A3131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412" y="939800"/>
            <a:ext cx="7877175" cy="3486150"/>
          </a:xfrm>
        </p:spPr>
        <p:txBody>
          <a:bodyPr/>
          <a:lstStyle/>
          <a:p>
            <a:pPr>
              <a:buNone/>
            </a:pPr>
            <a:r>
              <a:rPr lang="ru-RU" sz="1400" b="1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Стратегический формат: бизнес-планирование </a:t>
            </a:r>
            <a:b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Формат «Риск-менеджмент» превращает игру в мини-бизнес-симулятор. Команды получают случайный набор терминов, на основе которых должны: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Разработать бизнес-концепцию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Составить финансовый план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Просчитать риски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Подготовить презентацию для «инвесторов»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Жюри оценивает: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Реалистичность расчетов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Креативность решений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400" dirty="0">
                <a:solidFill>
                  <a:srgbClr val="000000"/>
                </a:solidFill>
                <a:effectLst/>
                <a:latin typeface="Raleway Light" pitchFamily="2" charset="-52"/>
                <a:ea typeface="Times New Roman" panose="02020603050405020304" pitchFamily="18" charset="0"/>
                <a:cs typeface="Calibri" panose="020F0502020204030204" pitchFamily="34" charset="0"/>
              </a:rPr>
              <a:t>Качество презентации</a:t>
            </a:r>
            <a:endParaRPr lang="ru-RU" sz="14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345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Мои финансы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9655"/>
      </a:accent1>
      <a:accent2>
        <a:srgbClr val="ED7D00"/>
      </a:accent2>
      <a:accent3>
        <a:srgbClr val="E5205A"/>
      </a:accent3>
      <a:accent4>
        <a:srgbClr val="004E9E"/>
      </a:accent4>
      <a:accent5>
        <a:srgbClr val="33B5BA"/>
      </a:accent5>
      <a:accent6>
        <a:srgbClr val="B7BBBE"/>
      </a:accent6>
      <a:hlink>
        <a:srgbClr val="33B5BA"/>
      </a:hlink>
      <a:folHlink>
        <a:srgbClr val="E12058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1798</TotalTime>
  <Words>452</Words>
  <Application>Microsoft Office PowerPoint</Application>
  <PresentationFormat>Экран (16:9)</PresentationFormat>
  <Paragraphs>38</Paragraphs>
  <Slides>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4" baseType="lpstr">
      <vt:lpstr>Calibri</vt:lpstr>
      <vt:lpstr>Helvetica Neue</vt:lpstr>
      <vt:lpstr>Helvetica Neue Light</vt:lpstr>
      <vt:lpstr>Proxima Nova Rg</vt:lpstr>
      <vt:lpstr>Raleway Light</vt:lpstr>
      <vt:lpstr>Symbol</vt:lpstr>
      <vt:lpstr>White</vt:lpstr>
      <vt:lpstr>ФИНАНСОВАЯ ИГРА «ИГРАЮТ ФИНИКИ»</vt:lpstr>
      <vt:lpstr>ФИНАНСОВАЯ ИГРА «ИГРАЮТ ФИНИКИ»</vt:lpstr>
      <vt:lpstr>ЦЕЛЕВАЯ АУДИТОРИЯ</vt:lpstr>
      <vt:lpstr>ФОРМАТЫ</vt:lpstr>
      <vt:lpstr>ФОРМАТЫ</vt:lpstr>
      <vt:lpstr>ФОРМАТЫ</vt:lpstr>
      <vt:lpstr>ФОРМАТЫ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Лера Марченко</dc:creator>
  <cp:lastModifiedBy>Лера Марченко</cp:lastModifiedBy>
  <cp:revision>59</cp:revision>
  <dcterms:modified xsi:type="dcterms:W3CDTF">2025-04-21T10:09:42Z</dcterms:modified>
</cp:coreProperties>
</file>