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9" r:id="rId4"/>
    <p:sldId id="260" r:id="rId5"/>
    <p:sldId id="263" r:id="rId6"/>
    <p:sldId id="262" r:id="rId7"/>
    <p:sldId id="261" r:id="rId8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5" d="100"/>
          <a:sy n="155" d="100"/>
        </p:scale>
        <p:origin x="-354" y="-9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3955671"/>
            <a:ext cx="8337182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</a:t>
            </a:r>
            <a:r>
              <a:rPr lang="ru-RU" sz="1200" dirty="0" smtClean="0"/>
              <a:t>практики: </a:t>
            </a:r>
            <a:r>
              <a:rPr lang="ru-RU" sz="1200" dirty="0" smtClean="0"/>
              <a:t>Финансовое просвещение детей и молодежи</a:t>
            </a:r>
            <a:endParaRPr lang="ru-RU" sz="1200" dirty="0"/>
          </a:p>
          <a:p>
            <a:r>
              <a:rPr lang="ru-RU" sz="1200" dirty="0"/>
              <a:t>Наименование </a:t>
            </a:r>
            <a:r>
              <a:rPr lang="ru-RU" sz="1200" dirty="0" smtClean="0"/>
              <a:t>субъекта: </a:t>
            </a:r>
            <a:r>
              <a:rPr lang="ru-RU" sz="1200" dirty="0" smtClean="0"/>
              <a:t>Государственное бюджетное учреждение культуры «Оренбургская областная универсальная научная библиотека имени Н. К. Крупской»</a:t>
            </a:r>
            <a:endParaRPr lang="ru-RU" sz="1200" dirty="0"/>
          </a:p>
          <a:p>
            <a:r>
              <a:rPr lang="ru-RU" sz="1200" dirty="0"/>
              <a:t>Автор практики: </a:t>
            </a:r>
            <a:r>
              <a:rPr lang="ru-RU" sz="1200" dirty="0" smtClean="0"/>
              <a:t>Исмагилова Татьяна Владимировна </a:t>
            </a:r>
            <a:r>
              <a:rPr lang="en-US" sz="1200" dirty="0" smtClean="0"/>
              <a:t> </a:t>
            </a:r>
            <a:r>
              <a:rPr lang="ru-RU" sz="1200" b="0" dirty="0" smtClean="0"/>
              <a:t>(тел</a:t>
            </a:r>
            <a:r>
              <a:rPr lang="ru-RU" sz="1200" b="0" dirty="0"/>
              <a:t>. </a:t>
            </a:r>
            <a:r>
              <a:rPr lang="ru-RU" sz="1200" b="0" dirty="0" smtClean="0"/>
              <a:t>8 (3532) </a:t>
            </a:r>
            <a:r>
              <a:rPr lang="ru-RU" sz="1200" b="0" dirty="0" smtClean="0"/>
              <a:t>32-32-53,  </a:t>
            </a:r>
            <a:r>
              <a:rPr lang="en-US" sz="1200" b="0" dirty="0" smtClean="0"/>
              <a:t>email</a:t>
            </a:r>
            <a:r>
              <a:rPr lang="ru-RU" sz="1200" b="0" dirty="0" smtClean="0"/>
              <a:t>: </a:t>
            </a:r>
            <a:r>
              <a:rPr lang="en-US" sz="1200" b="0" dirty="0" smtClean="0"/>
              <a:t>oei_orenlib@bk.ru</a:t>
            </a:r>
            <a:r>
              <a:rPr lang="ru-RU" sz="1200" b="0" dirty="0" smtClean="0"/>
              <a:t>)</a:t>
            </a:r>
            <a:endParaRPr lang="ru-RU" sz="1200" b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«Деньги вокруг нас» </a:t>
            </a:r>
            <a:endParaRPr lang="ru-RU" dirty="0"/>
          </a:p>
        </p:txBody>
      </p:sp>
      <p:pic>
        <p:nvPicPr>
          <p:cNvPr id="10242" name="Picture 2" descr="\\cz-rec\Открытая\РАБОЧАЯ папка\Logotip_maket_PRO_GBUK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613" y="175453"/>
            <a:ext cx="1136491" cy="1409887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23" y="188715"/>
            <a:ext cx="6888265" cy="375882"/>
          </a:xfrm>
        </p:spPr>
        <p:txBody>
          <a:bodyPr/>
          <a:lstStyle/>
          <a:p>
            <a:r>
              <a:rPr lang="ru-RU" dirty="0" smtClean="0"/>
              <a:t>Реализация проекта «Деньги вокруг нас»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23" y="668923"/>
            <a:ext cx="4344934" cy="379874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С февраля 2023 года в библиотеке продолжается реализация проекта «Деньги вокруг нас», направленного на повышение финансовой грамотности граждан, школьников и студентов, а также взрослого населения с низким и средним уровнем доходов. Проект способствует формированию у людей разумного финансового поведения и ответственного отношения к личным финансам.</a:t>
            </a:r>
          </a:p>
          <a:p>
            <a:pPr marL="0" indent="0" algn="ctr">
              <a:buNone/>
            </a:pPr>
            <a:r>
              <a:rPr lang="ru-RU" b="1" dirty="0" smtClean="0"/>
              <a:t>Цель проекта: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Повышение </a:t>
            </a:r>
            <a:r>
              <a:rPr lang="ru-RU" dirty="0" smtClean="0"/>
              <a:t>уровня финансовой грамотности </a:t>
            </a:r>
            <a:r>
              <a:rPr lang="ru-RU" dirty="0" smtClean="0"/>
              <a:t>граждан</a:t>
            </a:r>
            <a:endParaRPr lang="ru-RU" dirty="0" smtClean="0"/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endParaRPr lang="ru-RU" sz="800" b="1" dirty="0" smtClean="0"/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 Задачи: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endParaRPr lang="ru-RU" sz="8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/>
              <a:t>привить </a:t>
            </a:r>
            <a:r>
              <a:rPr lang="ru-RU" dirty="0" smtClean="0"/>
              <a:t>базовые знания о финансах и финансовых системах в России,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/>
              <a:t>научить </a:t>
            </a:r>
            <a:r>
              <a:rPr lang="ru-RU" dirty="0" smtClean="0"/>
              <a:t>разумному финансовому поведению и ответственности к деньгам,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/>
              <a:t>воспитать </a:t>
            </a:r>
            <a:r>
              <a:rPr lang="ru-RU" dirty="0" smtClean="0"/>
              <a:t>активной жизненной и гражданской позиции,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/>
              <a:t>выработать </a:t>
            </a:r>
            <a:r>
              <a:rPr lang="ru-RU" dirty="0" smtClean="0"/>
              <a:t>устойчивые финансовые привычки и правила, финансовую дисциплину, экономическую культуру.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6" name="Рисунок 5" descr="scale_1200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9526" r="21653" b="8498"/>
          <a:stretch>
            <a:fillRect/>
          </a:stretch>
        </p:blipFill>
        <p:spPr>
          <a:xfrm>
            <a:off x="4866572" y="1303838"/>
            <a:ext cx="3871972" cy="2691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2758093"/>
            <a:ext cx="5410549" cy="43416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Образовательный формат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168" y="3192260"/>
            <a:ext cx="5410549" cy="1606805"/>
          </a:xfrm>
        </p:spPr>
        <p:txBody>
          <a:bodyPr/>
          <a:lstStyle/>
          <a:p>
            <a:r>
              <a:rPr lang="ru-RU" dirty="0" smtClean="0"/>
              <a:t>Ежемесячные лекции проводятся совместно с экспертами Банка России. В рамках лекций слушатели получают профессиональные знания по следующим </a:t>
            </a:r>
            <a:r>
              <a:rPr lang="ru-RU" dirty="0" smtClean="0"/>
              <a:t>направлениям:</a:t>
            </a:r>
          </a:p>
          <a:p>
            <a:endParaRPr lang="ru-RU" sz="500" dirty="0" smtClean="0"/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/>
              <a:t>Основы управления личными финансами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/>
              <a:t>Эффективное планирование семейного бюджета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/>
              <a:t>Инвестиционные инструменты и стратегии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/>
              <a:t>Обзор банковских продуктов и услуг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/>
              <a:t>Методы защиты от финансовых мошенничеств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61" y="220929"/>
            <a:ext cx="7369122" cy="919486"/>
          </a:xfrm>
        </p:spPr>
        <p:txBody>
          <a:bodyPr/>
          <a:lstStyle/>
          <a:p>
            <a:r>
              <a:rPr lang="ru-RU" dirty="0" smtClean="0"/>
              <a:t>Лекторий «Моя карьера и мои финансы», </a:t>
            </a:r>
            <a:r>
              <a:rPr lang="ru-RU" sz="1600" i="1" dirty="0" smtClean="0"/>
              <a:t>спикер: ведущий экономист регионального отделения Банка России,  кандидат экономических наук, доцент  Светлана Викторовна </a:t>
            </a:r>
            <a:r>
              <a:rPr lang="ru-RU" sz="1600" i="1" dirty="0" err="1" smtClean="0"/>
              <a:t>Дзюбан</a:t>
            </a:r>
            <a:r>
              <a:rPr lang="ru-RU" sz="1600" i="1" dirty="0" smtClean="0"/>
              <a:t>  </a:t>
            </a:r>
            <a:endParaRPr lang="ru-RU" sz="1600" i="1" dirty="0"/>
          </a:p>
        </p:txBody>
      </p:sp>
      <p:pic>
        <p:nvPicPr>
          <p:cNvPr id="1026" name="Picture 2" descr="\\cz-rec\Открытая\РАБОЧАЯ папка\фото деньги\23.01.2025 Моя карьера мои финансы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940" y="1356104"/>
            <a:ext cx="3100639" cy="1746532"/>
          </a:xfrm>
          <a:prstGeom prst="rect">
            <a:avLst/>
          </a:prstGeom>
          <a:noFill/>
        </p:spPr>
      </p:pic>
      <p:pic>
        <p:nvPicPr>
          <p:cNvPr id="1027" name="Picture 3" descr="\\cz-rec\Открытая\РАБОЧАЯ папка\фото деньги\23.01.2025 Моя карьера мои финансы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1510" y="1276773"/>
            <a:ext cx="3131650" cy="1764000"/>
          </a:xfrm>
          <a:prstGeom prst="rect">
            <a:avLst/>
          </a:prstGeom>
          <a:noFill/>
        </p:spPr>
      </p:pic>
      <p:pic>
        <p:nvPicPr>
          <p:cNvPr id="1028" name="Picture 4" descr="\\cz-rec\Открытая\РАБОЧАЯ папка\фото деньги\23.01.2025 Моя карьера мои финансы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6171" y="3040773"/>
            <a:ext cx="3195561" cy="18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2758094"/>
            <a:ext cx="5410549" cy="46378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Консультационный формат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3221879"/>
            <a:ext cx="5410549" cy="181652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Консультационные субботы проходят дважды в месяц (каждую вторую и последнюю субботу). На этих встречах участники могут</a:t>
            </a:r>
            <a:r>
              <a:rPr lang="ru-RU" dirty="0" smtClean="0"/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/>
              <a:t>Получить индивидуальные консультации по финансовым вопросам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/>
              <a:t>Узнать о новых налоговых льготах и программах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/>
              <a:t>Разобраться в банковских продуктах и услугах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/>
              <a:t>Составить план накопления и преумножения средств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/>
              <a:t>Научиться распознавать мошеннические схемы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/>
              <a:t>Освоить правила составления обращений в государственные органы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29499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Консультационные субботы</a:t>
            </a:r>
            <a:endParaRPr lang="ru-RU" dirty="0"/>
          </a:p>
        </p:txBody>
      </p:sp>
      <p:pic>
        <p:nvPicPr>
          <p:cNvPr id="4097" name="Picture 1" descr="\\cz-rec\Открытая\РАБОЧАЯ папка\фото деньги\25.03.2023 Консультационная суббота\nbWmU6kdxxs.jpg"/>
          <p:cNvPicPr>
            <a:picLocks noChangeAspect="1" noChangeArrowheads="1"/>
          </p:cNvPicPr>
          <p:nvPr/>
        </p:nvPicPr>
        <p:blipFill>
          <a:blip r:embed="rId2" cstate="print"/>
          <a:srcRect l="23069" r="3237"/>
          <a:stretch>
            <a:fillRect/>
          </a:stretch>
        </p:blipFill>
        <p:spPr bwMode="auto">
          <a:xfrm>
            <a:off x="754841" y="872223"/>
            <a:ext cx="2951855" cy="1800000"/>
          </a:xfrm>
          <a:prstGeom prst="rect">
            <a:avLst/>
          </a:prstGeom>
          <a:noFill/>
        </p:spPr>
      </p:pic>
      <p:pic>
        <p:nvPicPr>
          <p:cNvPr id="4098" name="Picture 2" descr="\\cz-rec\Открытая\РАБОЧАЯ папка\фото деньги\08.04.2023 Консультационная суббота\EYamOvw0Qvk.jpg"/>
          <p:cNvPicPr>
            <a:picLocks noChangeAspect="1" noChangeArrowheads="1"/>
          </p:cNvPicPr>
          <p:nvPr/>
        </p:nvPicPr>
        <p:blipFill>
          <a:blip r:embed="rId3" cstate="print"/>
          <a:srcRect l="5373"/>
          <a:stretch>
            <a:fillRect/>
          </a:stretch>
        </p:blipFill>
        <p:spPr bwMode="auto">
          <a:xfrm>
            <a:off x="4688600" y="866086"/>
            <a:ext cx="3060000" cy="1818982"/>
          </a:xfrm>
          <a:prstGeom prst="rect">
            <a:avLst/>
          </a:prstGeom>
          <a:noFill/>
        </p:spPr>
      </p:pic>
      <p:pic>
        <p:nvPicPr>
          <p:cNvPr id="4099" name="Picture 3" descr="\\cz-rec\Открытая\РАБОЧАЯ папка\фото деньги\13.05.2023 Консультационная суббота\ACHhcBJpJqI.jpg"/>
          <p:cNvPicPr>
            <a:picLocks noChangeAspect="1" noChangeArrowheads="1"/>
          </p:cNvPicPr>
          <p:nvPr/>
        </p:nvPicPr>
        <p:blipFill>
          <a:blip r:embed="rId4" cstate="print"/>
          <a:srcRect r="4375"/>
          <a:stretch>
            <a:fillRect/>
          </a:stretch>
        </p:blipFill>
        <p:spPr bwMode="auto">
          <a:xfrm>
            <a:off x="4688601" y="2982480"/>
            <a:ext cx="3059999" cy="1800000"/>
          </a:xfrm>
          <a:prstGeom prst="rect">
            <a:avLst/>
          </a:prstGeom>
          <a:noFill/>
        </p:spPr>
      </p:pic>
      <p:pic>
        <p:nvPicPr>
          <p:cNvPr id="4100" name="Picture 4" descr="\\cz-rec\Открытая\РАБОЧАЯ папка\фото деньги\13.05.2023 Консультационная суббота\QjyaCPdMeX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840" y="2923226"/>
            <a:ext cx="2951855" cy="1905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937616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Статистические данные по реализации проекта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Деньги вокруг нас»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2023 год</a:t>
            </a:r>
            <a:endParaRPr lang="ru-RU" dirty="0" smtClean="0"/>
          </a:p>
          <a:p>
            <a:pPr lvl="0"/>
            <a:r>
              <a:rPr lang="ru-RU" dirty="0" smtClean="0"/>
              <a:t>Образовательный формат: проведено 12 лекций, привлечено 518 студентов;</a:t>
            </a:r>
          </a:p>
          <a:p>
            <a:pPr lvl="0"/>
            <a:r>
              <a:rPr lang="ru-RU" dirty="0" smtClean="0"/>
              <a:t>Консультационный формат: организовано 19 встреч в формате “Консультационные субботы”, охвачено 125 человек различных возрастных категорий.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2024 год</a:t>
            </a:r>
            <a:endParaRPr lang="ru-RU" dirty="0" smtClean="0"/>
          </a:p>
          <a:p>
            <a:pPr lvl="0"/>
            <a:r>
              <a:rPr lang="ru-RU" dirty="0" smtClean="0"/>
              <a:t>Образовательный формат: проведено 13 лекций, привлечено 346 студентов;</a:t>
            </a:r>
          </a:p>
          <a:p>
            <a:pPr lvl="0"/>
            <a:r>
              <a:rPr lang="ru-RU" dirty="0" smtClean="0"/>
              <a:t>Консультационный формат: организовано 18 встреч в формате индивидуальных консультаций, охвачено 100 человек различных возрастных категорий.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Общая </a:t>
            </a:r>
            <a:r>
              <a:rPr lang="ru-RU" dirty="0" smtClean="0"/>
              <a:t>динамика: за два года реализации проекта проведено 25 лекций и 37 консультационных мероприятий, привлечено более 989 участников.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81991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327</Words>
  <Application>Microsoft Macintosh PowerPoint</Application>
  <PresentationFormat>Экран (16:9)</PresentationFormat>
  <Paragraphs>45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White</vt:lpstr>
      <vt:lpstr>«Деньги вокруг нас» </vt:lpstr>
      <vt:lpstr>Реализация проекта «Деньги вокруг нас»</vt:lpstr>
      <vt:lpstr>Образовательный формат</vt:lpstr>
      <vt:lpstr>Лекторий «Моя карьера и мои финансы», спикер: ведущий экономист регионального отделения Банка России,  кандидат экономических наук, доцент  Светлана Викторовна Дзюбан  </vt:lpstr>
      <vt:lpstr>Консультационный формат</vt:lpstr>
      <vt:lpstr>Консультационные субботы</vt:lpstr>
      <vt:lpstr>Статистические данные по реализации проекта  «Деньги вокруг нас»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cz-rec</cp:lastModifiedBy>
  <cp:revision>62</cp:revision>
  <dcterms:modified xsi:type="dcterms:W3CDTF">2025-04-22T06:32:56Z</dcterms:modified>
</cp:coreProperties>
</file>