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8" r:id="rId3"/>
    <p:sldId id="261" r:id="rId4"/>
    <p:sldId id="266" r:id="rId5"/>
    <p:sldId id="265" r:id="rId6"/>
    <p:sldId id="264" r:id="rId7"/>
    <p:sldId id="259" r:id="rId8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 xmlns="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7"/>
    <p:restoredTop sz="95407" autoAdjust="0"/>
  </p:normalViewPr>
  <p:slideViewPr>
    <p:cSldViewPr snapToGrid="0" snapToObjects="1" showGuides="1">
      <p:cViewPr>
        <p:scale>
          <a:sx n="90" d="100"/>
          <a:sy n="90" d="100"/>
        </p:scale>
        <p:origin x="-2244" y="-1170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350214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906" y="1292886"/>
            <a:ext cx="4935400" cy="118516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Региональный </a:t>
            </a:r>
            <a:r>
              <a:rPr lang="ru-RU" dirty="0" smtClean="0"/>
              <a:t>проект </a:t>
            </a:r>
            <a:br>
              <a:rPr lang="ru-RU" dirty="0" smtClean="0"/>
            </a:br>
            <a:r>
              <a:rPr lang="ru-RU" dirty="0" smtClean="0"/>
              <a:t>«Детская финансовая ярмарка»</a:t>
            </a:r>
            <a:endParaRPr lang="ru-RU" dirty="0"/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xmlns="" id="{98FD40A5-F3FD-B54C-9CD3-2C5EFF741120}"/>
              </a:ext>
            </a:extLst>
          </p:cNvPr>
          <p:cNvSpPr txBox="1">
            <a:spLocks/>
          </p:cNvSpPr>
          <p:nvPr/>
        </p:nvSpPr>
        <p:spPr>
          <a:xfrm>
            <a:off x="407919" y="4093347"/>
            <a:ext cx="6350680" cy="802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latinLnBrk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4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0" marR="0" indent="0" algn="l" defTabSz="278607" latinLnBrk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823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0" marR="0" indent="0" algn="l" defTabSz="278607" latinLnBrk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823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0" marR="0" indent="0" algn="l" defTabSz="278607" latinLnBrk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823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0" marR="0" indent="0" algn="l" defTabSz="278607" latinLnBrk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823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r>
              <a:rPr lang="ru-RU" sz="1200" dirty="0" smtClean="0"/>
              <a:t>Направление практики:   </a:t>
            </a:r>
            <a:r>
              <a:rPr lang="ru-RU" sz="1200" b="0" dirty="0" smtClean="0"/>
              <a:t>финансовое </a:t>
            </a:r>
            <a:r>
              <a:rPr lang="ru-RU" sz="1200" b="0" dirty="0"/>
              <a:t>просвещение детей и </a:t>
            </a:r>
            <a:r>
              <a:rPr lang="ru-RU" sz="1200" b="0" dirty="0" smtClean="0"/>
              <a:t>молодежи</a:t>
            </a:r>
          </a:p>
          <a:p>
            <a:pPr hangingPunct="1"/>
            <a:r>
              <a:rPr lang="ru-RU" sz="1200" dirty="0" smtClean="0"/>
              <a:t>Наименование субъекта:   </a:t>
            </a:r>
            <a:r>
              <a:rPr lang="ru-RU" sz="1200" b="0" dirty="0" smtClean="0"/>
              <a:t>Вологодская область</a:t>
            </a:r>
            <a:r>
              <a:rPr lang="ru-RU" sz="1200" dirty="0" smtClean="0"/>
              <a:t>  </a:t>
            </a:r>
          </a:p>
          <a:p>
            <a:pPr hangingPunct="1"/>
            <a:r>
              <a:rPr lang="ru-RU" sz="1200" dirty="0" smtClean="0"/>
              <a:t>Автор практики:   </a:t>
            </a:r>
            <a:r>
              <a:rPr lang="ru-RU" sz="1200" b="0" dirty="0" smtClean="0">
                <a:solidFill>
                  <a:schemeClr val="tx1"/>
                </a:solidFill>
              </a:rPr>
              <a:t>«</a:t>
            </a:r>
            <a:r>
              <a:rPr lang="ru-RU" sz="1200" b="0" dirty="0">
                <a:solidFill>
                  <a:schemeClr val="tx1"/>
                </a:solidFill>
              </a:rPr>
              <a:t>Школа финансовой грамотности Натальи </a:t>
            </a:r>
            <a:r>
              <a:rPr lang="ru-RU" sz="1200" b="0" dirty="0" err="1">
                <a:solidFill>
                  <a:schemeClr val="tx1"/>
                </a:solidFill>
              </a:rPr>
              <a:t>Антуфьевой</a:t>
            </a:r>
            <a:r>
              <a:rPr lang="ru-RU" sz="1200" b="0" dirty="0">
                <a:solidFill>
                  <a:schemeClr val="tx1"/>
                </a:solidFill>
              </a:rPr>
              <a:t>»</a:t>
            </a:r>
            <a:r>
              <a:rPr lang="ru-RU" sz="1200" b="0" dirty="0" smtClean="0">
                <a:solidFill>
                  <a:schemeClr val="tx1"/>
                </a:solidFill>
              </a:rPr>
              <a:t/>
            </a:r>
            <a:br>
              <a:rPr lang="ru-RU" sz="1200" b="0" dirty="0" smtClean="0">
                <a:solidFill>
                  <a:schemeClr val="tx1"/>
                </a:solidFill>
              </a:rPr>
            </a:br>
            <a:r>
              <a:rPr lang="ru-RU" sz="1200" b="0" dirty="0" smtClean="0">
                <a:solidFill>
                  <a:schemeClr val="tx1"/>
                </a:solidFill>
              </a:rPr>
              <a:t>руководитель </a:t>
            </a:r>
            <a:r>
              <a:rPr lang="ru-RU" sz="1200" b="0" dirty="0">
                <a:solidFill>
                  <a:schemeClr val="tx1"/>
                </a:solidFill>
              </a:rPr>
              <a:t>– </a:t>
            </a:r>
            <a:r>
              <a:rPr lang="ru-RU" sz="1200" b="0" dirty="0" err="1" smtClean="0">
                <a:solidFill>
                  <a:schemeClr val="tx1"/>
                </a:solidFill>
              </a:rPr>
              <a:t>Антуфьева</a:t>
            </a:r>
            <a:r>
              <a:rPr lang="ru-RU" sz="1200" b="0" dirty="0" smtClean="0">
                <a:solidFill>
                  <a:schemeClr val="tx1"/>
                </a:solidFill>
              </a:rPr>
              <a:t> </a:t>
            </a:r>
            <a:r>
              <a:rPr lang="ru-RU" sz="1200" b="0" dirty="0" err="1" smtClean="0">
                <a:solidFill>
                  <a:schemeClr val="tx1"/>
                </a:solidFill>
              </a:rPr>
              <a:t>Натадбя</a:t>
            </a:r>
            <a:r>
              <a:rPr lang="ru-RU" sz="1200" b="0" dirty="0" smtClean="0">
                <a:solidFill>
                  <a:schemeClr val="tx1"/>
                </a:solidFill>
              </a:rPr>
              <a:t> Геннадьевна</a:t>
            </a:r>
            <a:r>
              <a:rPr lang="ru-RU" sz="1200" b="0" dirty="0">
                <a:solidFill>
                  <a:schemeClr val="tx1"/>
                </a:solidFill>
              </a:rPr>
              <a:t>, </a:t>
            </a:r>
            <a:r>
              <a:rPr lang="ru-RU" sz="1200" b="0" dirty="0" smtClean="0">
                <a:solidFill>
                  <a:schemeClr val="tx1"/>
                </a:solidFill>
              </a:rPr>
              <a:t> </a:t>
            </a:r>
            <a:r>
              <a:rPr lang="en-US" sz="1200" b="0" dirty="0">
                <a:solidFill>
                  <a:schemeClr val="tx1"/>
                </a:solidFill>
              </a:rPr>
              <a:t>an210377@yandex.ru</a:t>
            </a:r>
          </a:p>
        </p:txBody>
      </p:sp>
      <p:pic>
        <p:nvPicPr>
          <p:cNvPr id="1026" name="Picture 2" descr="C:\Users\User312\Desktop\Фиграм\Логотип и куракод РЦФГ и ВК\РЦФГ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779" y="221616"/>
            <a:ext cx="1482078" cy="61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vologda-oblast.ru/images/o_regione/simvolika/Gerb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0" y="221617"/>
            <a:ext cx="874254" cy="113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EE62D806-51F0-734C-BBC0-4312C0AC04EF}"/>
              </a:ext>
            </a:extLst>
          </p:cNvPr>
          <p:cNvSpPr txBox="1">
            <a:spLocks/>
          </p:cNvSpPr>
          <p:nvPr/>
        </p:nvSpPr>
        <p:spPr>
          <a:xfrm>
            <a:off x="152405" y="288839"/>
            <a:ext cx="4935400" cy="1185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/>
            <a:r>
              <a:rPr lang="ru-RU" sz="2400" dirty="0"/>
              <a:t>Региональный проект </a:t>
            </a:r>
            <a:br>
              <a:rPr lang="ru-RU" sz="2400" dirty="0"/>
            </a:br>
            <a:r>
              <a:rPr lang="ru-RU" sz="2400" dirty="0"/>
              <a:t>«Детская финансовая ярмарка»</a:t>
            </a:r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xmlns="" id="{FB3EA4B7-CA8D-6C4F-B55A-69922FEE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01450"/>
            <a:ext cx="4033283" cy="2528290"/>
          </a:xfrm>
        </p:spPr>
        <p:txBody>
          <a:bodyPr/>
          <a:lstStyle/>
          <a:p>
            <a:pPr marL="0" indent="0">
              <a:buNone/>
            </a:pPr>
            <a:r>
              <a:rPr lang="ru-RU" sz="1400" b="1" dirty="0">
                <a:latin typeface="+mn-lt"/>
              </a:rPr>
              <a:t>Региональный проект </a:t>
            </a:r>
            <a:r>
              <a:rPr lang="ru-RU" sz="1400" b="1" dirty="0" smtClean="0">
                <a:latin typeface="+mn-lt"/>
              </a:rPr>
              <a:t> «</a:t>
            </a:r>
            <a:r>
              <a:rPr lang="ru-RU" sz="1400" b="1" dirty="0">
                <a:latin typeface="+mn-lt"/>
              </a:rPr>
              <a:t>Детская финансовая ярмарка» реализуется в рамках Региональной программы по повышению финансовой грамотности </a:t>
            </a:r>
            <a:r>
              <a:rPr lang="ru-RU" sz="1400" b="1" dirty="0" smtClean="0">
                <a:latin typeface="+mn-lt"/>
              </a:rPr>
              <a:t>и формированию </a:t>
            </a:r>
            <a:r>
              <a:rPr lang="ru-RU" sz="1400" b="1" dirty="0">
                <a:latin typeface="+mn-lt"/>
              </a:rPr>
              <a:t>финансовой культуры населения Вологодской </a:t>
            </a:r>
            <a:r>
              <a:rPr lang="ru-RU" sz="1400" b="1" dirty="0" smtClean="0">
                <a:latin typeface="+mn-lt"/>
              </a:rPr>
              <a:t>области и </a:t>
            </a:r>
            <a:r>
              <a:rPr lang="ru-RU" sz="1400" b="1" dirty="0">
                <a:latin typeface="+mn-lt"/>
              </a:rPr>
              <a:t>направлен </a:t>
            </a:r>
            <a:r>
              <a:rPr lang="ru-RU" sz="1400" b="1" dirty="0" smtClean="0">
                <a:latin typeface="+mn-lt"/>
              </a:rPr>
              <a:t>на формирования у подрастающего поколения практических навыков </a:t>
            </a:r>
            <a:r>
              <a:rPr lang="ru-RU" sz="1400" b="1" dirty="0">
                <a:latin typeface="+mn-lt"/>
              </a:rPr>
              <a:t>по основам предпринимательской деятельности, коммерции и </a:t>
            </a:r>
            <a:r>
              <a:rPr lang="ru-RU" sz="1400" b="1" dirty="0" smtClean="0">
                <a:latin typeface="+mn-lt"/>
              </a:rPr>
              <a:t>рекламе</a:t>
            </a:r>
            <a:r>
              <a:rPr lang="ru-RU" sz="1500" b="1" dirty="0" smtClean="0">
                <a:latin typeface="+mn-lt"/>
              </a:rPr>
              <a:t>.</a:t>
            </a:r>
            <a:endParaRPr lang="ru-RU" sz="1500" b="1" dirty="0">
              <a:latin typeface="+mn-lt"/>
            </a:endParaRPr>
          </a:p>
          <a:p>
            <a:pPr marL="0" indent="0">
              <a:buNone/>
            </a:pPr>
            <a:endParaRPr lang="ru-RU" sz="1500" dirty="0"/>
          </a:p>
          <a:p>
            <a:pPr marL="0" indent="0">
              <a:buNone/>
            </a:pPr>
            <a:endParaRPr lang="ru-RU" sz="1500" dirty="0"/>
          </a:p>
          <a:p>
            <a:pPr marL="0" indent="0">
              <a:buNone/>
            </a:pPr>
            <a:endParaRPr lang="ru-RU" sz="1500" dirty="0"/>
          </a:p>
        </p:txBody>
      </p:sp>
      <p:pic>
        <p:nvPicPr>
          <p:cNvPr id="7" name="Picture 2" descr="C:\Users\User312\Desktop\Фиграм\Детская финансовая ярмарка 2024\Vc5OIXoJmW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235" y="1058804"/>
            <a:ext cx="4624324" cy="3502564"/>
          </a:xfrm>
          <a:prstGeom prst="rect">
            <a:avLst/>
          </a:prstGeom>
          <a:noFill/>
          <a:ln w="38100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EE62D806-51F0-734C-BBC0-4312C0AC04EF}"/>
              </a:ext>
            </a:extLst>
          </p:cNvPr>
          <p:cNvSpPr txBox="1">
            <a:spLocks/>
          </p:cNvSpPr>
          <p:nvPr/>
        </p:nvSpPr>
        <p:spPr>
          <a:xfrm>
            <a:off x="152405" y="244014"/>
            <a:ext cx="4935400" cy="1185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/>
            <a:r>
              <a:rPr lang="ru-RU" sz="2400" dirty="0"/>
              <a:t>Региональный проект </a:t>
            </a:r>
            <a:br>
              <a:rPr lang="ru-RU" sz="2400" dirty="0"/>
            </a:br>
            <a:r>
              <a:rPr lang="ru-RU" sz="2400" dirty="0"/>
              <a:t>«Детская финансовая ярмарка»</a:t>
            </a:r>
          </a:p>
        </p:txBody>
      </p:sp>
      <p:sp>
        <p:nvSpPr>
          <p:cNvPr id="5" name="Объект 3">
            <a:extLst>
              <a:ext uri="{FF2B5EF4-FFF2-40B4-BE49-F238E27FC236}">
                <a16:creationId xmlns:a16="http://schemas.microsoft.com/office/drawing/2014/main" xmlns="" id="{FB3EA4B7-CA8D-6C4F-B55A-69922FEE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400" y="1034537"/>
            <a:ext cx="5126768" cy="3453991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ru-RU" sz="1400" b="1" dirty="0">
                <a:latin typeface="Helvetica Neue"/>
                <a:ea typeface="Times New Roman"/>
                <a:cs typeface="Times New Roman"/>
              </a:rPr>
              <a:t>Детская финансовая ярмарка проходит в Вологде в очном формате два раза в год – в  июне в День защиты детей и в августе в преддверии нового учебного года. Проект направлен на вовлечение подрастающего поколения в предпринимательскую деятельность. Юным предпринимателям предоставляется возможность продать то, что сделали своими руками: поделки, игрушки, сувенирную продукцию, выращенную </a:t>
            </a:r>
            <a:r>
              <a:rPr lang="ru-RU" sz="1400" b="1" dirty="0" err="1">
                <a:latin typeface="Helvetica Neue"/>
                <a:ea typeface="Times New Roman"/>
                <a:cs typeface="Times New Roman"/>
              </a:rPr>
              <a:t>микрозелень</a:t>
            </a:r>
            <a:r>
              <a:rPr lang="ru-RU" sz="1400" b="1" dirty="0">
                <a:latin typeface="Helvetica Neue"/>
                <a:ea typeface="Times New Roman"/>
                <a:cs typeface="Times New Roman"/>
              </a:rPr>
              <a:t> и т.д. </a:t>
            </a:r>
            <a:endParaRPr lang="ru-RU" b="1" dirty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9" name="Picture 2" descr="C:\Users\User312\Desktop\Фиграм\Детская финансовая ярмарка 2024\ИЮНЬ 2024\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224" y="836597"/>
            <a:ext cx="2699286" cy="2024465"/>
          </a:xfrm>
          <a:prstGeom prst="rect">
            <a:avLst/>
          </a:prstGeom>
          <a:noFill/>
          <a:ln w="25400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312\Desktop\Фиграм\Детская финансовая ярмарка 2024\ИЮНЬ 2024\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340" y="3068334"/>
            <a:ext cx="2709719" cy="1806832"/>
          </a:xfrm>
          <a:prstGeom prst="rect">
            <a:avLst/>
          </a:prstGeom>
          <a:noFill/>
          <a:ln w="25400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312\Desktop\Фиграм\Детская финансовая ярмарка 2024\ИЮНЬ 2024\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5" y="3088551"/>
            <a:ext cx="2690902" cy="1791132"/>
          </a:xfrm>
          <a:prstGeom prst="rect">
            <a:avLst/>
          </a:prstGeom>
          <a:noFill/>
          <a:ln w="25400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679" y="3072113"/>
            <a:ext cx="2766375" cy="1841368"/>
          </a:xfrm>
          <a:prstGeom prst="rect">
            <a:avLst/>
          </a:prstGeom>
          <a:noFill/>
          <a:ln w="25400">
            <a:solidFill>
              <a:schemeClr val="accent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1991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EE62D806-51F0-734C-BBC0-4312C0AC04EF}"/>
              </a:ext>
            </a:extLst>
          </p:cNvPr>
          <p:cNvSpPr txBox="1">
            <a:spLocks/>
          </p:cNvSpPr>
          <p:nvPr/>
        </p:nvSpPr>
        <p:spPr>
          <a:xfrm>
            <a:off x="152405" y="244014"/>
            <a:ext cx="4935400" cy="1185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/>
            <a:r>
              <a:rPr lang="ru-RU" sz="2400" dirty="0"/>
              <a:t>Региональный проект </a:t>
            </a:r>
            <a:br>
              <a:rPr lang="ru-RU" sz="2400" dirty="0"/>
            </a:br>
            <a:r>
              <a:rPr lang="ru-RU" sz="2400" dirty="0"/>
              <a:t>«Детская финансовая ярмарка»</a:t>
            </a:r>
          </a:p>
        </p:txBody>
      </p:sp>
      <p:sp>
        <p:nvSpPr>
          <p:cNvPr id="5" name="Объект 3">
            <a:extLst>
              <a:ext uri="{FF2B5EF4-FFF2-40B4-BE49-F238E27FC236}">
                <a16:creationId xmlns:a16="http://schemas.microsoft.com/office/drawing/2014/main" xmlns="" id="{FB3EA4B7-CA8D-6C4F-B55A-69922FEE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37" y="1139273"/>
            <a:ext cx="4010349" cy="2018597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ru-RU" sz="1400" b="1" dirty="0" smtClean="0">
                <a:latin typeface="Helvetica Neue"/>
                <a:ea typeface="Times New Roman"/>
                <a:cs typeface="Times New Roman"/>
              </a:rPr>
              <a:t>Ярмарка </a:t>
            </a:r>
            <a:r>
              <a:rPr lang="ru-RU" sz="1400" b="1" dirty="0">
                <a:latin typeface="Helvetica Neue"/>
                <a:ea typeface="Times New Roman"/>
                <a:cs typeface="Times New Roman"/>
              </a:rPr>
              <a:t>организуется в виде настоящего рынка: с оформленными стендами и покупателями. Каждый участник представляет свой товар, общается с клиентами, ведет продажи и  учет выручки.  Дети учатся презентовать свою бизнес-идею с учетом возможных выгод и рисков, проявлять активность и инициативу, развивать креативность, </a:t>
            </a:r>
            <a:r>
              <a:rPr lang="ru-RU" sz="1400" b="1" dirty="0" err="1">
                <a:latin typeface="Helvetica Neue"/>
                <a:ea typeface="Times New Roman"/>
                <a:cs typeface="Times New Roman"/>
              </a:rPr>
              <a:t>мотивированность</a:t>
            </a:r>
            <a:r>
              <a:rPr lang="ru-RU" sz="1400" b="1" dirty="0">
                <a:latin typeface="Helvetica Neue"/>
                <a:ea typeface="Times New Roman"/>
                <a:cs typeface="Times New Roman"/>
              </a:rPr>
              <a:t> на успех собственного дела</a:t>
            </a:r>
            <a:r>
              <a:rPr lang="ru-RU" sz="1400" b="1" dirty="0" smtClean="0">
                <a:latin typeface="Helvetica Neue"/>
                <a:ea typeface="Times New Roman"/>
                <a:cs typeface="Times New Roman"/>
              </a:rPr>
              <a:t>.</a:t>
            </a:r>
            <a:endParaRPr lang="ru-RU" b="1" dirty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5122" name="Picture 2" descr="https://sun9-64.userapi.com/impg/t4743XAdNLjFeqHQGgBi8MtIjm5WtwcpR0yuKg/QG85BvVUvjg.jpg?size=2560x1709&amp;quality=95&amp;sign=ed4c25025268aa261f9f0e5acebf02b5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432" y="3383724"/>
            <a:ext cx="2344383" cy="1565059"/>
          </a:xfrm>
          <a:prstGeom prst="rect">
            <a:avLst/>
          </a:prstGeom>
          <a:noFill/>
          <a:ln w="25400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404" y="2251696"/>
            <a:ext cx="1730075" cy="2598721"/>
          </a:xfrm>
          <a:prstGeom prst="rect">
            <a:avLst/>
          </a:prstGeom>
          <a:noFill/>
          <a:ln w="25400">
            <a:solidFill>
              <a:schemeClr val="accent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05" y="297177"/>
            <a:ext cx="1904481" cy="2860693"/>
          </a:xfrm>
          <a:prstGeom prst="rect">
            <a:avLst/>
          </a:prstGeom>
          <a:noFill/>
          <a:ln w="25400">
            <a:solidFill>
              <a:schemeClr val="accent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9" y="3383724"/>
            <a:ext cx="2328312" cy="1549783"/>
          </a:xfrm>
          <a:prstGeom prst="rect">
            <a:avLst/>
          </a:prstGeom>
          <a:noFill/>
          <a:ln w="25400">
            <a:solidFill>
              <a:schemeClr val="accent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28640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EE62D806-51F0-734C-BBC0-4312C0AC04EF}"/>
              </a:ext>
            </a:extLst>
          </p:cNvPr>
          <p:cNvSpPr txBox="1">
            <a:spLocks/>
          </p:cNvSpPr>
          <p:nvPr/>
        </p:nvSpPr>
        <p:spPr>
          <a:xfrm>
            <a:off x="152405" y="288839"/>
            <a:ext cx="4935400" cy="1185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/>
            <a:r>
              <a:rPr lang="ru-RU" sz="2400" dirty="0"/>
              <a:t>Региональный проект </a:t>
            </a:r>
            <a:br>
              <a:rPr lang="ru-RU" sz="2400" dirty="0"/>
            </a:br>
            <a:r>
              <a:rPr lang="ru-RU" sz="2400" dirty="0"/>
              <a:t>«Детская финансовая ярмарка»</a:t>
            </a:r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xmlns="" id="{FB3EA4B7-CA8D-6C4F-B55A-69922FEE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01450"/>
            <a:ext cx="4033283" cy="2528290"/>
          </a:xfrm>
        </p:spPr>
        <p:txBody>
          <a:bodyPr/>
          <a:lstStyle/>
          <a:p>
            <a:pPr marL="0" indent="0">
              <a:buNone/>
            </a:pPr>
            <a:r>
              <a:rPr lang="ru-RU" sz="1400" b="1" dirty="0" smtClean="0">
                <a:latin typeface="+mn-lt"/>
                <a:ea typeface="Times New Roman"/>
                <a:cs typeface="Times New Roman"/>
              </a:rPr>
              <a:t>Детская финансовая ярмарка даёт </a:t>
            </a:r>
            <a:r>
              <a:rPr lang="ru-RU" sz="1400" b="1" dirty="0" smtClean="0">
                <a:latin typeface="+mn-lt"/>
              </a:rPr>
              <a:t>возможность проведения в рамках мероприятия мастер-классов и творческих мастерских по финансовой грамотности для разных категорий населения</a:t>
            </a:r>
          </a:p>
          <a:p>
            <a:pPr marL="0" indent="0">
              <a:buNone/>
            </a:pPr>
            <a:endParaRPr lang="ru-RU" sz="1500" dirty="0"/>
          </a:p>
          <a:p>
            <a:pPr marL="0" indent="0">
              <a:buNone/>
            </a:pPr>
            <a:endParaRPr lang="ru-RU" sz="15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883" y="786006"/>
            <a:ext cx="3044282" cy="2032296"/>
          </a:xfrm>
          <a:prstGeom prst="rect">
            <a:avLst/>
          </a:prstGeom>
          <a:noFill/>
          <a:ln w="25400">
            <a:solidFill>
              <a:schemeClr val="accent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C:\Users\User312\Desktop\Фиграм\Детская финансовая ярмарка 2024\ИЮНЬ 2024\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143" y="2962894"/>
            <a:ext cx="2905048" cy="1937077"/>
          </a:xfrm>
          <a:prstGeom prst="rect">
            <a:avLst/>
          </a:prstGeom>
          <a:noFill/>
          <a:ln w="25400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007" y="2981761"/>
            <a:ext cx="2938504" cy="1958237"/>
          </a:xfrm>
          <a:prstGeom prst="rect">
            <a:avLst/>
          </a:prstGeom>
          <a:noFill/>
          <a:ln w="25400">
            <a:solidFill>
              <a:schemeClr val="accent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5" name="Picture 9" descr="C:\Users\User312\Desktop\Фиграм\Детская финансовая ярмарка 2024\ИЮНЬ 2024\3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566" y="2997783"/>
            <a:ext cx="2888731" cy="1926195"/>
          </a:xfrm>
          <a:prstGeom prst="rect">
            <a:avLst/>
          </a:prstGeom>
          <a:noFill/>
          <a:ln w="25400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8314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EE62D806-51F0-734C-BBC0-4312C0AC04EF}"/>
              </a:ext>
            </a:extLst>
          </p:cNvPr>
          <p:cNvSpPr txBox="1">
            <a:spLocks/>
          </p:cNvSpPr>
          <p:nvPr/>
        </p:nvSpPr>
        <p:spPr>
          <a:xfrm>
            <a:off x="152405" y="288839"/>
            <a:ext cx="4935400" cy="1185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/>
            <a:r>
              <a:rPr lang="ru-RU" sz="2400" dirty="0"/>
              <a:t>Региональный проект </a:t>
            </a:r>
            <a:br>
              <a:rPr lang="ru-RU" sz="2400" dirty="0"/>
            </a:br>
            <a:r>
              <a:rPr lang="ru-RU" sz="2400" dirty="0"/>
              <a:t>«Детская финансовая ярмарка»</a:t>
            </a:r>
          </a:p>
        </p:txBody>
      </p:sp>
      <p:pic>
        <p:nvPicPr>
          <p:cNvPr id="3076" name="Picture 4" descr="https://sun9-57.userapi.com/impg/-JBPm8rt50m6HdBAgEW41PbjHp0LBXSGlkucPw/4G1t8WqONC4.jpg?size=1440x2160&amp;quality=95&amp;sign=85eb111fb33b8a41e52a0c055f0bde3b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17871" y="881422"/>
            <a:ext cx="1968762" cy="2953143"/>
          </a:xfrm>
          <a:prstGeom prst="rect">
            <a:avLst/>
          </a:prstGeom>
          <a:noFill/>
          <a:ln w="25400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2404" y="1397393"/>
            <a:ext cx="62264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278607" hangingPunct="1">
              <a:spcBef>
                <a:spcPts val="400"/>
              </a:spcBef>
              <a:spcAft>
                <a:spcPts val="400"/>
              </a:spcAft>
              <a:buClr>
                <a:srgbClr val="E5205A"/>
              </a:buClr>
              <a:buSzPct val="125000"/>
            </a:pPr>
            <a:r>
              <a:rPr lang="ru-RU" sz="1400" dirty="0" smtClean="0">
                <a:ea typeface="Times New Roman"/>
                <a:cs typeface="Times New Roman"/>
              </a:rPr>
              <a:t>В </a:t>
            </a:r>
            <a:r>
              <a:rPr lang="ru-RU" sz="1400" dirty="0">
                <a:ea typeface="Times New Roman"/>
                <a:cs typeface="Times New Roman"/>
              </a:rPr>
              <a:t>организации </a:t>
            </a:r>
            <a:r>
              <a:rPr lang="ru-RU" sz="1400" dirty="0" smtClean="0">
                <a:ea typeface="Times New Roman"/>
                <a:cs typeface="Times New Roman"/>
              </a:rPr>
              <a:t>ярмарки, регистрации и дальнейшем сопровождении участников помогают </a:t>
            </a:r>
            <a:r>
              <a:rPr lang="ru-RU" sz="1400" dirty="0">
                <a:ea typeface="Times New Roman"/>
                <a:cs typeface="Times New Roman"/>
              </a:rPr>
              <a:t>волонтёры-подростки и организации-партнёры.</a:t>
            </a:r>
            <a:endParaRPr lang="ru-RU" sz="1400" dirty="0"/>
          </a:p>
        </p:txBody>
      </p:sp>
      <p:pic>
        <p:nvPicPr>
          <p:cNvPr id="11" name="Picture 6" descr="C:\Users\User312\Desktop\Фиграм\Детская финансовая ярмарка 2024\аВГУСТ 2024\Альбом в ВК\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456" y="3371343"/>
            <a:ext cx="2583141" cy="1724449"/>
          </a:xfrm>
          <a:prstGeom prst="rect">
            <a:avLst/>
          </a:prstGeom>
          <a:noFill/>
          <a:ln w="25400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312\Desktop\Фиграм\Детская финансовая ярмарка 2024\ИЮНЬ 2024\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227" y="2849789"/>
            <a:ext cx="2535113" cy="1690406"/>
          </a:xfrm>
          <a:prstGeom prst="rect">
            <a:avLst/>
          </a:prstGeom>
          <a:noFill/>
          <a:ln w="25400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312\Desktop\Фиграм\Детская финансовая ярмарка 2024\ИЮНЬ 2024\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5" y="2335275"/>
            <a:ext cx="2346246" cy="1759685"/>
          </a:xfrm>
          <a:prstGeom prst="rect">
            <a:avLst/>
          </a:prstGeom>
          <a:noFill/>
          <a:ln w="25400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6884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511" y="548820"/>
            <a:ext cx="612640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600" dirty="0"/>
              <a:t>За период реализации </a:t>
            </a:r>
            <a:r>
              <a:rPr lang="ru-RU" sz="1600" dirty="0" smtClean="0"/>
              <a:t>проекта </a:t>
            </a:r>
            <a:r>
              <a:rPr lang="ru-RU" sz="1600" dirty="0"/>
              <a:t>с </a:t>
            </a:r>
            <a:r>
              <a:rPr lang="ru-RU" sz="1600" dirty="0" smtClean="0"/>
              <a:t>2023 </a:t>
            </a:r>
            <a:r>
              <a:rPr lang="ru-RU" sz="1600" dirty="0"/>
              <a:t>по </a:t>
            </a:r>
            <a:r>
              <a:rPr lang="ru-RU" sz="1600" dirty="0" smtClean="0"/>
              <a:t>2024 год: 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endParaRPr lang="ru-RU" sz="1600" dirty="0"/>
          </a:p>
          <a:p>
            <a:pPr marL="285750" lvl="0" indent="-285750" algn="l">
              <a:buFontTx/>
              <a:buChar char="-"/>
            </a:pPr>
            <a:r>
              <a:rPr lang="ru-RU" sz="1600" dirty="0" smtClean="0"/>
              <a:t>организовано </a:t>
            </a:r>
            <a:r>
              <a:rPr lang="ru-RU" sz="1600" dirty="0"/>
              <a:t>4 </a:t>
            </a:r>
            <a:r>
              <a:rPr lang="ru-RU" sz="1600" dirty="0" smtClean="0"/>
              <a:t>ярмарки</a:t>
            </a:r>
          </a:p>
          <a:p>
            <a:pPr marL="285750" lvl="0" indent="-285750" algn="l">
              <a:buFontTx/>
              <a:buChar char="-"/>
            </a:pPr>
            <a:r>
              <a:rPr lang="ru-RU" sz="1600" dirty="0" smtClean="0"/>
              <a:t>более </a:t>
            </a:r>
            <a:r>
              <a:rPr lang="ru-RU" sz="1600" dirty="0"/>
              <a:t>400 </a:t>
            </a:r>
            <a:r>
              <a:rPr lang="ru-RU" sz="1600" dirty="0" smtClean="0"/>
              <a:t>участников</a:t>
            </a:r>
          </a:p>
          <a:p>
            <a:pPr marL="285750" lvl="0" indent="-285750" algn="l">
              <a:buFontTx/>
              <a:buChar char="-"/>
            </a:pPr>
            <a:r>
              <a:rPr lang="ru-RU" sz="1600" dirty="0" smtClean="0"/>
              <a:t>проведено более 30 мастер-классов по финансовой грамотности</a:t>
            </a:r>
          </a:p>
          <a:p>
            <a:pPr lvl="0" algn="l"/>
            <a:endParaRPr lang="ru-RU" sz="1600" dirty="0" smtClean="0"/>
          </a:p>
          <a:p>
            <a:pPr lvl="0" algn="l"/>
            <a:endParaRPr lang="ru-RU" sz="1600" dirty="0" smtClean="0"/>
          </a:p>
          <a:p>
            <a:pPr lvl="0" algn="l"/>
            <a:endParaRPr lang="ru-RU" sz="1600" dirty="0" smtClean="0"/>
          </a:p>
          <a:p>
            <a:pPr lvl="0" algn="l"/>
            <a:endParaRPr lang="ru-RU" sz="1600" dirty="0" smtClean="0">
              <a:latin typeface="+mn-lt"/>
            </a:endParaRPr>
          </a:p>
          <a:p>
            <a:pPr algn="l"/>
            <a:r>
              <a:rPr lang="ru-RU" sz="1600" dirty="0" smtClean="0">
                <a:latin typeface="+mn-lt"/>
              </a:rPr>
              <a:t>В ходе проекта у  участников формируются практические навыки по основам предпринимательской деятельности, коммерции и рекламе, предоставляется возможность зарабатывания первых денег.</a:t>
            </a:r>
            <a:r>
              <a:rPr lang="ru-RU" sz="1600" dirty="0" smtClean="0">
                <a:latin typeface="+mn-lt"/>
                <a:ea typeface="Times New Roman"/>
              </a:rPr>
              <a:t> Дети учатся </a:t>
            </a:r>
            <a:r>
              <a:rPr lang="ru-RU" sz="1600" dirty="0" smtClean="0">
                <a:latin typeface="+mn-lt"/>
              </a:rPr>
              <a:t>презентовать свою бизнес-идею с учетом возможных выгод и рисков, проявлять активность и инициативу, развивать креативность, </a:t>
            </a:r>
            <a:r>
              <a:rPr lang="ru-RU" sz="1600" dirty="0" err="1" smtClean="0">
                <a:latin typeface="+mn-lt"/>
              </a:rPr>
              <a:t>мотивированность</a:t>
            </a:r>
            <a:r>
              <a:rPr lang="ru-RU" sz="1600" dirty="0" smtClean="0">
                <a:latin typeface="+mn-lt"/>
              </a:rPr>
              <a:t> на успех собственного дела.</a:t>
            </a:r>
            <a:endParaRPr lang="ru-RU" sz="1600" dirty="0">
              <a:latin typeface="+mn-lt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029499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1615</TotalTime>
  <Words>238</Words>
  <Application>Microsoft Office PowerPoint</Application>
  <PresentationFormat>Экран (16:9)</PresentationFormat>
  <Paragraphs>24</Paragraphs>
  <Slides>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White</vt:lpstr>
      <vt:lpstr>Региональный проект  «Детская финансовая ярмарка»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Шарова Наталья Владимировна</dc:creator>
  <cp:lastModifiedBy>User312</cp:lastModifiedBy>
  <cp:revision>83</cp:revision>
  <dcterms:modified xsi:type="dcterms:W3CDTF">2025-04-23T05:56:05Z</dcterms:modified>
</cp:coreProperties>
</file>