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60" r:id="rId4"/>
    <p:sldId id="261" r:id="rId5"/>
    <p:sldId id="267" r:id="rId6"/>
    <p:sldId id="263" r:id="rId7"/>
    <p:sldId id="264" r:id="rId8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7"/>
    <p:restoredTop sz="95407" autoAdjust="0"/>
  </p:normalViewPr>
  <p:slideViewPr>
    <p:cSldViewPr snapToGrid="0" snapToObjects="1" showGuides="1">
      <p:cViewPr varScale="1">
        <p:scale>
          <a:sx n="152" d="100"/>
          <a:sy n="152" d="100"/>
        </p:scale>
        <p:origin x="408" y="132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129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mmetodist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5710" y="3721960"/>
            <a:ext cx="5225858" cy="1300416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</a:t>
            </a:r>
            <a:r>
              <a:rPr lang="ru-RU" sz="1200" dirty="0" smtClean="0"/>
              <a:t>практики: </a:t>
            </a:r>
            <a:r>
              <a:rPr lang="ru-RU" sz="1200" dirty="0"/>
              <a:t>финансовое просвещение детей и молодежи </a:t>
            </a:r>
          </a:p>
          <a:p>
            <a:r>
              <a:rPr lang="ru-RU" sz="1200" dirty="0"/>
              <a:t>Наименование субъекта </a:t>
            </a:r>
            <a:r>
              <a:rPr lang="ru-RU" sz="1200" dirty="0" smtClean="0"/>
              <a:t>:Камчатский край</a:t>
            </a:r>
            <a:endParaRPr lang="ru-RU" sz="1200" dirty="0"/>
          </a:p>
          <a:p>
            <a:r>
              <a:rPr lang="ru-RU" sz="1200" dirty="0"/>
              <a:t>Автор практики: </a:t>
            </a:r>
            <a:r>
              <a:rPr lang="ru-RU" sz="1200" dirty="0" smtClean="0"/>
              <a:t>КГАУ СЗ </a:t>
            </a:r>
            <a:r>
              <a:rPr lang="ru-RU" sz="1200" dirty="0" smtClean="0"/>
              <a:t>«Камчатский </a:t>
            </a:r>
            <a:r>
              <a:rPr lang="ru-RU" sz="1200" dirty="0"/>
              <a:t>центр социальной помощи семье и детям «СЕМЬЯ</a:t>
            </a:r>
            <a:r>
              <a:rPr lang="ru-RU" sz="1200" dirty="0" smtClean="0"/>
              <a:t>»,</a:t>
            </a:r>
            <a:r>
              <a:rPr lang="ru-RU" sz="1200" dirty="0" err="1" smtClean="0"/>
              <a:t>Челнокова</a:t>
            </a:r>
            <a:r>
              <a:rPr lang="ru-RU" sz="1200" dirty="0" smtClean="0"/>
              <a:t> </a:t>
            </a:r>
            <a:r>
              <a:rPr lang="ru-RU" sz="1200" dirty="0" smtClean="0"/>
              <a:t>Д.Ф., методист, </a:t>
            </a:r>
            <a:r>
              <a:rPr lang="en-US" sz="1200" u="sng" dirty="0" smtClean="0">
                <a:hlinkClick r:id="rId3"/>
              </a:rPr>
              <a:t>kammetodist@mail.ru</a:t>
            </a:r>
            <a:r>
              <a:rPr lang="ru-RU" sz="1200" u="sng" dirty="0" smtClean="0"/>
              <a:t> </a:t>
            </a:r>
            <a:endParaRPr lang="ru-RU" sz="1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1" y="1132765"/>
            <a:ext cx="4483790" cy="818866"/>
          </a:xfrm>
        </p:spPr>
        <p:txBody>
          <a:bodyPr>
            <a:normAutofit fontScale="90000"/>
          </a:bodyPr>
          <a:lstStyle/>
          <a:p>
            <a:r>
              <a:rPr lang="ru-RU" dirty="0"/>
              <a:t>«Финансовая грамотность для малышей»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31" y="965330"/>
            <a:ext cx="32004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/>
          <p:nvPr/>
        </p:nvPicPr>
        <p:blipFill>
          <a:blip r:embed="rId5"/>
          <a:stretch/>
        </p:blipFill>
        <p:spPr bwMode="auto">
          <a:xfrm>
            <a:off x="464749" y="435400"/>
            <a:ext cx="652145" cy="812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 </a:t>
            </a:r>
            <a:r>
              <a:rPr lang="ru-RU" dirty="0"/>
              <a:t>реализации практики: </a:t>
            </a:r>
            <a:r>
              <a:rPr lang="ru-RU" b="0" dirty="0"/>
              <a:t>Петропавловск-Камчатский городской </a:t>
            </a:r>
            <a:r>
              <a:rPr lang="ru-RU" b="0" dirty="0" smtClean="0"/>
              <a:t>округ</a:t>
            </a:r>
            <a:endParaRPr lang="ru-RU" b="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3EA4B7-CA8D-6C4F-B55A-69922FEED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52" y="1305128"/>
            <a:ext cx="3823249" cy="10380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Ежегодно </a:t>
            </a:r>
            <a:r>
              <a:rPr lang="ru-RU" b="1" dirty="0"/>
              <a:t>социальную помощь в условиях временного приюта в стационарном отделении для несовершеннолетних КГАУ СЗ «Камчатский центр социальной помощи «СЕМЬЯ» получают до 220 детей. Из них не менее 120 чел. в возрасте от 3 до 7 </a:t>
            </a:r>
            <a:r>
              <a:rPr lang="ru-RU" b="1" dirty="0" smtClean="0"/>
              <a:t>лет.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 txBox="1">
            <a:spLocks/>
          </p:cNvSpPr>
          <p:nvPr/>
        </p:nvSpPr>
        <p:spPr>
          <a:xfrm>
            <a:off x="253452" y="2343150"/>
            <a:ext cx="3557588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ru-RU" dirty="0"/>
              <a:t>Период внедрения практики: </a:t>
            </a:r>
            <a:r>
              <a:rPr lang="ru-RU" sz="1200" dirty="0">
                <a:ea typeface="Helvetica Neue"/>
                <a:cs typeface="Helvetica Neue"/>
                <a:sym typeface="Helvetica Neue"/>
              </a:rPr>
              <a:t>практика реализуется  с 2023 года по настоящее время</a:t>
            </a: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75" y="797719"/>
            <a:ext cx="4476228" cy="335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 txBox="1">
            <a:spLocks/>
          </p:cNvSpPr>
          <p:nvPr/>
        </p:nvSpPr>
        <p:spPr>
          <a:xfrm>
            <a:off x="253452" y="3470172"/>
            <a:ext cx="3557588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ru-RU" dirty="0"/>
              <a:t>Охват </a:t>
            </a:r>
            <a:r>
              <a:rPr lang="ru-RU" dirty="0" smtClean="0"/>
              <a:t>аудитории</a:t>
            </a:r>
          </a:p>
          <a:p>
            <a:r>
              <a:rPr lang="ru-RU" sz="1200" dirty="0" smtClean="0">
                <a:ea typeface="Helvetica Neue"/>
                <a:cs typeface="Helvetica Neue"/>
                <a:sym typeface="Helvetica Neue"/>
              </a:rPr>
              <a:t>---- 120 чел. в год</a:t>
            </a:r>
            <a:endParaRPr lang="ru-RU" sz="1200" dirty="0"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Потребности несовершеннолетних</a:t>
            </a:r>
            <a:r>
              <a:rPr lang="ru-RU" dirty="0" smtClean="0"/>
              <a:t>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12EB-82B2-0FD7-8F9C-1318B263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05" y="803939"/>
            <a:ext cx="7877175" cy="523875"/>
          </a:xfrm>
        </p:spPr>
        <p:txBody>
          <a:bodyPr/>
          <a:lstStyle/>
          <a:p>
            <a:r>
              <a:rPr lang="ru-RU" dirty="0" smtClean="0"/>
              <a:t>формирования </a:t>
            </a:r>
            <a:r>
              <a:rPr lang="ru-RU" dirty="0"/>
              <a:t>представлений о значимости финансов в жизни людей и умению  грамотно обращаться с ними.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 txBox="1">
            <a:spLocks/>
          </p:cNvSpPr>
          <p:nvPr/>
        </p:nvSpPr>
        <p:spPr>
          <a:xfrm>
            <a:off x="350079" y="1181633"/>
            <a:ext cx="4240002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ru-RU" sz="1600" dirty="0"/>
              <a:t>Проблемы несовершеннолетних,  решаемые в ходе применения практики: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80C12EB-82B2-0FD7-8F9C-1318B26311F6}"/>
              </a:ext>
            </a:extLst>
          </p:cNvPr>
          <p:cNvSpPr txBox="1">
            <a:spLocks/>
          </p:cNvSpPr>
          <p:nvPr/>
        </p:nvSpPr>
        <p:spPr>
          <a:xfrm>
            <a:off x="283596" y="1910205"/>
            <a:ext cx="3592368" cy="20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dirty="0" smtClean="0"/>
              <a:t>отсутствие </a:t>
            </a:r>
            <a:r>
              <a:rPr lang="ru-RU" dirty="0"/>
              <a:t>предпосылок для формирования понимания значимости труда, его стоимости, вознаграждения за труд, ответственного отношения к </a:t>
            </a:r>
            <a:r>
              <a:rPr lang="ru-RU" dirty="0" smtClean="0"/>
              <a:t>нему;</a:t>
            </a:r>
            <a:endParaRPr lang="ru-RU" dirty="0"/>
          </a:p>
          <a:p>
            <a:r>
              <a:rPr lang="ru-RU" dirty="0" smtClean="0"/>
              <a:t>отсутствие </a:t>
            </a:r>
            <a:r>
              <a:rPr lang="ru-RU" dirty="0"/>
              <a:t>знаний о происхождении тех или иных вещей в семье, их назначении, </a:t>
            </a:r>
            <a:r>
              <a:rPr lang="ru-RU" dirty="0" smtClean="0"/>
              <a:t>ценности;</a:t>
            </a:r>
            <a:endParaRPr lang="ru-RU" dirty="0"/>
          </a:p>
          <a:p>
            <a:r>
              <a:rPr lang="ru-RU" dirty="0" smtClean="0"/>
              <a:t>небрежное </a:t>
            </a:r>
            <a:r>
              <a:rPr lang="ru-RU" dirty="0"/>
              <a:t>отношение к благам, которыми они располагают или которые получают, находясь в отделении.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68" y="1864360"/>
            <a:ext cx="4849103" cy="272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программы: </a:t>
            </a:r>
            <a:r>
              <a:rPr lang="ru-RU" b="0" dirty="0"/>
              <a:t>формирование предпосылок для входа детей в социально-экономическую жизнь.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C3828F-3B8C-C8DC-8AC9-F89B865E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5" y="1181100"/>
            <a:ext cx="4184246" cy="3486150"/>
          </a:xfrm>
        </p:spPr>
        <p:txBody>
          <a:bodyPr/>
          <a:lstStyle/>
          <a:p>
            <a:r>
              <a:rPr lang="ru-RU" b="1" dirty="0" smtClean="0"/>
              <a:t>Задачи</a:t>
            </a:r>
            <a:r>
              <a:rPr lang="ru-RU" b="1" dirty="0"/>
              <a:t>:</a:t>
            </a:r>
          </a:p>
          <a:p>
            <a:r>
              <a:rPr lang="ru-RU" dirty="0" smtClean="0"/>
              <a:t>познакомить </a:t>
            </a:r>
            <a:r>
              <a:rPr lang="ru-RU" dirty="0"/>
              <a:t>дошкольников с денежной сферой жизни, сформировать у детей начальное правильное отношение к финансовым ресурсам и их целевому предназначению;</a:t>
            </a:r>
          </a:p>
          <a:p>
            <a:r>
              <a:rPr lang="ru-RU" dirty="0" smtClean="0"/>
              <a:t>заложить </a:t>
            </a:r>
            <a:r>
              <a:rPr lang="ru-RU" dirty="0"/>
              <a:t>основы ответственного отношения к денежным ресурсам, мотивацию к разумной бережливости, накоплению, полезным тратам; </a:t>
            </a:r>
          </a:p>
          <a:p>
            <a:r>
              <a:rPr lang="ru-RU" dirty="0" smtClean="0"/>
              <a:t>обогатить </a:t>
            </a:r>
            <a:r>
              <a:rPr lang="ru-RU" dirty="0"/>
              <a:t>словарный запас дошкольников основными финансово-экономическими понятиями, соответствующими  их </a:t>
            </a:r>
            <a:r>
              <a:rPr lang="ru-RU" dirty="0" smtClean="0"/>
              <a:t>возрасту;</a:t>
            </a:r>
            <a:endParaRPr lang="ru-RU" dirty="0"/>
          </a:p>
          <a:p>
            <a:r>
              <a:rPr lang="ru-RU" dirty="0" smtClean="0"/>
              <a:t>способствовать </a:t>
            </a:r>
            <a:r>
              <a:rPr lang="ru-RU" dirty="0"/>
              <a:t>формированию разумных экономических потребностей;</a:t>
            </a:r>
          </a:p>
          <a:p>
            <a:r>
              <a:rPr lang="ru-RU" dirty="0" smtClean="0"/>
              <a:t>стимулировать </a:t>
            </a:r>
            <a:r>
              <a:rPr lang="ru-RU" dirty="0"/>
              <a:t>мотивацию к бережливости, накоплению, к полезным </a:t>
            </a:r>
            <a:r>
              <a:rPr lang="ru-RU" dirty="0" smtClean="0"/>
              <a:t>тратам;</a:t>
            </a:r>
            <a:endParaRPr lang="ru-RU" dirty="0"/>
          </a:p>
          <a:p>
            <a:r>
              <a:rPr lang="ru-RU" dirty="0" smtClean="0"/>
              <a:t>формировать </a:t>
            </a:r>
            <a:r>
              <a:rPr lang="ru-RU" dirty="0"/>
              <a:t>умение рационально организовать  свою трудовую деятельность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33" y="709684"/>
            <a:ext cx="3284779" cy="395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1495" y="547214"/>
            <a:ext cx="3242550" cy="1035927"/>
          </a:xfrm>
        </p:spPr>
        <p:txBody>
          <a:bodyPr/>
          <a:lstStyle/>
          <a:p>
            <a:pPr rtl="0" hangingPunct="0">
              <a:buClr>
                <a:schemeClr val="accent4"/>
              </a:buClr>
            </a:pPr>
            <a:r>
              <a:rPr lang="ru-RU" sz="1200" dirty="0"/>
              <a:t>В реализации программы помогают несовершеннолетние старшей группы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0" y="266866"/>
            <a:ext cx="4640239" cy="464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7" y="1903400"/>
            <a:ext cx="3686387" cy="27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8991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Достигнутые результаты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2" y="1167168"/>
            <a:ext cx="4225189" cy="3486150"/>
          </a:xfrm>
        </p:spPr>
        <p:txBody>
          <a:bodyPr/>
          <a:lstStyle/>
          <a:p>
            <a:pPr rtl="0" hangingPunct="0">
              <a:buClr>
                <a:schemeClr val="accent4"/>
              </a:buClr>
            </a:pPr>
            <a:r>
              <a:rPr lang="ru-RU" sz="1200" b="1" dirty="0"/>
              <a:t>Качественные показатели </a:t>
            </a:r>
          </a:p>
          <a:p>
            <a:pPr lvl="0" rtl="0" hangingPunct="0">
              <a:buClr>
                <a:schemeClr val="accent4"/>
              </a:buClr>
            </a:pPr>
            <a:r>
              <a:rPr lang="ru-RU" sz="1200" dirty="0"/>
              <a:t>дети овладели первоначальными основами финансовой грамотности - понятиями деньги, расходы, покупка, обмен;</a:t>
            </a:r>
          </a:p>
          <a:p>
            <a:pPr lvl="0" rtl="0" hangingPunct="0">
              <a:buClr>
                <a:schemeClr val="accent4"/>
              </a:buClr>
            </a:pPr>
            <a:r>
              <a:rPr lang="ru-RU" sz="1200" dirty="0"/>
              <a:t>сформирована готовность поделиться, прийти на помощь другим;</a:t>
            </a:r>
          </a:p>
          <a:p>
            <a:pPr lvl="0" rtl="0" hangingPunct="0">
              <a:buClr>
                <a:schemeClr val="accent4"/>
              </a:buClr>
            </a:pPr>
            <a:r>
              <a:rPr lang="ru-RU" sz="1200" dirty="0"/>
              <a:t>•заложены предпосылки к осознанию стоимости благ, вещей, бережливое отношение к ним.</a:t>
            </a:r>
          </a:p>
          <a:p>
            <a:pPr rtl="0" hangingPunct="0">
              <a:buClr>
                <a:schemeClr val="accent4"/>
              </a:buClr>
            </a:pPr>
            <a:r>
              <a:rPr lang="ru-RU" sz="1200" b="1" dirty="0"/>
              <a:t>Количественные показатели:</a:t>
            </a:r>
          </a:p>
          <a:p>
            <a:pPr rtl="0" hangingPunct="0">
              <a:buClr>
                <a:schemeClr val="accent4"/>
              </a:buClr>
            </a:pPr>
            <a:r>
              <a:rPr lang="ru-RU" sz="1200" dirty="0" smtClean="0"/>
              <a:t>начиная </a:t>
            </a:r>
            <a:r>
              <a:rPr lang="ru-RU" sz="1200" dirty="0"/>
              <a:t>с 2023 года в практике приняло участие 234 чел.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8"/>
          <a:stretch/>
        </p:blipFill>
        <p:spPr bwMode="auto">
          <a:xfrm>
            <a:off x="5367953" y="1446663"/>
            <a:ext cx="3444661" cy="34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8891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и инструменты для тиражирования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5802" y="714731"/>
            <a:ext cx="4225189" cy="702291"/>
          </a:xfrm>
        </p:spPr>
        <p:txBody>
          <a:bodyPr/>
          <a:lstStyle/>
          <a:p>
            <a:r>
              <a:rPr lang="ru-RU" sz="1200" dirty="0"/>
              <a:t>Возможно использовать в учреждениях социальной защиты, работающих с семьями и детьми, несовершеннолетними в полустационарной, стационарной формах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1493837"/>
            <a:ext cx="3906204" cy="292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903" y="714731"/>
            <a:ext cx="2835275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502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370</Words>
  <Application>Microsoft Office PowerPoint</Application>
  <PresentationFormat>Экран (16:9)</PresentationFormat>
  <Paragraphs>33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Helvetica Neue</vt:lpstr>
      <vt:lpstr>Helvetica Neue Light</vt:lpstr>
      <vt:lpstr>Helvetica Neue Medium</vt:lpstr>
      <vt:lpstr>Proxima Nova Rg</vt:lpstr>
      <vt:lpstr>White</vt:lpstr>
      <vt:lpstr>«Финансовая грамотность для малышей»</vt:lpstr>
      <vt:lpstr>География реализации практики: Петропавловск-Камчатский городской округ</vt:lpstr>
      <vt:lpstr>Потребности несовершеннолетних: </vt:lpstr>
      <vt:lpstr>Цель программы: формирование предпосылок для входа детей в социально-экономическую жизнь. </vt:lpstr>
      <vt:lpstr>Презентация PowerPoint</vt:lpstr>
      <vt:lpstr>Достигнутые результаты</vt:lpstr>
      <vt:lpstr>Возможности и инструменты для тиражирования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Диана</dc:creator>
  <cp:lastModifiedBy>Мельник Анна Викторовна</cp:lastModifiedBy>
  <cp:revision>78</cp:revision>
  <dcterms:modified xsi:type="dcterms:W3CDTF">2025-04-15T04:12:48Z</dcterms:modified>
</cp:coreProperties>
</file>