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76" r:id="rId3"/>
    <p:sldId id="285" r:id="rId4"/>
    <p:sldId id="280" r:id="rId5"/>
    <p:sldId id="287" r:id="rId6"/>
    <p:sldId id="279" r:id="rId7"/>
    <p:sldId id="267" r:id="rId8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91" autoAdjust="0"/>
    <p:restoredTop sz="95407" autoAdjust="0"/>
  </p:normalViewPr>
  <p:slideViewPr>
    <p:cSldViewPr snapToGrid="0" snapToObjects="1" showGuides="1">
      <p:cViewPr varScale="1">
        <p:scale>
          <a:sx n="147" d="100"/>
          <a:sy n="147" d="100"/>
        </p:scale>
        <p:origin x="960" y="108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81AA05-A426-470A-89D3-7A3712976CE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13DEBB-EF91-4A3C-86F3-24E54650D69F}">
      <dgm:prSet phldrT="[Текст]"/>
      <dgm:spPr/>
      <dgm:t>
        <a:bodyPr/>
        <a:lstStyle/>
        <a:p>
          <a:r>
            <a:rPr lang="ru-RU" dirty="0"/>
            <a:t>повышен интерес СМИ к финансовому просвещению (проекты с 2021 года)</a:t>
          </a:r>
        </a:p>
      </dgm:t>
    </dgm:pt>
    <dgm:pt modelId="{1FA06112-8FCF-486D-9B0C-B0221883CACE}" type="parTrans" cxnId="{3A330F68-D913-40B3-B204-E71A7FCA6178}">
      <dgm:prSet/>
      <dgm:spPr/>
      <dgm:t>
        <a:bodyPr/>
        <a:lstStyle/>
        <a:p>
          <a:endParaRPr lang="ru-RU"/>
        </a:p>
      </dgm:t>
    </dgm:pt>
    <dgm:pt modelId="{879CD376-8E37-4A8C-A17E-18F5FDD68A90}" type="sibTrans" cxnId="{3A330F68-D913-40B3-B204-E71A7FCA6178}">
      <dgm:prSet/>
      <dgm:spPr/>
      <dgm:t>
        <a:bodyPr/>
        <a:lstStyle/>
        <a:p>
          <a:endParaRPr lang="ru-RU"/>
        </a:p>
      </dgm:t>
    </dgm:pt>
    <dgm:pt modelId="{6513B44D-0548-4877-8E40-8A98A90C54F7}">
      <dgm:prSet phldrT="[Текст]"/>
      <dgm:spPr/>
      <dgm:t>
        <a:bodyPr/>
        <a:lstStyle/>
        <a:p>
          <a:r>
            <a:rPr lang="ru-RU" dirty="0"/>
            <a:t>обеспечен максимальный охват аудитории</a:t>
          </a:r>
        </a:p>
      </dgm:t>
    </dgm:pt>
    <dgm:pt modelId="{AB6910B1-5480-4BC0-9E46-BD13F6A5279D}" type="parTrans" cxnId="{D1E307B7-F9CB-4059-96B6-9DA398D13291}">
      <dgm:prSet/>
      <dgm:spPr/>
      <dgm:t>
        <a:bodyPr/>
        <a:lstStyle/>
        <a:p>
          <a:endParaRPr lang="ru-RU"/>
        </a:p>
      </dgm:t>
    </dgm:pt>
    <dgm:pt modelId="{3C2D6B93-9312-4635-A6FA-CF5EE48992ED}" type="sibTrans" cxnId="{D1E307B7-F9CB-4059-96B6-9DA398D13291}">
      <dgm:prSet/>
      <dgm:spPr/>
      <dgm:t>
        <a:bodyPr/>
        <a:lstStyle/>
        <a:p>
          <a:endParaRPr lang="ru-RU"/>
        </a:p>
      </dgm:t>
    </dgm:pt>
    <dgm:pt modelId="{BD82D653-CC3C-4B69-8449-C2AA4DD629E3}">
      <dgm:prSet phldrT="[Текст]"/>
      <dgm:spPr/>
      <dgm:t>
        <a:bodyPr/>
        <a:lstStyle/>
        <a:p>
          <a:r>
            <a:rPr lang="ru-RU" dirty="0"/>
            <a:t>информирование населения по различным темам финансовой грамотности</a:t>
          </a:r>
        </a:p>
      </dgm:t>
    </dgm:pt>
    <dgm:pt modelId="{64FC1A42-AEAB-40FD-87A3-535DD433D17C}" type="parTrans" cxnId="{C563FD8D-39E5-42C4-A944-CD0FAA710CBC}">
      <dgm:prSet/>
      <dgm:spPr/>
      <dgm:t>
        <a:bodyPr/>
        <a:lstStyle/>
        <a:p>
          <a:endParaRPr lang="ru-RU"/>
        </a:p>
      </dgm:t>
    </dgm:pt>
    <dgm:pt modelId="{8F01C525-80CA-4853-9594-E622748EBE56}" type="sibTrans" cxnId="{C563FD8D-39E5-42C4-A944-CD0FAA710CBC}">
      <dgm:prSet/>
      <dgm:spPr/>
      <dgm:t>
        <a:bodyPr/>
        <a:lstStyle/>
        <a:p>
          <a:endParaRPr lang="ru-RU"/>
        </a:p>
      </dgm:t>
    </dgm:pt>
    <dgm:pt modelId="{4DF59E34-B46B-4720-A085-B7DA4E1B0120}">
      <dgm:prSet phldrT="[Текст]"/>
      <dgm:spPr/>
      <dgm:t>
        <a:bodyPr/>
        <a:lstStyle/>
        <a:p>
          <a:r>
            <a:rPr lang="ru-RU" dirty="0"/>
            <a:t>способствуют формированию умений и навыков для принятия финансовых решений</a:t>
          </a:r>
        </a:p>
      </dgm:t>
    </dgm:pt>
    <dgm:pt modelId="{942BF3FD-95F3-45C5-A3A7-4BDD1FA096EA}" type="parTrans" cxnId="{E6312B3D-4334-4290-86D3-A4BC499B52A2}">
      <dgm:prSet/>
      <dgm:spPr/>
      <dgm:t>
        <a:bodyPr/>
        <a:lstStyle/>
        <a:p>
          <a:endParaRPr lang="ru-RU"/>
        </a:p>
      </dgm:t>
    </dgm:pt>
    <dgm:pt modelId="{78C9ED2E-2847-4F16-8DA7-A18BCBBE1D52}" type="sibTrans" cxnId="{E6312B3D-4334-4290-86D3-A4BC499B52A2}">
      <dgm:prSet/>
      <dgm:spPr/>
      <dgm:t>
        <a:bodyPr/>
        <a:lstStyle/>
        <a:p>
          <a:endParaRPr lang="ru-RU"/>
        </a:p>
      </dgm:t>
    </dgm:pt>
    <dgm:pt modelId="{D2D5EBE6-A692-4943-BE51-CFDE21CA7856}">
      <dgm:prSet phldrT="[Текст]"/>
      <dgm:spPr/>
      <dgm:t>
        <a:bodyPr/>
        <a:lstStyle/>
        <a:p>
          <a:r>
            <a:rPr lang="ru-RU" dirty="0"/>
            <a:t>повышают уровень финансовой грамотности и </a:t>
          </a:r>
          <a:r>
            <a:rPr lang="ru-RU" dirty="0" err="1"/>
            <a:t>кибергигиены</a:t>
          </a:r>
          <a:r>
            <a:rPr lang="ru-RU" dirty="0"/>
            <a:t> жители региона </a:t>
          </a:r>
        </a:p>
      </dgm:t>
    </dgm:pt>
    <dgm:pt modelId="{6D1BCB20-A197-4911-8807-CCCCCD2A4D11}" type="parTrans" cxnId="{427C12B1-6B94-49B4-8E58-BDFE78284187}">
      <dgm:prSet/>
      <dgm:spPr/>
      <dgm:t>
        <a:bodyPr/>
        <a:lstStyle/>
        <a:p>
          <a:endParaRPr lang="ru-RU"/>
        </a:p>
      </dgm:t>
    </dgm:pt>
    <dgm:pt modelId="{8D343405-5059-409E-8433-9E42B58DA583}" type="sibTrans" cxnId="{427C12B1-6B94-49B4-8E58-BDFE78284187}">
      <dgm:prSet/>
      <dgm:spPr/>
      <dgm:t>
        <a:bodyPr/>
        <a:lstStyle/>
        <a:p>
          <a:endParaRPr lang="ru-RU"/>
        </a:p>
      </dgm:t>
    </dgm:pt>
    <dgm:pt modelId="{166C9CF5-0AF9-4172-A822-51A3FDC5741D}">
      <dgm:prSet phldrT="[Текст]"/>
      <dgm:spPr/>
      <dgm:t>
        <a:bodyPr/>
        <a:lstStyle/>
        <a:p>
          <a:r>
            <a:rPr lang="ru-RU" dirty="0"/>
            <a:t>вещание на отдаленные, малонаселенные и труднодоступные территории</a:t>
          </a:r>
        </a:p>
      </dgm:t>
    </dgm:pt>
    <dgm:pt modelId="{F14B33B8-9C9B-4DB5-8357-F82D1FB056E3}" type="parTrans" cxnId="{2E8CECA3-9D8C-4B0A-9392-F8580B042441}">
      <dgm:prSet/>
      <dgm:spPr/>
      <dgm:t>
        <a:bodyPr/>
        <a:lstStyle/>
        <a:p>
          <a:endParaRPr lang="ru-RU"/>
        </a:p>
      </dgm:t>
    </dgm:pt>
    <dgm:pt modelId="{AAA89947-A7A3-48DE-A41E-68A482F80393}" type="sibTrans" cxnId="{2E8CECA3-9D8C-4B0A-9392-F8580B042441}">
      <dgm:prSet/>
      <dgm:spPr/>
      <dgm:t>
        <a:bodyPr/>
        <a:lstStyle/>
        <a:p>
          <a:endParaRPr lang="ru-RU"/>
        </a:p>
      </dgm:t>
    </dgm:pt>
    <dgm:pt modelId="{EF5E708B-561B-4155-9142-5D519B2C3EF0}">
      <dgm:prSet phldrT="[Текст]"/>
      <dgm:spPr/>
      <dgm:t>
        <a:bodyPr/>
        <a:lstStyle/>
        <a:p>
          <a:r>
            <a:rPr lang="ru-RU" dirty="0"/>
            <a:t>финансовая грамотность на родном языке</a:t>
          </a:r>
        </a:p>
      </dgm:t>
    </dgm:pt>
    <dgm:pt modelId="{864ED33D-09CC-42D0-AE53-6851162A3B7D}" type="parTrans" cxnId="{A1F0DE03-A668-48A3-A665-8F10A2663968}">
      <dgm:prSet/>
      <dgm:spPr/>
      <dgm:t>
        <a:bodyPr/>
        <a:lstStyle/>
        <a:p>
          <a:endParaRPr lang="ru-RU"/>
        </a:p>
      </dgm:t>
    </dgm:pt>
    <dgm:pt modelId="{93D18689-2528-4D18-81D6-7517BBE7BF1F}" type="sibTrans" cxnId="{A1F0DE03-A668-48A3-A665-8F10A2663968}">
      <dgm:prSet/>
      <dgm:spPr/>
      <dgm:t>
        <a:bodyPr/>
        <a:lstStyle/>
        <a:p>
          <a:endParaRPr lang="ru-RU"/>
        </a:p>
      </dgm:t>
    </dgm:pt>
    <dgm:pt modelId="{C2365792-DAB5-4C99-826D-BAA2BF35BBE5}" type="pres">
      <dgm:prSet presAssocID="{3881AA05-A426-470A-89D3-7A3712976CE1}" presName="Name0" presStyleCnt="0">
        <dgm:presLayoutVars>
          <dgm:chMax val="7"/>
          <dgm:chPref val="7"/>
          <dgm:dir/>
        </dgm:presLayoutVars>
      </dgm:prSet>
      <dgm:spPr/>
    </dgm:pt>
    <dgm:pt modelId="{D1F9FA0B-5C62-4EC6-8F35-F1C98EAF6917}" type="pres">
      <dgm:prSet presAssocID="{3881AA05-A426-470A-89D3-7A3712976CE1}" presName="Name1" presStyleCnt="0"/>
      <dgm:spPr/>
    </dgm:pt>
    <dgm:pt modelId="{E389E4DA-8C9F-4B4B-85A3-5BC66177B338}" type="pres">
      <dgm:prSet presAssocID="{3881AA05-A426-470A-89D3-7A3712976CE1}" presName="cycle" presStyleCnt="0"/>
      <dgm:spPr/>
    </dgm:pt>
    <dgm:pt modelId="{3FAD0242-8F17-41F9-9FB0-BD39648D6191}" type="pres">
      <dgm:prSet presAssocID="{3881AA05-A426-470A-89D3-7A3712976CE1}" presName="srcNode" presStyleLbl="node1" presStyleIdx="0" presStyleCnt="7"/>
      <dgm:spPr/>
    </dgm:pt>
    <dgm:pt modelId="{159A029D-A713-4FC6-BF7D-EF9EF54D3311}" type="pres">
      <dgm:prSet presAssocID="{3881AA05-A426-470A-89D3-7A3712976CE1}" presName="conn" presStyleLbl="parChTrans1D2" presStyleIdx="0" presStyleCnt="1"/>
      <dgm:spPr/>
    </dgm:pt>
    <dgm:pt modelId="{DC605EBB-E954-4DF3-A43E-ED31075EA6E1}" type="pres">
      <dgm:prSet presAssocID="{3881AA05-A426-470A-89D3-7A3712976CE1}" presName="extraNode" presStyleLbl="node1" presStyleIdx="0" presStyleCnt="7"/>
      <dgm:spPr/>
    </dgm:pt>
    <dgm:pt modelId="{ABC019B2-343D-42C1-BD52-AD551077E3D0}" type="pres">
      <dgm:prSet presAssocID="{3881AA05-A426-470A-89D3-7A3712976CE1}" presName="dstNode" presStyleLbl="node1" presStyleIdx="0" presStyleCnt="7"/>
      <dgm:spPr/>
    </dgm:pt>
    <dgm:pt modelId="{1CA17FBA-0CAD-4A26-965B-C53DBC679D3E}" type="pres">
      <dgm:prSet presAssocID="{CD13DEBB-EF91-4A3C-86F3-24E54650D69F}" presName="text_1" presStyleLbl="node1" presStyleIdx="0" presStyleCnt="7">
        <dgm:presLayoutVars>
          <dgm:bulletEnabled val="1"/>
        </dgm:presLayoutVars>
      </dgm:prSet>
      <dgm:spPr/>
    </dgm:pt>
    <dgm:pt modelId="{7EEE6379-5622-4BE1-8B86-A6BDEF9053EE}" type="pres">
      <dgm:prSet presAssocID="{CD13DEBB-EF91-4A3C-86F3-24E54650D69F}" presName="accent_1" presStyleCnt="0"/>
      <dgm:spPr/>
    </dgm:pt>
    <dgm:pt modelId="{1EDCD7A1-D5C0-42EA-A6DD-C3409BC3C88B}" type="pres">
      <dgm:prSet presAssocID="{CD13DEBB-EF91-4A3C-86F3-24E54650D69F}" presName="accentRepeatNode" presStyleLbl="solidFgAcc1" presStyleIdx="0" presStyleCnt="7"/>
      <dgm:spPr/>
    </dgm:pt>
    <dgm:pt modelId="{0C06FBDF-CF63-4FD7-8583-5A55908F3ACC}" type="pres">
      <dgm:prSet presAssocID="{6513B44D-0548-4877-8E40-8A98A90C54F7}" presName="text_2" presStyleLbl="node1" presStyleIdx="1" presStyleCnt="7">
        <dgm:presLayoutVars>
          <dgm:bulletEnabled val="1"/>
        </dgm:presLayoutVars>
      </dgm:prSet>
      <dgm:spPr/>
    </dgm:pt>
    <dgm:pt modelId="{7C7B4178-AE19-4A52-B5F9-61768336F7DF}" type="pres">
      <dgm:prSet presAssocID="{6513B44D-0548-4877-8E40-8A98A90C54F7}" presName="accent_2" presStyleCnt="0"/>
      <dgm:spPr/>
    </dgm:pt>
    <dgm:pt modelId="{CF151898-8FAF-4A7B-9BF1-6FC66C8DA02E}" type="pres">
      <dgm:prSet presAssocID="{6513B44D-0548-4877-8E40-8A98A90C54F7}" presName="accentRepeatNode" presStyleLbl="solidFgAcc1" presStyleIdx="1" presStyleCnt="7"/>
      <dgm:spPr/>
    </dgm:pt>
    <dgm:pt modelId="{1E7AD471-0A6D-4A37-9CBB-BC5D3460EDC5}" type="pres">
      <dgm:prSet presAssocID="{166C9CF5-0AF9-4172-A822-51A3FDC5741D}" presName="text_3" presStyleLbl="node1" presStyleIdx="2" presStyleCnt="7">
        <dgm:presLayoutVars>
          <dgm:bulletEnabled val="1"/>
        </dgm:presLayoutVars>
      </dgm:prSet>
      <dgm:spPr/>
    </dgm:pt>
    <dgm:pt modelId="{AE9880C6-4C01-4AD5-AC10-A6989EC07AA9}" type="pres">
      <dgm:prSet presAssocID="{166C9CF5-0AF9-4172-A822-51A3FDC5741D}" presName="accent_3" presStyleCnt="0"/>
      <dgm:spPr/>
    </dgm:pt>
    <dgm:pt modelId="{428E41CE-1CFC-4AD0-9608-A2BE31CC5F85}" type="pres">
      <dgm:prSet presAssocID="{166C9CF5-0AF9-4172-A822-51A3FDC5741D}" presName="accentRepeatNode" presStyleLbl="solidFgAcc1" presStyleIdx="2" presStyleCnt="7"/>
      <dgm:spPr/>
    </dgm:pt>
    <dgm:pt modelId="{EEB26EA2-0AC4-4B06-AABA-46F18506EEEF}" type="pres">
      <dgm:prSet presAssocID="{BD82D653-CC3C-4B69-8449-C2AA4DD629E3}" presName="text_4" presStyleLbl="node1" presStyleIdx="3" presStyleCnt="7">
        <dgm:presLayoutVars>
          <dgm:bulletEnabled val="1"/>
        </dgm:presLayoutVars>
      </dgm:prSet>
      <dgm:spPr/>
    </dgm:pt>
    <dgm:pt modelId="{289141E3-3913-450F-9C34-C12A7DF1BF86}" type="pres">
      <dgm:prSet presAssocID="{BD82D653-CC3C-4B69-8449-C2AA4DD629E3}" presName="accent_4" presStyleCnt="0"/>
      <dgm:spPr/>
    </dgm:pt>
    <dgm:pt modelId="{8FB9E1E0-5CCF-406F-B488-14929CD093EF}" type="pres">
      <dgm:prSet presAssocID="{BD82D653-CC3C-4B69-8449-C2AA4DD629E3}" presName="accentRepeatNode" presStyleLbl="solidFgAcc1" presStyleIdx="3" presStyleCnt="7"/>
      <dgm:spPr/>
    </dgm:pt>
    <dgm:pt modelId="{F106D778-B2ED-4ACF-A1CE-5B7686A4C6A2}" type="pres">
      <dgm:prSet presAssocID="{4DF59E34-B46B-4720-A085-B7DA4E1B0120}" presName="text_5" presStyleLbl="node1" presStyleIdx="4" presStyleCnt="7">
        <dgm:presLayoutVars>
          <dgm:bulletEnabled val="1"/>
        </dgm:presLayoutVars>
      </dgm:prSet>
      <dgm:spPr/>
    </dgm:pt>
    <dgm:pt modelId="{41037E2A-7630-47A0-8B17-27C000D9DCE0}" type="pres">
      <dgm:prSet presAssocID="{4DF59E34-B46B-4720-A085-B7DA4E1B0120}" presName="accent_5" presStyleCnt="0"/>
      <dgm:spPr/>
    </dgm:pt>
    <dgm:pt modelId="{4CD8172E-EFC7-4D67-9102-4A285E5304E7}" type="pres">
      <dgm:prSet presAssocID="{4DF59E34-B46B-4720-A085-B7DA4E1B0120}" presName="accentRepeatNode" presStyleLbl="solidFgAcc1" presStyleIdx="4" presStyleCnt="7"/>
      <dgm:spPr/>
    </dgm:pt>
    <dgm:pt modelId="{9985D439-2E56-49AD-88DA-31B9F7771E2A}" type="pres">
      <dgm:prSet presAssocID="{D2D5EBE6-A692-4943-BE51-CFDE21CA7856}" presName="text_6" presStyleLbl="node1" presStyleIdx="5" presStyleCnt="7">
        <dgm:presLayoutVars>
          <dgm:bulletEnabled val="1"/>
        </dgm:presLayoutVars>
      </dgm:prSet>
      <dgm:spPr/>
    </dgm:pt>
    <dgm:pt modelId="{5D9102E0-D189-488D-BD7D-D17A32C353C8}" type="pres">
      <dgm:prSet presAssocID="{D2D5EBE6-A692-4943-BE51-CFDE21CA7856}" presName="accent_6" presStyleCnt="0"/>
      <dgm:spPr/>
    </dgm:pt>
    <dgm:pt modelId="{49BA60E2-AB37-4CF1-8F0F-C551CD5E985A}" type="pres">
      <dgm:prSet presAssocID="{D2D5EBE6-A692-4943-BE51-CFDE21CA7856}" presName="accentRepeatNode" presStyleLbl="solidFgAcc1" presStyleIdx="5" presStyleCnt="7"/>
      <dgm:spPr/>
    </dgm:pt>
    <dgm:pt modelId="{A5D9BB0F-C12D-428B-9FD7-61F75D1089D7}" type="pres">
      <dgm:prSet presAssocID="{EF5E708B-561B-4155-9142-5D519B2C3EF0}" presName="text_7" presStyleLbl="node1" presStyleIdx="6" presStyleCnt="7">
        <dgm:presLayoutVars>
          <dgm:bulletEnabled val="1"/>
        </dgm:presLayoutVars>
      </dgm:prSet>
      <dgm:spPr/>
    </dgm:pt>
    <dgm:pt modelId="{C3B6954E-EAE5-4AA4-9AE7-2F828EBCE043}" type="pres">
      <dgm:prSet presAssocID="{EF5E708B-561B-4155-9142-5D519B2C3EF0}" presName="accent_7" presStyleCnt="0"/>
      <dgm:spPr/>
    </dgm:pt>
    <dgm:pt modelId="{BD62FA7A-F382-43DD-8DDF-05170B970EA5}" type="pres">
      <dgm:prSet presAssocID="{EF5E708B-561B-4155-9142-5D519B2C3EF0}" presName="accentRepeatNode" presStyleLbl="solidFgAcc1" presStyleIdx="6" presStyleCnt="7"/>
      <dgm:spPr/>
    </dgm:pt>
  </dgm:ptLst>
  <dgm:cxnLst>
    <dgm:cxn modelId="{A1F0DE03-A668-48A3-A665-8F10A2663968}" srcId="{3881AA05-A426-470A-89D3-7A3712976CE1}" destId="{EF5E708B-561B-4155-9142-5D519B2C3EF0}" srcOrd="6" destOrd="0" parTransId="{864ED33D-09CC-42D0-AE53-6851162A3B7D}" sibTransId="{93D18689-2528-4D18-81D6-7517BBE7BF1F}"/>
    <dgm:cxn modelId="{E6312B3D-4334-4290-86D3-A4BC499B52A2}" srcId="{3881AA05-A426-470A-89D3-7A3712976CE1}" destId="{4DF59E34-B46B-4720-A085-B7DA4E1B0120}" srcOrd="4" destOrd="0" parTransId="{942BF3FD-95F3-45C5-A3A7-4BDD1FA096EA}" sibTransId="{78C9ED2E-2847-4F16-8DA7-A18BCBBE1D52}"/>
    <dgm:cxn modelId="{3A330F68-D913-40B3-B204-E71A7FCA6178}" srcId="{3881AA05-A426-470A-89D3-7A3712976CE1}" destId="{CD13DEBB-EF91-4A3C-86F3-24E54650D69F}" srcOrd="0" destOrd="0" parTransId="{1FA06112-8FCF-486D-9B0C-B0221883CACE}" sibTransId="{879CD376-8E37-4A8C-A17E-18F5FDD68A90}"/>
    <dgm:cxn modelId="{C7E54F4B-0935-4137-8C2E-C25B1B3D7D7F}" type="presOf" srcId="{3881AA05-A426-470A-89D3-7A3712976CE1}" destId="{C2365792-DAB5-4C99-826D-BAA2BF35BBE5}" srcOrd="0" destOrd="0" presId="urn:microsoft.com/office/officeart/2008/layout/VerticalCurvedList"/>
    <dgm:cxn modelId="{BFEF4C74-9486-4624-AC78-D728262FEF05}" type="presOf" srcId="{CD13DEBB-EF91-4A3C-86F3-24E54650D69F}" destId="{1CA17FBA-0CAD-4A26-965B-C53DBC679D3E}" srcOrd="0" destOrd="0" presId="urn:microsoft.com/office/officeart/2008/layout/VerticalCurvedList"/>
    <dgm:cxn modelId="{6503A184-5B99-43E2-B4DB-8B4AB4FA80C6}" type="presOf" srcId="{166C9CF5-0AF9-4172-A822-51A3FDC5741D}" destId="{1E7AD471-0A6D-4A37-9CBB-BC5D3460EDC5}" srcOrd="0" destOrd="0" presId="urn:microsoft.com/office/officeart/2008/layout/VerticalCurvedList"/>
    <dgm:cxn modelId="{C563FD8D-39E5-42C4-A944-CD0FAA710CBC}" srcId="{3881AA05-A426-470A-89D3-7A3712976CE1}" destId="{BD82D653-CC3C-4B69-8449-C2AA4DD629E3}" srcOrd="3" destOrd="0" parTransId="{64FC1A42-AEAB-40FD-87A3-535DD433D17C}" sibTransId="{8F01C525-80CA-4853-9594-E622748EBE56}"/>
    <dgm:cxn modelId="{2E8CECA3-9D8C-4B0A-9392-F8580B042441}" srcId="{3881AA05-A426-470A-89D3-7A3712976CE1}" destId="{166C9CF5-0AF9-4172-A822-51A3FDC5741D}" srcOrd="2" destOrd="0" parTransId="{F14B33B8-9C9B-4DB5-8357-F82D1FB056E3}" sibTransId="{AAA89947-A7A3-48DE-A41E-68A482F80393}"/>
    <dgm:cxn modelId="{3B504AA9-DF79-474C-A525-E86A9A893DF4}" type="presOf" srcId="{D2D5EBE6-A692-4943-BE51-CFDE21CA7856}" destId="{9985D439-2E56-49AD-88DA-31B9F7771E2A}" srcOrd="0" destOrd="0" presId="urn:microsoft.com/office/officeart/2008/layout/VerticalCurvedList"/>
    <dgm:cxn modelId="{427C12B1-6B94-49B4-8E58-BDFE78284187}" srcId="{3881AA05-A426-470A-89D3-7A3712976CE1}" destId="{D2D5EBE6-A692-4943-BE51-CFDE21CA7856}" srcOrd="5" destOrd="0" parTransId="{6D1BCB20-A197-4911-8807-CCCCCD2A4D11}" sibTransId="{8D343405-5059-409E-8433-9E42B58DA583}"/>
    <dgm:cxn modelId="{D1E307B7-F9CB-4059-96B6-9DA398D13291}" srcId="{3881AA05-A426-470A-89D3-7A3712976CE1}" destId="{6513B44D-0548-4877-8E40-8A98A90C54F7}" srcOrd="1" destOrd="0" parTransId="{AB6910B1-5480-4BC0-9E46-BD13F6A5279D}" sibTransId="{3C2D6B93-9312-4635-A6FA-CF5EE48992ED}"/>
    <dgm:cxn modelId="{7DED1DC4-8F78-49FD-B7BE-E28771CE2455}" type="presOf" srcId="{879CD376-8E37-4A8C-A17E-18F5FDD68A90}" destId="{159A029D-A713-4FC6-BF7D-EF9EF54D3311}" srcOrd="0" destOrd="0" presId="urn:microsoft.com/office/officeart/2008/layout/VerticalCurvedList"/>
    <dgm:cxn modelId="{F0A14CC5-B514-4751-8432-AC3FE691AC22}" type="presOf" srcId="{4DF59E34-B46B-4720-A085-B7DA4E1B0120}" destId="{F106D778-B2ED-4ACF-A1CE-5B7686A4C6A2}" srcOrd="0" destOrd="0" presId="urn:microsoft.com/office/officeart/2008/layout/VerticalCurvedList"/>
    <dgm:cxn modelId="{01B8F1D1-FDFC-4E48-873D-11D15E7D4D15}" type="presOf" srcId="{BD82D653-CC3C-4B69-8449-C2AA4DD629E3}" destId="{EEB26EA2-0AC4-4B06-AABA-46F18506EEEF}" srcOrd="0" destOrd="0" presId="urn:microsoft.com/office/officeart/2008/layout/VerticalCurvedList"/>
    <dgm:cxn modelId="{A5179AD2-BD11-49F5-BFBD-1B54552B5759}" type="presOf" srcId="{EF5E708B-561B-4155-9142-5D519B2C3EF0}" destId="{A5D9BB0F-C12D-428B-9FD7-61F75D1089D7}" srcOrd="0" destOrd="0" presId="urn:microsoft.com/office/officeart/2008/layout/VerticalCurvedList"/>
    <dgm:cxn modelId="{F32AD7DB-E89D-425E-9C4F-B5695D62C654}" type="presOf" srcId="{6513B44D-0548-4877-8E40-8A98A90C54F7}" destId="{0C06FBDF-CF63-4FD7-8583-5A55908F3ACC}" srcOrd="0" destOrd="0" presId="urn:microsoft.com/office/officeart/2008/layout/VerticalCurvedList"/>
    <dgm:cxn modelId="{EAFAECEE-1913-4B24-B03F-BC5E0BBDFFD2}" type="presParOf" srcId="{C2365792-DAB5-4C99-826D-BAA2BF35BBE5}" destId="{D1F9FA0B-5C62-4EC6-8F35-F1C98EAF6917}" srcOrd="0" destOrd="0" presId="urn:microsoft.com/office/officeart/2008/layout/VerticalCurvedList"/>
    <dgm:cxn modelId="{C868D41C-8EED-4D50-90A0-FA13B7CAB0B6}" type="presParOf" srcId="{D1F9FA0B-5C62-4EC6-8F35-F1C98EAF6917}" destId="{E389E4DA-8C9F-4B4B-85A3-5BC66177B338}" srcOrd="0" destOrd="0" presId="urn:microsoft.com/office/officeart/2008/layout/VerticalCurvedList"/>
    <dgm:cxn modelId="{D5FA4625-9B78-4F12-A89A-6A7A98693D29}" type="presParOf" srcId="{E389E4DA-8C9F-4B4B-85A3-5BC66177B338}" destId="{3FAD0242-8F17-41F9-9FB0-BD39648D6191}" srcOrd="0" destOrd="0" presId="urn:microsoft.com/office/officeart/2008/layout/VerticalCurvedList"/>
    <dgm:cxn modelId="{6B820A11-5B47-4CBE-B507-1A1A2E251819}" type="presParOf" srcId="{E389E4DA-8C9F-4B4B-85A3-5BC66177B338}" destId="{159A029D-A713-4FC6-BF7D-EF9EF54D3311}" srcOrd="1" destOrd="0" presId="urn:microsoft.com/office/officeart/2008/layout/VerticalCurvedList"/>
    <dgm:cxn modelId="{99DBA5C4-34BC-4A47-8A1C-DDB6CBEC971C}" type="presParOf" srcId="{E389E4DA-8C9F-4B4B-85A3-5BC66177B338}" destId="{DC605EBB-E954-4DF3-A43E-ED31075EA6E1}" srcOrd="2" destOrd="0" presId="urn:microsoft.com/office/officeart/2008/layout/VerticalCurvedList"/>
    <dgm:cxn modelId="{ADE66774-91DB-4F85-81A3-0A103C636F52}" type="presParOf" srcId="{E389E4DA-8C9F-4B4B-85A3-5BC66177B338}" destId="{ABC019B2-343D-42C1-BD52-AD551077E3D0}" srcOrd="3" destOrd="0" presId="urn:microsoft.com/office/officeart/2008/layout/VerticalCurvedList"/>
    <dgm:cxn modelId="{A29B65B3-773E-4CC6-91D8-8B403FC09A50}" type="presParOf" srcId="{D1F9FA0B-5C62-4EC6-8F35-F1C98EAF6917}" destId="{1CA17FBA-0CAD-4A26-965B-C53DBC679D3E}" srcOrd="1" destOrd="0" presId="urn:microsoft.com/office/officeart/2008/layout/VerticalCurvedList"/>
    <dgm:cxn modelId="{038E251F-3F95-4EAA-87E2-B5B98B2C4666}" type="presParOf" srcId="{D1F9FA0B-5C62-4EC6-8F35-F1C98EAF6917}" destId="{7EEE6379-5622-4BE1-8B86-A6BDEF9053EE}" srcOrd="2" destOrd="0" presId="urn:microsoft.com/office/officeart/2008/layout/VerticalCurvedList"/>
    <dgm:cxn modelId="{3A66ACDC-2540-4071-AD92-8049B5F9B5D8}" type="presParOf" srcId="{7EEE6379-5622-4BE1-8B86-A6BDEF9053EE}" destId="{1EDCD7A1-D5C0-42EA-A6DD-C3409BC3C88B}" srcOrd="0" destOrd="0" presId="urn:microsoft.com/office/officeart/2008/layout/VerticalCurvedList"/>
    <dgm:cxn modelId="{95D362A5-62E6-4EC0-B1F7-9277D1B1C45B}" type="presParOf" srcId="{D1F9FA0B-5C62-4EC6-8F35-F1C98EAF6917}" destId="{0C06FBDF-CF63-4FD7-8583-5A55908F3ACC}" srcOrd="3" destOrd="0" presId="urn:microsoft.com/office/officeart/2008/layout/VerticalCurvedList"/>
    <dgm:cxn modelId="{E7454BDC-816D-46ED-B137-A3F45073846B}" type="presParOf" srcId="{D1F9FA0B-5C62-4EC6-8F35-F1C98EAF6917}" destId="{7C7B4178-AE19-4A52-B5F9-61768336F7DF}" srcOrd="4" destOrd="0" presId="urn:microsoft.com/office/officeart/2008/layout/VerticalCurvedList"/>
    <dgm:cxn modelId="{287D8F98-93C9-484C-BC82-F07A418416AE}" type="presParOf" srcId="{7C7B4178-AE19-4A52-B5F9-61768336F7DF}" destId="{CF151898-8FAF-4A7B-9BF1-6FC66C8DA02E}" srcOrd="0" destOrd="0" presId="urn:microsoft.com/office/officeart/2008/layout/VerticalCurvedList"/>
    <dgm:cxn modelId="{28366C60-D3A7-4572-AE4B-D91F5DA95E0C}" type="presParOf" srcId="{D1F9FA0B-5C62-4EC6-8F35-F1C98EAF6917}" destId="{1E7AD471-0A6D-4A37-9CBB-BC5D3460EDC5}" srcOrd="5" destOrd="0" presId="urn:microsoft.com/office/officeart/2008/layout/VerticalCurvedList"/>
    <dgm:cxn modelId="{550504A8-2E33-4786-BED3-10677CCD202F}" type="presParOf" srcId="{D1F9FA0B-5C62-4EC6-8F35-F1C98EAF6917}" destId="{AE9880C6-4C01-4AD5-AC10-A6989EC07AA9}" srcOrd="6" destOrd="0" presId="urn:microsoft.com/office/officeart/2008/layout/VerticalCurvedList"/>
    <dgm:cxn modelId="{412C86FF-BD54-416B-A7C3-1DD18EA4FEB6}" type="presParOf" srcId="{AE9880C6-4C01-4AD5-AC10-A6989EC07AA9}" destId="{428E41CE-1CFC-4AD0-9608-A2BE31CC5F85}" srcOrd="0" destOrd="0" presId="urn:microsoft.com/office/officeart/2008/layout/VerticalCurvedList"/>
    <dgm:cxn modelId="{3EC66353-3B5C-4E95-80B6-9EBC71DDC0CB}" type="presParOf" srcId="{D1F9FA0B-5C62-4EC6-8F35-F1C98EAF6917}" destId="{EEB26EA2-0AC4-4B06-AABA-46F18506EEEF}" srcOrd="7" destOrd="0" presId="urn:microsoft.com/office/officeart/2008/layout/VerticalCurvedList"/>
    <dgm:cxn modelId="{41A7907E-54E2-4929-BC46-BDA86BF87A06}" type="presParOf" srcId="{D1F9FA0B-5C62-4EC6-8F35-F1C98EAF6917}" destId="{289141E3-3913-450F-9C34-C12A7DF1BF86}" srcOrd="8" destOrd="0" presId="urn:microsoft.com/office/officeart/2008/layout/VerticalCurvedList"/>
    <dgm:cxn modelId="{1D775298-59DF-43A8-AA85-5C3D83D2795F}" type="presParOf" srcId="{289141E3-3913-450F-9C34-C12A7DF1BF86}" destId="{8FB9E1E0-5CCF-406F-B488-14929CD093EF}" srcOrd="0" destOrd="0" presId="urn:microsoft.com/office/officeart/2008/layout/VerticalCurvedList"/>
    <dgm:cxn modelId="{91F39403-3D87-4113-B63D-BC8AFB497739}" type="presParOf" srcId="{D1F9FA0B-5C62-4EC6-8F35-F1C98EAF6917}" destId="{F106D778-B2ED-4ACF-A1CE-5B7686A4C6A2}" srcOrd="9" destOrd="0" presId="urn:microsoft.com/office/officeart/2008/layout/VerticalCurvedList"/>
    <dgm:cxn modelId="{EBBBD069-D276-41CD-96CD-7833779577D6}" type="presParOf" srcId="{D1F9FA0B-5C62-4EC6-8F35-F1C98EAF6917}" destId="{41037E2A-7630-47A0-8B17-27C000D9DCE0}" srcOrd="10" destOrd="0" presId="urn:microsoft.com/office/officeart/2008/layout/VerticalCurvedList"/>
    <dgm:cxn modelId="{1101195B-9808-4AA3-849B-22E697D97FAD}" type="presParOf" srcId="{41037E2A-7630-47A0-8B17-27C000D9DCE0}" destId="{4CD8172E-EFC7-4D67-9102-4A285E5304E7}" srcOrd="0" destOrd="0" presId="urn:microsoft.com/office/officeart/2008/layout/VerticalCurvedList"/>
    <dgm:cxn modelId="{6B12A27C-236C-41D2-9C87-00EDDB00A574}" type="presParOf" srcId="{D1F9FA0B-5C62-4EC6-8F35-F1C98EAF6917}" destId="{9985D439-2E56-49AD-88DA-31B9F7771E2A}" srcOrd="11" destOrd="0" presId="urn:microsoft.com/office/officeart/2008/layout/VerticalCurvedList"/>
    <dgm:cxn modelId="{B5D060AE-6B07-423C-BA7A-3C886249DA66}" type="presParOf" srcId="{D1F9FA0B-5C62-4EC6-8F35-F1C98EAF6917}" destId="{5D9102E0-D189-488D-BD7D-D17A32C353C8}" srcOrd="12" destOrd="0" presId="urn:microsoft.com/office/officeart/2008/layout/VerticalCurvedList"/>
    <dgm:cxn modelId="{2DF45666-E721-4891-B3A4-5CA8AE4E1D94}" type="presParOf" srcId="{5D9102E0-D189-488D-BD7D-D17A32C353C8}" destId="{49BA60E2-AB37-4CF1-8F0F-C551CD5E985A}" srcOrd="0" destOrd="0" presId="urn:microsoft.com/office/officeart/2008/layout/VerticalCurvedList"/>
    <dgm:cxn modelId="{484C3384-9EA0-4743-AD6F-51B05D9DBDD1}" type="presParOf" srcId="{D1F9FA0B-5C62-4EC6-8F35-F1C98EAF6917}" destId="{A5D9BB0F-C12D-428B-9FD7-61F75D1089D7}" srcOrd="13" destOrd="0" presId="urn:microsoft.com/office/officeart/2008/layout/VerticalCurvedList"/>
    <dgm:cxn modelId="{089F4EC4-26BF-4F62-9465-960C15E268F6}" type="presParOf" srcId="{D1F9FA0B-5C62-4EC6-8F35-F1C98EAF6917}" destId="{C3B6954E-EAE5-4AA4-9AE7-2F828EBCE043}" srcOrd="14" destOrd="0" presId="urn:microsoft.com/office/officeart/2008/layout/VerticalCurvedList"/>
    <dgm:cxn modelId="{9B44A899-07C0-4FD7-AB7A-456149C17851}" type="presParOf" srcId="{C3B6954E-EAE5-4AA4-9AE7-2F828EBCE043}" destId="{BD62FA7A-F382-43DD-8DDF-05170B970EA5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A029D-A713-4FC6-BF7D-EF9EF54D3311}">
      <dsp:nvSpPr>
        <dsp:cNvPr id="0" name=""/>
        <dsp:cNvSpPr/>
      </dsp:nvSpPr>
      <dsp:spPr>
        <a:xfrm>
          <a:off x="-4593403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17FBA-0CAD-4A26-965B-C53DBC679D3E}">
      <dsp:nvSpPr>
        <dsp:cNvPr id="0" name=""/>
        <dsp:cNvSpPr/>
      </dsp:nvSpPr>
      <dsp:spPr>
        <a:xfrm>
          <a:off x="285089" y="184749"/>
          <a:ext cx="7942644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повышен интерес СМИ к финансовому просвещению (проекты с 2021 года)</a:t>
          </a:r>
        </a:p>
      </dsp:txBody>
      <dsp:txXfrm>
        <a:off x="285089" y="184749"/>
        <a:ext cx="7942644" cy="369336"/>
      </dsp:txXfrm>
    </dsp:sp>
    <dsp:sp modelId="{1EDCD7A1-D5C0-42EA-A6DD-C3409BC3C88B}">
      <dsp:nvSpPr>
        <dsp:cNvPr id="0" name=""/>
        <dsp:cNvSpPr/>
      </dsp:nvSpPr>
      <dsp:spPr>
        <a:xfrm>
          <a:off x="54254" y="138582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6FBDF-CF63-4FD7-8583-5A55908F3ACC}">
      <dsp:nvSpPr>
        <dsp:cNvPr id="0" name=""/>
        <dsp:cNvSpPr/>
      </dsp:nvSpPr>
      <dsp:spPr>
        <a:xfrm>
          <a:off x="619556" y="739079"/>
          <a:ext cx="7608176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обеспечен максимальный охват аудитории</a:t>
          </a:r>
        </a:p>
      </dsp:txBody>
      <dsp:txXfrm>
        <a:off x="619556" y="739079"/>
        <a:ext cx="7608176" cy="369336"/>
      </dsp:txXfrm>
    </dsp:sp>
    <dsp:sp modelId="{CF151898-8FAF-4A7B-9BF1-6FC66C8DA02E}">
      <dsp:nvSpPr>
        <dsp:cNvPr id="0" name=""/>
        <dsp:cNvSpPr/>
      </dsp:nvSpPr>
      <dsp:spPr>
        <a:xfrm>
          <a:off x="388721" y="692912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7AD471-0A6D-4A37-9CBB-BC5D3460EDC5}">
      <dsp:nvSpPr>
        <dsp:cNvPr id="0" name=""/>
        <dsp:cNvSpPr/>
      </dsp:nvSpPr>
      <dsp:spPr>
        <a:xfrm>
          <a:off x="802843" y="1293002"/>
          <a:ext cx="7424890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вещание на отдаленные, малонаселенные и труднодоступные территории</a:t>
          </a:r>
        </a:p>
      </dsp:txBody>
      <dsp:txXfrm>
        <a:off x="802843" y="1293002"/>
        <a:ext cx="7424890" cy="369336"/>
      </dsp:txXfrm>
    </dsp:sp>
    <dsp:sp modelId="{428E41CE-1CFC-4AD0-9608-A2BE31CC5F85}">
      <dsp:nvSpPr>
        <dsp:cNvPr id="0" name=""/>
        <dsp:cNvSpPr/>
      </dsp:nvSpPr>
      <dsp:spPr>
        <a:xfrm>
          <a:off x="572007" y="1246835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B26EA2-0AC4-4B06-AABA-46F18506EEEF}">
      <dsp:nvSpPr>
        <dsp:cNvPr id="0" name=""/>
        <dsp:cNvSpPr/>
      </dsp:nvSpPr>
      <dsp:spPr>
        <a:xfrm>
          <a:off x="861364" y="1847331"/>
          <a:ext cx="7366368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информирование населения по различным темам финансовой грамотности</a:t>
          </a:r>
        </a:p>
      </dsp:txBody>
      <dsp:txXfrm>
        <a:off x="861364" y="1847331"/>
        <a:ext cx="7366368" cy="369336"/>
      </dsp:txXfrm>
    </dsp:sp>
    <dsp:sp modelId="{8FB9E1E0-5CCF-406F-B488-14929CD093EF}">
      <dsp:nvSpPr>
        <dsp:cNvPr id="0" name=""/>
        <dsp:cNvSpPr/>
      </dsp:nvSpPr>
      <dsp:spPr>
        <a:xfrm>
          <a:off x="630529" y="1801164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6D778-B2ED-4ACF-A1CE-5B7686A4C6A2}">
      <dsp:nvSpPr>
        <dsp:cNvPr id="0" name=""/>
        <dsp:cNvSpPr/>
      </dsp:nvSpPr>
      <dsp:spPr>
        <a:xfrm>
          <a:off x="802843" y="2401661"/>
          <a:ext cx="7424890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способствуют формированию умений и навыков для принятия финансовых решений</a:t>
          </a:r>
        </a:p>
      </dsp:txBody>
      <dsp:txXfrm>
        <a:off x="802843" y="2401661"/>
        <a:ext cx="7424890" cy="369336"/>
      </dsp:txXfrm>
    </dsp:sp>
    <dsp:sp modelId="{4CD8172E-EFC7-4D67-9102-4A285E5304E7}">
      <dsp:nvSpPr>
        <dsp:cNvPr id="0" name=""/>
        <dsp:cNvSpPr/>
      </dsp:nvSpPr>
      <dsp:spPr>
        <a:xfrm>
          <a:off x="572007" y="2355494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5D439-2E56-49AD-88DA-31B9F7771E2A}">
      <dsp:nvSpPr>
        <dsp:cNvPr id="0" name=""/>
        <dsp:cNvSpPr/>
      </dsp:nvSpPr>
      <dsp:spPr>
        <a:xfrm>
          <a:off x="619556" y="2955584"/>
          <a:ext cx="7608176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повышают уровень финансовой грамотности и </a:t>
          </a:r>
          <a:r>
            <a:rPr lang="ru-RU" sz="1400" kern="1200" dirty="0" err="1"/>
            <a:t>кибергигиены</a:t>
          </a:r>
          <a:r>
            <a:rPr lang="ru-RU" sz="1400" kern="1200" dirty="0"/>
            <a:t> жители региона </a:t>
          </a:r>
        </a:p>
      </dsp:txBody>
      <dsp:txXfrm>
        <a:off x="619556" y="2955584"/>
        <a:ext cx="7608176" cy="369336"/>
      </dsp:txXfrm>
    </dsp:sp>
    <dsp:sp modelId="{49BA60E2-AB37-4CF1-8F0F-C551CD5E985A}">
      <dsp:nvSpPr>
        <dsp:cNvPr id="0" name=""/>
        <dsp:cNvSpPr/>
      </dsp:nvSpPr>
      <dsp:spPr>
        <a:xfrm>
          <a:off x="388721" y="2909417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D9BB0F-C12D-428B-9FD7-61F75D1089D7}">
      <dsp:nvSpPr>
        <dsp:cNvPr id="0" name=""/>
        <dsp:cNvSpPr/>
      </dsp:nvSpPr>
      <dsp:spPr>
        <a:xfrm>
          <a:off x="285089" y="3509914"/>
          <a:ext cx="7942644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финансовая грамотность на родном языке</a:t>
          </a:r>
        </a:p>
      </dsp:txBody>
      <dsp:txXfrm>
        <a:off x="285089" y="3509914"/>
        <a:ext cx="7942644" cy="369336"/>
      </dsp:txXfrm>
    </dsp:sp>
    <dsp:sp modelId="{BD62FA7A-F382-43DD-8DDF-05170B970EA5}">
      <dsp:nvSpPr>
        <dsp:cNvPr id="0" name=""/>
        <dsp:cNvSpPr/>
      </dsp:nvSpPr>
      <dsp:spPr>
        <a:xfrm>
          <a:off x="54254" y="3463747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8618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577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868250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69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07" y="1186122"/>
            <a:ext cx="3984704" cy="1426401"/>
          </a:xfrm>
        </p:spPr>
        <p:txBody>
          <a:bodyPr>
            <a:normAutofit/>
          </a:bodyPr>
          <a:lstStyle/>
          <a:p>
            <a:r>
              <a:rPr lang="ru-RU" cap="all" dirty="0"/>
              <a:t>проекты  по финансовой грамотности на </a:t>
            </a:r>
            <a:br>
              <a:rPr lang="ru-RU" cap="all" dirty="0"/>
            </a:br>
            <a:r>
              <a:rPr lang="ru-RU" cap="all" dirty="0"/>
              <a:t>радио «Пурга»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C9CEBF-8641-4D57-EC3E-60723ED43AFC}"/>
              </a:ext>
            </a:extLst>
          </p:cNvPr>
          <p:cNvSpPr txBox="1"/>
          <p:nvPr/>
        </p:nvSpPr>
        <p:spPr>
          <a:xfrm>
            <a:off x="105710" y="248400"/>
            <a:ext cx="2298138" cy="748800"/>
          </a:xfrm>
          <a:prstGeom prst="rect">
            <a:avLst/>
          </a:prstGeom>
          <a:noFill/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126" y="437322"/>
            <a:ext cx="686782" cy="390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0" y="247581"/>
            <a:ext cx="594286" cy="748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6" y="274171"/>
            <a:ext cx="1045938" cy="64499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 txBox="1">
            <a:spLocks/>
          </p:cNvSpPr>
          <p:nvPr/>
        </p:nvSpPr>
        <p:spPr>
          <a:xfrm>
            <a:off x="447742" y="4004441"/>
            <a:ext cx="1639776" cy="1043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4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23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23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23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23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ru-RU" sz="1200" dirty="0"/>
              <a:t>Направление практики</a:t>
            </a:r>
            <a:r>
              <a:rPr lang="en-US" sz="1200" dirty="0"/>
              <a:t>:</a:t>
            </a:r>
            <a:endParaRPr lang="ru-RU" sz="1200" dirty="0"/>
          </a:p>
          <a:p>
            <a:pPr hangingPunct="1"/>
            <a:r>
              <a:rPr lang="ru-RU" sz="1200" dirty="0"/>
              <a:t>Наименование субъекта</a:t>
            </a:r>
            <a:r>
              <a:rPr lang="en-US" sz="1200" dirty="0"/>
              <a:t>: </a:t>
            </a:r>
            <a:endParaRPr lang="ru-RU" sz="1200" dirty="0"/>
          </a:p>
          <a:p>
            <a:pPr hangingPunct="1"/>
            <a:r>
              <a:rPr lang="ru-RU" sz="1200" dirty="0"/>
              <a:t>Автор практики:         </a:t>
            </a:r>
          </a:p>
          <a:p>
            <a:pPr hangingPunct="1"/>
            <a:r>
              <a:rPr lang="en-US" sz="1200" dirty="0"/>
              <a:t> </a:t>
            </a:r>
            <a:endParaRPr lang="ru-RU" sz="1200" dirty="0"/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 txBox="1">
            <a:spLocks/>
          </p:cNvSpPr>
          <p:nvPr/>
        </p:nvSpPr>
        <p:spPr>
          <a:xfrm>
            <a:off x="1961231" y="4004441"/>
            <a:ext cx="7070354" cy="914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4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23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23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23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23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en-US" sz="1200" dirty="0"/>
              <a:t>c</a:t>
            </a:r>
            <a:r>
              <a:rPr lang="ru-RU" sz="1200" dirty="0"/>
              <a:t>пециальные проекты со СМИ, блогерами и в социальных сетях</a:t>
            </a:r>
          </a:p>
          <a:p>
            <a:pPr hangingPunct="1"/>
            <a:r>
              <a:rPr lang="ru-RU" sz="1200" dirty="0"/>
              <a:t>Чукотский автономный округ</a:t>
            </a:r>
          </a:p>
          <a:p>
            <a:pPr hangingPunct="1"/>
            <a:r>
              <a:rPr lang="ru-RU" sz="1200" dirty="0"/>
              <a:t>Отделение Анадырь Дальневосточного ГУ Банка России совместно с радио «Пурга», </a:t>
            </a:r>
          </a:p>
          <a:p>
            <a:pPr hangingPunct="1"/>
            <a:r>
              <a:rPr lang="ru-RU" sz="1200" dirty="0"/>
              <a:t>Кушко Елена Юрьевна, контактные данные, (</a:t>
            </a:r>
            <a:r>
              <a:rPr lang="en-US" sz="1200" dirty="0"/>
              <a:t>42722) 2-99-68, 77media@cbr.ru</a:t>
            </a:r>
            <a:endParaRPr lang="ru-RU" sz="1200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412" y="2591851"/>
            <a:ext cx="5943962" cy="1034577"/>
          </a:xfrm>
        </p:spPr>
        <p:txBody>
          <a:bodyPr/>
          <a:lstStyle/>
          <a:p>
            <a:r>
              <a:rPr lang="ru-RU" b="0" cap="all" dirty="0"/>
              <a:t>«Просто о финансах»</a:t>
            </a:r>
            <a:r>
              <a:rPr lang="en-US" b="0" cap="all" dirty="0"/>
              <a:t> ‘2</a:t>
            </a:r>
            <a:r>
              <a:rPr lang="ru-RU" b="0" cap="all" dirty="0"/>
              <a:t>4  </a:t>
            </a:r>
            <a:r>
              <a:rPr lang="ru-RU" b="0" dirty="0"/>
              <a:t>и</a:t>
            </a:r>
            <a:br>
              <a:rPr lang="ru-RU" b="0" cap="all" dirty="0"/>
            </a:br>
            <a:r>
              <a:rPr lang="ru-RU" b="0" cap="all" dirty="0"/>
              <a:t>«МИНКЫРИ РЫГТАЧЬАВКЫ МАНЕТ»</a:t>
            </a:r>
            <a:r>
              <a:rPr lang="en-US" b="0" cap="all" dirty="0"/>
              <a:t> ‘2</a:t>
            </a:r>
            <a:r>
              <a:rPr lang="ru-RU" b="0" cap="all" dirty="0"/>
              <a:t>4 </a:t>
            </a:r>
            <a:br>
              <a:rPr lang="ru-RU" b="0" cap="all" dirty="0"/>
            </a:br>
            <a:r>
              <a:rPr lang="ru-RU" b="0" cap="all" dirty="0"/>
              <a:t>«Великий комбинатор отдыхает» ‘24</a:t>
            </a:r>
            <a:endParaRPr lang="ru-RU" sz="2000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412" y="3708050"/>
            <a:ext cx="5410549" cy="143545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Совместные радиопроекты Отделения Анадырь Банка России и радио «Пурга»</a:t>
            </a:r>
          </a:p>
          <a:p>
            <a:r>
              <a:rPr lang="ru-RU" dirty="0"/>
              <a:t>102.8 МГц Анадырь</a:t>
            </a:r>
          </a:p>
          <a:p>
            <a:r>
              <a:rPr lang="ru-RU" dirty="0"/>
              <a:t>101.6 МГц остальные населенные пункты Чукотки</a:t>
            </a:r>
          </a:p>
          <a:p>
            <a:r>
              <a:rPr lang="ru-RU" dirty="0"/>
              <a:t>интернет-вещание</a:t>
            </a:r>
          </a:p>
          <a:p>
            <a:r>
              <a:rPr lang="ru-RU" dirty="0"/>
              <a:t>сайт  </a:t>
            </a:r>
            <a:r>
              <a:rPr lang="en-US" dirty="0"/>
              <a:t>padiopurga.ru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389649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633412" y="383150"/>
            <a:ext cx="6888265" cy="436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sz="2200" cap="all" dirty="0"/>
              <a:t>«Просто о финансах-2024»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33412" y="1156189"/>
            <a:ext cx="3447156" cy="3668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18000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just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– прямые эфиры с экспертами Банка России на актуальные финансовые темы.  Во время передачи радиослушатели могут задавать вопросы.</a:t>
            </a:r>
          </a:p>
          <a:p>
            <a:pPr marL="0" indent="0" algn="just" hangingPunct="1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/>
          </a:p>
          <a:p>
            <a:pPr marL="0" indent="0" algn="r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35-50 мин./ 1-2 раза в месяц/ «Приз» за лучший вопрос от радиослушателей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3" t="-647" r="161" b="647"/>
          <a:stretch/>
        </p:blipFill>
        <p:spPr>
          <a:xfrm>
            <a:off x="4221166" y="1204614"/>
            <a:ext cx="4630447" cy="2954188"/>
          </a:xfrm>
          <a:prstGeom prst="rect">
            <a:avLst/>
          </a:prstGeom>
          <a:solidFill>
            <a:srgbClr val="FFFFFF">
              <a:shade val="85000"/>
            </a:srgbClr>
          </a:solidFill>
          <a:ln w="9842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 txBox="1">
            <a:spLocks/>
          </p:cNvSpPr>
          <p:nvPr/>
        </p:nvSpPr>
        <p:spPr>
          <a:xfrm>
            <a:off x="6766560" y="4224335"/>
            <a:ext cx="1494571" cy="461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7200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r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bg1"/>
                </a:solidFill>
              </a:rPr>
              <a:t>Дмитрий Кувшинчиков, </a:t>
            </a:r>
          </a:p>
          <a:p>
            <a:pPr marL="0" indent="0" algn="r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bg1"/>
                </a:solidFill>
              </a:rPr>
              <a:t>главный редактор </a:t>
            </a:r>
          </a:p>
          <a:p>
            <a:pPr marL="0" indent="0" algn="r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bg1"/>
                </a:solidFill>
              </a:rPr>
              <a:t>радио «Пурга»</a:t>
            </a: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 txBox="1">
            <a:spLocks/>
          </p:cNvSpPr>
          <p:nvPr/>
        </p:nvSpPr>
        <p:spPr>
          <a:xfrm>
            <a:off x="4445876" y="4224335"/>
            <a:ext cx="1317998" cy="91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7200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r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bg1"/>
                </a:solidFill>
              </a:rPr>
              <a:t>Александр Удовиков, </a:t>
            </a:r>
          </a:p>
          <a:p>
            <a:pPr marL="0" indent="0" algn="r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bg1"/>
                </a:solidFill>
              </a:rPr>
              <a:t>управляющий Отделением Анадырь Банка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147756726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438769" y="383150"/>
            <a:ext cx="4770661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sz="2200" cap="all" dirty="0"/>
              <a:t>«Как сохранить деньги»</a:t>
            </a:r>
            <a:endParaRPr lang="en-US" sz="2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69" y="371980"/>
            <a:ext cx="3437358" cy="47715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925684-B9FF-4C4D-8D10-194FDF08C0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4" y="2490952"/>
            <a:ext cx="1506871" cy="2009160"/>
          </a:xfrm>
          <a:prstGeom prst="rect">
            <a:avLst/>
          </a:prstGeom>
          <a:solidFill>
            <a:srgbClr val="FFFFFF">
              <a:shade val="85000"/>
            </a:srgbClr>
          </a:solidFill>
          <a:ln w="8572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4663555" y="1603930"/>
            <a:ext cx="2967432" cy="3207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18000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just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/>
              <a:t>– </a:t>
            </a:r>
            <a:r>
              <a:rPr lang="ru-RU" sz="2000" dirty="0"/>
              <a:t>радиопередачи на актуальные финансовые темы на чукотском языке по материалам Банка России. Ведет радиоведущий.</a:t>
            </a:r>
          </a:p>
          <a:p>
            <a:pPr marL="0" indent="0" algn="r" hangingPunct="1">
              <a:buFontTx/>
              <a:buNone/>
            </a:pPr>
            <a:r>
              <a:rPr lang="ru-RU" sz="2000" dirty="0"/>
              <a:t> </a:t>
            </a:r>
            <a:endParaRPr lang="en-US" sz="2000" dirty="0"/>
          </a:p>
          <a:p>
            <a:pPr marL="0" indent="0" algn="r" hangingPunct="1">
              <a:buFontTx/>
              <a:buNone/>
            </a:pPr>
            <a:r>
              <a:rPr lang="ru-RU" sz="2000" dirty="0"/>
              <a:t>2-3 минуты  / 3 раза в неделю  / Вт., Чт., Пят.</a:t>
            </a:r>
          </a:p>
        </p:txBody>
      </p:sp>
    </p:spTree>
    <p:extLst>
      <p:ext uri="{BB962C8B-B14F-4D97-AF65-F5344CB8AC3E}">
        <p14:creationId xmlns:p14="http://schemas.microsoft.com/office/powerpoint/2010/main" val="370945963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633412" y="383150"/>
            <a:ext cx="6888265" cy="436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sz="2200" cap="all" dirty="0"/>
              <a:t>«Великий комбинатор отдыхает-2024»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33412" y="1156189"/>
            <a:ext cx="3447156" cy="3668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18000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just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– рассказывает о правилах </a:t>
            </a:r>
            <a:r>
              <a:rPr lang="ru-RU" sz="2000" dirty="0" err="1"/>
              <a:t>кибербезопасности</a:t>
            </a:r>
            <a:r>
              <a:rPr lang="ru-RU" sz="2000" dirty="0"/>
              <a:t>, случаях мошенничества и нелегальной деятельности на финансовом рынке. Ситуации комментируют эксперты Отделения Анадырь Банка России.  </a:t>
            </a:r>
          </a:p>
          <a:p>
            <a:pPr marL="0" indent="0" algn="r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 </a:t>
            </a:r>
          </a:p>
          <a:p>
            <a:pPr marL="0" indent="0" algn="r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2-3 минуты   </a:t>
            </a:r>
          </a:p>
        </p:txBody>
      </p:sp>
      <p:pic>
        <p:nvPicPr>
          <p:cNvPr id="8" name="Объект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1" r="6425"/>
          <a:stretch/>
        </p:blipFill>
        <p:spPr>
          <a:xfrm>
            <a:off x="4550476" y="1145730"/>
            <a:ext cx="3867340" cy="3323851"/>
          </a:xfrm>
          <a:prstGeom prst="rect">
            <a:avLst/>
          </a:prstGeom>
          <a:solidFill>
            <a:srgbClr val="FFFFFF">
              <a:shade val="85000"/>
            </a:srgbClr>
          </a:solidFill>
          <a:ln w="9842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  <p:sp>
        <p:nvSpPr>
          <p:cNvPr id="9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 txBox="1">
            <a:spLocks/>
          </p:cNvSpPr>
          <p:nvPr/>
        </p:nvSpPr>
        <p:spPr>
          <a:xfrm>
            <a:off x="1728998" y="4455449"/>
            <a:ext cx="2743199" cy="67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7200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r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bg1"/>
                </a:solidFill>
              </a:rPr>
              <a:t>Дмитрий Кувшинчиков, главный редактор </a:t>
            </a:r>
          </a:p>
          <a:p>
            <a:pPr marL="0" indent="0" algn="r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bg1"/>
                </a:solidFill>
              </a:rPr>
              <a:t>радио «Пурга»,  радиоведущий, автор идеи «Великий  комбинатор  отдыхает»</a:t>
            </a:r>
          </a:p>
        </p:txBody>
      </p:sp>
    </p:spTree>
    <p:extLst>
      <p:ext uri="{BB962C8B-B14F-4D97-AF65-F5344CB8AC3E}">
        <p14:creationId xmlns:p14="http://schemas.microsoft.com/office/powerpoint/2010/main" val="167996769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/>
              <a:t>Достигнутые результаты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8476310"/>
              </p:ext>
            </p:extLst>
          </p:nvPr>
        </p:nvGraphicFramePr>
        <p:xfrm>
          <a:off x="633412" y="835025"/>
          <a:ext cx="82819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319764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/>
              <a:t>Краткие параметры практики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58779" y="1184028"/>
            <a:ext cx="1439780" cy="589707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0" rIns="0" bIns="0" numCol="1" spcCol="38100" rtlCol="0" anchor="ctr">
            <a:no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Направление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50958" y="1175084"/>
            <a:ext cx="6164177" cy="5897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0" rIns="0" bIns="0" numCol="1" spcCol="38100" rtlCol="0" anchor="ctr">
            <a:noAutofit/>
          </a:bodyPr>
          <a:lstStyle/>
          <a:p>
            <a:pPr algn="l" defTabSz="825500"/>
            <a:r>
              <a:rPr lang="ru-RU" sz="1200" b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 Medium"/>
              </a:rPr>
              <a:t>специальные проекты со СМИ, блогерами и в социальных сетях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58779" y="1926739"/>
            <a:ext cx="1439780" cy="589707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0" rIns="0" bIns="0" numCol="1" spcCol="38100" rtlCol="0" anchor="ctr">
            <a:no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Целевая аудитория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50959" y="1917795"/>
            <a:ext cx="1026693" cy="5897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defTabSz="825500"/>
            <a:r>
              <a:rPr lang="ru-RU" sz="1200" b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 Medium"/>
              </a:rPr>
              <a:t>школьники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58779" y="2633674"/>
            <a:ext cx="1439780" cy="589707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0" rIns="0" bIns="0" numCol="1" spcCol="38100" rtlCol="0" anchor="ctr">
            <a:no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 Neue Medium"/>
              </a:rPr>
              <a:t>Охват аудитории</a:t>
            </a:r>
            <a:endParaRPr kumimoji="0" lang="ru-RU" sz="12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50958" y="2624730"/>
            <a:ext cx="6164177" cy="5897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0" rIns="0" bIns="0" numCol="1" spcCol="38100" rtlCol="0" anchor="ctr">
            <a:noAutofit/>
          </a:bodyPr>
          <a:lstStyle/>
          <a:p>
            <a:pPr algn="l" defTabSz="825500"/>
            <a:r>
              <a:rPr lang="ru-RU" sz="1200" b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 Medium"/>
              </a:rPr>
              <a:t>от 5 000 чел./год и выше 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30053" y="1899907"/>
            <a:ext cx="882315" cy="5897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defTabSz="825500"/>
            <a:r>
              <a:rPr lang="ru-RU" sz="1200" b="0" dirty="0">
                <a:solidFill>
                  <a:schemeClr val="tx1"/>
                </a:solidFill>
                <a:sym typeface="Helvetica Neue Medium"/>
              </a:rPr>
              <a:t>студенты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864768" y="1908691"/>
            <a:ext cx="882315" cy="5897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defTabSz="825500"/>
            <a:r>
              <a:rPr lang="ru-RU" sz="1200" b="0" dirty="0">
                <a:solidFill>
                  <a:schemeClr val="tx1"/>
                </a:solidFill>
                <a:sym typeface="Helvetica Neue Medium"/>
              </a:rPr>
              <a:t>взрослое население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99483" y="1917795"/>
            <a:ext cx="1357564" cy="5897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defTabSz="825500"/>
            <a:r>
              <a:rPr lang="ru-RU" sz="1200" b="0" dirty="0">
                <a:solidFill>
                  <a:schemeClr val="tx1"/>
                </a:solidFill>
                <a:sym typeface="Helvetica Neue Medium"/>
              </a:rPr>
              <a:t>пенсионеры и предпенсионеры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409448" y="1899907"/>
            <a:ext cx="1405688" cy="5897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defTabSz="825500"/>
            <a:r>
              <a:rPr lang="ru-RU" sz="1200" b="0" dirty="0">
                <a:solidFill>
                  <a:schemeClr val="tx1"/>
                </a:solidFill>
                <a:sym typeface="Helvetica Neue Medium"/>
              </a:rPr>
              <a:t>СМП </a:t>
            </a:r>
          </a:p>
          <a:p>
            <a:pPr defTabSz="825500"/>
            <a:r>
              <a:rPr lang="ru-RU" sz="1200" b="0" dirty="0">
                <a:solidFill>
                  <a:schemeClr val="tx1"/>
                </a:solidFill>
                <a:sym typeface="Helvetica Neue Medium"/>
              </a:rPr>
              <a:t>и самозанятые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58779" y="3367281"/>
            <a:ext cx="1439780" cy="589707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0" rIns="0" bIns="0" numCol="1" spcCol="38100" rtlCol="0" anchor="ctr">
            <a:no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 Neue Medium"/>
              </a:rPr>
              <a:t>Разработчик</a:t>
            </a:r>
            <a:endParaRPr kumimoji="0" lang="ru-RU" sz="12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50958" y="3358337"/>
            <a:ext cx="6164177" cy="5897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0" rIns="0" bIns="0" numCol="1" spcCol="38100" rtlCol="0" anchor="ctr">
            <a:noAutofit/>
          </a:bodyPr>
          <a:lstStyle/>
          <a:p>
            <a:pPr algn="l" defTabSz="825500"/>
            <a:r>
              <a:rPr lang="ru-RU" sz="1200" b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 Medium"/>
              </a:rPr>
              <a:t>Отделение Анадырь Дальневосточного ГУ Банка России  совместно с радио «Пурга». Для </a:t>
            </a:r>
            <a:r>
              <a:rPr lang="ru-RU" sz="1200" dirty="0"/>
              <a:t>«</a:t>
            </a:r>
            <a:r>
              <a:rPr lang="ru-RU" sz="1200" b="0" dirty="0" err="1"/>
              <a:t>Минкыри</a:t>
            </a:r>
            <a:r>
              <a:rPr lang="ru-RU" sz="1200" b="0" dirty="0"/>
              <a:t> </a:t>
            </a:r>
            <a:r>
              <a:rPr lang="ru-RU" sz="1200" b="0" dirty="0" err="1"/>
              <a:t>рыгтачьавкы</a:t>
            </a:r>
            <a:r>
              <a:rPr lang="ru-RU" sz="1200" b="0" dirty="0"/>
              <a:t> </a:t>
            </a:r>
            <a:r>
              <a:rPr lang="ru-RU" sz="1200" b="0" dirty="0" err="1"/>
              <a:t>манет</a:t>
            </a:r>
            <a:r>
              <a:rPr lang="ru-RU" sz="1200" dirty="0"/>
              <a:t>»</a:t>
            </a:r>
            <a:r>
              <a:rPr lang="ru-RU" sz="1200" b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 Medium"/>
              </a:rPr>
              <a:t> материалы переводит радио «Пурга»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058779" y="4083320"/>
            <a:ext cx="1439780" cy="589707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0" rIns="0" bIns="0" numCol="1" spcCol="38100" rtlCol="0" anchor="ctr">
            <a:no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 Neue Medium"/>
              </a:rPr>
              <a:t>Возможности тиражирования</a:t>
            </a:r>
            <a:endParaRPr kumimoji="0" lang="ru-RU" sz="12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650958" y="4074376"/>
            <a:ext cx="6164177" cy="5897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0" rIns="0" bIns="0" numCol="1" spcCol="38100" rtlCol="0" anchor="ctr">
            <a:noAutofit/>
          </a:bodyPr>
          <a:lstStyle/>
          <a:p>
            <a:pPr algn="l" defTabSz="825500"/>
            <a:r>
              <a:rPr lang="ru-RU" sz="1200" b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 Medium"/>
              </a:rPr>
              <a:t>реализация радиопроектов по финансовой грамотности как на региональном, </a:t>
            </a:r>
          </a:p>
          <a:p>
            <a:pPr algn="l" defTabSz="825500"/>
            <a:r>
              <a:rPr lang="ru-RU" sz="1200" b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 Medium"/>
              </a:rPr>
              <a:t>так и федеральном уровне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2137818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389</Words>
  <Application>Microsoft Office PowerPoint</Application>
  <PresentationFormat>Экран (16:9)</PresentationFormat>
  <Paragraphs>59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Helvetica Neue</vt:lpstr>
      <vt:lpstr>Helvetica Neue Light</vt:lpstr>
      <vt:lpstr>Helvetica Neue Medium</vt:lpstr>
      <vt:lpstr>Proxima Nova Rg</vt:lpstr>
      <vt:lpstr>White</vt:lpstr>
      <vt:lpstr>проекты  по финансовой грамотности на  радио «Пурга»</vt:lpstr>
      <vt:lpstr>«Просто о финансах» ‘24  и «МИНКЫРИ РЫГТАЧЬАВКЫ МАНЕТ» ‘24  «Великий комбинатор отдыхает» ‘24</vt:lpstr>
      <vt:lpstr>Презентация PowerPoint</vt:lpstr>
      <vt:lpstr>Презентация PowerPoint</vt:lpstr>
      <vt:lpstr>Презентация PowerPoint</vt:lpstr>
      <vt:lpstr>Достигнутые результаты</vt:lpstr>
      <vt:lpstr>Краткие параметры практики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Кушко Елена Юрьевна</dc:creator>
  <cp:lastModifiedBy>Иполитова Наталья Евгеньевна</cp:lastModifiedBy>
  <cp:revision>118</cp:revision>
  <dcterms:modified xsi:type="dcterms:W3CDTF">2025-04-16T07:14:52Z</dcterms:modified>
</cp:coreProperties>
</file>